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3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6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9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55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0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2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2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41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6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45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5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6432" y="883712"/>
            <a:ext cx="4700956" cy="7417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2800"/>
              </a:lnSpc>
              <a:spcBef>
                <a:spcPts val="90"/>
              </a:spcBef>
            </a:pPr>
            <a:r>
              <a:rPr sz="2000" spc="65" dirty="0" err="1" smtClean="0"/>
              <a:t>Алгоритмы</a:t>
            </a:r>
            <a:r>
              <a:rPr sz="2000" spc="70" dirty="0" smtClean="0"/>
              <a:t> </a:t>
            </a:r>
            <a:r>
              <a:rPr sz="2000" spc="40" dirty="0"/>
              <a:t>Евклида</a:t>
            </a:r>
            <a:r>
              <a:rPr sz="2000" spc="70" dirty="0"/>
              <a:t> </a:t>
            </a:r>
            <a:r>
              <a:rPr sz="2000" spc="50" dirty="0"/>
              <a:t>нахождения </a:t>
            </a:r>
            <a:r>
              <a:rPr sz="2000" spc="55" dirty="0"/>
              <a:t> </a:t>
            </a:r>
            <a:r>
              <a:rPr sz="2000" spc="40" dirty="0"/>
              <a:t>наибольшего</a:t>
            </a:r>
            <a:r>
              <a:rPr sz="2000" spc="70" dirty="0"/>
              <a:t> </a:t>
            </a:r>
            <a:r>
              <a:rPr sz="2000" spc="40" dirty="0"/>
              <a:t>общего </a:t>
            </a:r>
            <a:r>
              <a:rPr sz="2000" spc="15" dirty="0"/>
              <a:t>делителя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74245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981549"/>
            <a:ext cx="26295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35" dirty="0" err="1" smtClean="0">
                <a:solidFill>
                  <a:srgbClr val="22373A"/>
                </a:solidFill>
                <a:latin typeface="Times New Roman"/>
                <a:cs typeface="Times New Roman"/>
              </a:rPr>
              <a:t>Милёхин</a:t>
            </a:r>
            <a:r>
              <a:rPr lang="ru-RU"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 Александр</a:t>
            </a:r>
            <a:r>
              <a:rPr sz="1000" dirty="0" smtClean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35" dirty="0" smtClean="0">
                <a:solidFill>
                  <a:srgbClr val="22373A"/>
                </a:solidFill>
                <a:latin typeface="Times New Roman"/>
                <a:cs typeface="Times New Roman"/>
              </a:rPr>
              <a:t>НПМмд-02-21</a:t>
            </a:r>
            <a:endParaRPr sz="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71751" y="70766"/>
            <a:ext cx="4163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chemeClr val="bg1"/>
                </a:solidFill>
                <a:latin typeface="Cambria"/>
                <a:cs typeface="Cambria"/>
              </a:rPr>
              <a:t>Цель</a:t>
            </a:r>
            <a:r>
              <a:rPr b="1" spc="-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chemeClr val="bg1"/>
                </a:solidFill>
                <a:latin typeface="Cambria"/>
                <a:cs typeface="Cambria"/>
              </a:rPr>
              <a:t>лабораторной</a:t>
            </a:r>
            <a:r>
              <a:rPr b="1" spc="3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chemeClr val="bg1"/>
                </a:solidFill>
                <a:latin typeface="Cambria"/>
                <a:cs typeface="Cambria"/>
              </a:rPr>
              <a:t>работы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8132"/>
            <a:ext cx="3655060" cy="399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0" dirty="0">
                <a:solidFill>
                  <a:srgbClr val="22373A"/>
                </a:solidFill>
                <a:cs typeface="Times New Roman"/>
              </a:rPr>
              <a:t>Изучение</a:t>
            </a:r>
            <a:r>
              <a:rPr sz="1100" spc="-2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60" dirty="0">
                <a:solidFill>
                  <a:srgbClr val="22373A"/>
                </a:solidFill>
                <a:cs typeface="Times New Roman"/>
              </a:rPr>
              <a:t>алгоритма</a:t>
            </a:r>
            <a:r>
              <a:rPr sz="1100" spc="-15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cs typeface="Times New Roman"/>
              </a:rPr>
              <a:t>Евклида</a:t>
            </a:r>
            <a:r>
              <a:rPr sz="1100" spc="-2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cs typeface="Times New Roman"/>
              </a:rPr>
              <a:t>нахождения</a:t>
            </a:r>
            <a:r>
              <a:rPr sz="1100" spc="-15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cs typeface="Times New Roman"/>
              </a:rPr>
              <a:t>наибольшего </a:t>
            </a:r>
            <a:r>
              <a:rPr sz="1100" spc="-26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45" dirty="0">
                <a:solidFill>
                  <a:srgbClr val="22373A"/>
                </a:solidFill>
                <a:cs typeface="Times New Roman"/>
              </a:rPr>
              <a:t>общего</a:t>
            </a:r>
            <a:r>
              <a:rPr sz="1100" spc="-4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cs typeface="Times New Roman"/>
              </a:rPr>
              <a:t>делителя</a:t>
            </a:r>
            <a:r>
              <a:rPr sz="1100" spc="-1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-5" dirty="0">
                <a:solidFill>
                  <a:srgbClr val="22373A"/>
                </a:solidFill>
                <a:cs typeface="Times New Roman"/>
              </a:rPr>
              <a:t>(НОД)</a:t>
            </a:r>
            <a:r>
              <a:rPr sz="1100" spc="-1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75" dirty="0">
                <a:solidFill>
                  <a:srgbClr val="22373A"/>
                </a:solidFill>
                <a:cs typeface="Times New Roman"/>
              </a:rPr>
              <a:t>и</a:t>
            </a:r>
            <a:r>
              <a:rPr sz="1100" spc="-1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cs typeface="Times New Roman"/>
              </a:rPr>
              <a:t>его</a:t>
            </a:r>
            <a:r>
              <a:rPr sz="1100" spc="-15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65" dirty="0">
                <a:solidFill>
                  <a:srgbClr val="22373A"/>
                </a:solidFill>
                <a:cs typeface="Times New Roman"/>
              </a:rPr>
              <a:t>вариаций.</a:t>
            </a:r>
            <a:endParaRPr sz="1100" dirty="0"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" y="69210"/>
            <a:ext cx="389439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Наибольший</a:t>
            </a:r>
            <a:r>
              <a:rPr sz="1800" b="1" spc="40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общий</a:t>
            </a:r>
            <a:r>
              <a:rPr sz="1800" b="1" spc="15" dirty="0">
                <a:solidFill>
                  <a:schemeClr val="tx1"/>
                </a:solidFill>
              </a:rPr>
              <a:t> </a:t>
            </a:r>
            <a:r>
              <a:rPr sz="1800" b="1" spc="-5" dirty="0">
                <a:solidFill>
                  <a:schemeClr val="tx1"/>
                </a:solidFill>
              </a:rPr>
              <a:t>делитель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14909" y="931412"/>
            <a:ext cx="3803333" cy="998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0" dirty="0"/>
              <a:t>Наибольший </a:t>
            </a:r>
            <a:r>
              <a:rPr sz="1100" spc="60" dirty="0"/>
              <a:t>общий </a:t>
            </a:r>
            <a:r>
              <a:rPr sz="1100" spc="50" dirty="0"/>
              <a:t>делитель </a:t>
            </a:r>
            <a:r>
              <a:rPr sz="1100" spc="-5" dirty="0"/>
              <a:t>(НОД) </a:t>
            </a:r>
            <a:r>
              <a:rPr sz="1100" spc="130" dirty="0"/>
              <a:t>– </a:t>
            </a:r>
            <a:r>
              <a:rPr sz="1100" spc="50" dirty="0"/>
              <a:t>это </a:t>
            </a:r>
            <a:r>
              <a:rPr sz="1100" spc="40" dirty="0"/>
              <a:t>число, </a:t>
            </a:r>
            <a:r>
              <a:rPr sz="1100" spc="50" dirty="0"/>
              <a:t>которое </a:t>
            </a:r>
            <a:r>
              <a:rPr sz="1100" spc="-260" dirty="0"/>
              <a:t> </a:t>
            </a:r>
            <a:r>
              <a:rPr sz="1100" spc="55" dirty="0"/>
              <a:t>делит</a:t>
            </a:r>
            <a:r>
              <a:rPr sz="1100" spc="-40" dirty="0"/>
              <a:t> </a:t>
            </a:r>
            <a:r>
              <a:rPr sz="1100" spc="55" dirty="0"/>
              <a:t>без</a:t>
            </a:r>
            <a:r>
              <a:rPr sz="1100" spc="-10" dirty="0"/>
              <a:t> </a:t>
            </a:r>
            <a:r>
              <a:rPr sz="1100" spc="50" dirty="0"/>
              <a:t>остатка</a:t>
            </a:r>
            <a:r>
              <a:rPr sz="1100" spc="-35" dirty="0"/>
              <a:t> </a:t>
            </a:r>
            <a:r>
              <a:rPr sz="1100" spc="60" dirty="0"/>
              <a:t>два</a:t>
            </a:r>
            <a:r>
              <a:rPr sz="1100" spc="-20" dirty="0"/>
              <a:t> </a:t>
            </a:r>
            <a:r>
              <a:rPr sz="1100" spc="45" dirty="0"/>
              <a:t>числа</a:t>
            </a:r>
            <a:r>
              <a:rPr sz="1100" spc="-10" dirty="0"/>
              <a:t> </a:t>
            </a:r>
            <a:r>
              <a:rPr sz="1100" spc="75" dirty="0"/>
              <a:t>и</a:t>
            </a:r>
            <a:r>
              <a:rPr sz="1100" spc="-35" dirty="0"/>
              <a:t> </a:t>
            </a:r>
            <a:r>
              <a:rPr sz="1100" spc="50" dirty="0"/>
              <a:t>делится</a:t>
            </a:r>
            <a:r>
              <a:rPr sz="1100" spc="-15" dirty="0"/>
              <a:t> </a:t>
            </a:r>
            <a:r>
              <a:rPr sz="1100" spc="60" dirty="0"/>
              <a:t>само</a:t>
            </a:r>
            <a:r>
              <a:rPr sz="1100" spc="-10" dirty="0"/>
              <a:t> </a:t>
            </a:r>
            <a:r>
              <a:rPr sz="1100" spc="55" dirty="0"/>
              <a:t>без</a:t>
            </a:r>
            <a:r>
              <a:rPr sz="1100" spc="-10" dirty="0"/>
              <a:t> </a:t>
            </a:r>
            <a:r>
              <a:rPr sz="1100" spc="50" dirty="0"/>
              <a:t>остатка</a:t>
            </a:r>
            <a:r>
              <a:rPr sz="1100" spc="-10" dirty="0"/>
              <a:t> </a:t>
            </a:r>
            <a:r>
              <a:rPr sz="1100" spc="70" dirty="0"/>
              <a:t>на </a:t>
            </a:r>
            <a:r>
              <a:rPr sz="1100" spc="-260" dirty="0"/>
              <a:t> </a:t>
            </a:r>
            <a:r>
              <a:rPr sz="1100" spc="45" dirty="0"/>
              <a:t>любой</a:t>
            </a:r>
            <a:r>
              <a:rPr sz="1100" spc="-30" dirty="0"/>
              <a:t> </a:t>
            </a:r>
            <a:r>
              <a:rPr sz="1100" spc="40" dirty="0"/>
              <a:t>другой</a:t>
            </a:r>
            <a:r>
              <a:rPr sz="1100" spc="-30" dirty="0"/>
              <a:t> </a:t>
            </a:r>
            <a:r>
              <a:rPr sz="1100" spc="50" dirty="0"/>
              <a:t>делитель</a:t>
            </a:r>
            <a:r>
              <a:rPr sz="1100" spc="-40" dirty="0"/>
              <a:t> </a:t>
            </a:r>
            <a:r>
              <a:rPr sz="1100" spc="60" dirty="0"/>
              <a:t>данных</a:t>
            </a:r>
            <a:r>
              <a:rPr sz="1100" spc="-30" dirty="0"/>
              <a:t> </a:t>
            </a:r>
            <a:r>
              <a:rPr sz="1100" spc="30" dirty="0"/>
              <a:t>двух</a:t>
            </a:r>
            <a:r>
              <a:rPr sz="1100" spc="-5" dirty="0"/>
              <a:t> </a:t>
            </a:r>
            <a:r>
              <a:rPr sz="1100" spc="40" dirty="0"/>
              <a:t>чисел.</a:t>
            </a:r>
            <a:r>
              <a:rPr sz="1100" spc="-50" dirty="0"/>
              <a:t> </a:t>
            </a:r>
            <a:r>
              <a:rPr sz="1100" spc="45" dirty="0"/>
              <a:t>Проще</a:t>
            </a:r>
            <a:r>
              <a:rPr sz="1100" spc="-5" dirty="0"/>
              <a:t> </a:t>
            </a:r>
            <a:r>
              <a:rPr sz="1100" spc="45" dirty="0"/>
              <a:t>говоря, </a:t>
            </a:r>
            <a:r>
              <a:rPr sz="1100" spc="-260" dirty="0"/>
              <a:t> </a:t>
            </a:r>
            <a:r>
              <a:rPr sz="1100" spc="50" dirty="0"/>
              <a:t>это </a:t>
            </a:r>
            <a:r>
              <a:rPr sz="1100" spc="60" dirty="0"/>
              <a:t>самое </a:t>
            </a:r>
            <a:r>
              <a:rPr sz="1100" spc="45" dirty="0"/>
              <a:t>большое </a:t>
            </a:r>
            <a:r>
              <a:rPr sz="1100" spc="40" dirty="0"/>
              <a:t>число, </a:t>
            </a:r>
            <a:r>
              <a:rPr sz="1100" spc="70" dirty="0"/>
              <a:t>на </a:t>
            </a:r>
            <a:r>
              <a:rPr sz="1100" spc="50" dirty="0"/>
              <a:t>которое </a:t>
            </a:r>
            <a:r>
              <a:rPr sz="1100" spc="60" dirty="0"/>
              <a:t>можно </a:t>
            </a:r>
            <a:r>
              <a:rPr sz="1100" spc="55" dirty="0"/>
              <a:t>без </a:t>
            </a:r>
            <a:r>
              <a:rPr sz="1100" spc="50" dirty="0"/>
              <a:t>остатка </a:t>
            </a:r>
            <a:r>
              <a:rPr sz="1100" spc="55" dirty="0"/>
              <a:t> </a:t>
            </a:r>
            <a:r>
              <a:rPr sz="1100" spc="65" dirty="0"/>
              <a:t>разд</a:t>
            </a:r>
            <a:r>
              <a:rPr sz="1100" spc="45" dirty="0"/>
              <a:t>е</a:t>
            </a:r>
            <a:r>
              <a:rPr sz="1100" spc="55" dirty="0"/>
              <a:t>лить</a:t>
            </a:r>
            <a:r>
              <a:rPr sz="1100" spc="-50" dirty="0"/>
              <a:t> </a:t>
            </a:r>
            <a:r>
              <a:rPr sz="1100" spc="60" dirty="0"/>
              <a:t>два</a:t>
            </a:r>
            <a:r>
              <a:rPr sz="1100" spc="-15" dirty="0"/>
              <a:t> </a:t>
            </a:r>
            <a:r>
              <a:rPr sz="1100" spc="50" dirty="0"/>
              <a:t>чи</a:t>
            </a:r>
            <a:r>
              <a:rPr sz="1100" spc="15" dirty="0"/>
              <a:t>с</a:t>
            </a:r>
            <a:r>
              <a:rPr sz="1100" spc="45" dirty="0"/>
              <a:t>ла,</a:t>
            </a:r>
            <a:r>
              <a:rPr sz="1100" spc="-75" dirty="0"/>
              <a:t> </a:t>
            </a:r>
            <a:r>
              <a:rPr sz="1100" spc="65" dirty="0"/>
              <a:t>д</a:t>
            </a:r>
            <a:r>
              <a:rPr sz="1100" spc="55" dirty="0"/>
              <a:t>ля</a:t>
            </a:r>
            <a:r>
              <a:rPr sz="1100" spc="-10" dirty="0"/>
              <a:t> </a:t>
            </a:r>
            <a:r>
              <a:rPr sz="1100" spc="40" dirty="0"/>
              <a:t>к</a:t>
            </a:r>
            <a:r>
              <a:rPr sz="1100" spc="30" dirty="0"/>
              <a:t>о</a:t>
            </a:r>
            <a:r>
              <a:rPr sz="1100" spc="55" dirty="0"/>
              <a:t>т</a:t>
            </a:r>
            <a:r>
              <a:rPr sz="1100" spc="50" dirty="0"/>
              <a:t>орых</a:t>
            </a:r>
            <a:r>
              <a:rPr sz="1100" spc="-10" dirty="0"/>
              <a:t> </a:t>
            </a:r>
            <a:r>
              <a:rPr sz="1100" spc="70" dirty="0"/>
              <a:t>ище</a:t>
            </a:r>
            <a:r>
              <a:rPr sz="1100" spc="45" dirty="0"/>
              <a:t>тся</a:t>
            </a:r>
            <a:r>
              <a:rPr sz="1100" spc="-10" dirty="0"/>
              <a:t> </a:t>
            </a:r>
            <a:r>
              <a:rPr sz="1100" spc="5" dirty="0"/>
              <a:t>Н</a:t>
            </a:r>
            <a:r>
              <a:rPr sz="1100" spc="-25" dirty="0"/>
              <a:t>О</a:t>
            </a:r>
            <a:r>
              <a:rPr sz="1100" spc="10" dirty="0"/>
              <a:t>Д.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728470" cy="5080"/>
            </a:xfrm>
            <a:custGeom>
              <a:avLst/>
              <a:gdLst/>
              <a:ahLst/>
              <a:cxnLst/>
              <a:rect l="l" t="t" r="r" b="b"/>
              <a:pathLst>
                <a:path w="1728470" h="5079">
                  <a:moveTo>
                    <a:pt x="0" y="5060"/>
                  </a:moveTo>
                  <a:lnTo>
                    <a:pt x="0" y="0"/>
                  </a:lnTo>
                  <a:lnTo>
                    <a:pt x="1728022" y="0"/>
                  </a:lnTo>
                  <a:lnTo>
                    <a:pt x="1728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86493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Алгоритм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800" b="1" spc="10" dirty="0">
                <a:solidFill>
                  <a:schemeClr val="tx1"/>
                </a:solidFill>
              </a:rPr>
              <a:t>Евклида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00050" y="511175"/>
                <a:ext cx="3539490" cy="1645962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-30" dirty="0" smtClean="0">
                    <a:solidFill>
                      <a:srgbClr val="22373A"/>
                    </a:solidFill>
                    <a:cs typeface="Times New Roman"/>
                  </a:rPr>
                  <a:t>В</a:t>
                </a:r>
                <a:r>
                  <a:rPr lang="ru-RU" sz="1100" spc="-35" dirty="0">
                    <a:solidFill>
                      <a:srgbClr val="22373A"/>
                    </a:solidFill>
                    <a:cs typeface="Times New Roman"/>
                  </a:rPr>
                  <a:t>х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Ц</a:t>
                </a:r>
                <a:r>
                  <a:rPr lang="ru-RU" sz="1100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лые</a:t>
                </a:r>
                <a:r>
                  <a:rPr lang="ru-RU" sz="1100" spc="-1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 err="1">
                    <a:solidFill>
                      <a:srgbClr val="22373A"/>
                    </a:solidFill>
                    <a:cs typeface="Times New Roman"/>
                  </a:rPr>
                  <a:t>чи</a:t>
                </a:r>
                <a:r>
                  <a:rPr lang="ru-RU" sz="1100" spc="15" dirty="0" err="1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50" dirty="0" err="1">
                    <a:solidFill>
                      <a:srgbClr val="22373A"/>
                    </a:solidFill>
                    <a:cs typeface="Times New Roman"/>
                  </a:rPr>
                  <a:t>ла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en-GB" sz="1100" i="1" spc="-10" dirty="0" smtClean="0">
                    <a:solidFill>
                      <a:srgbClr val="22373A"/>
                    </a:solidFill>
                    <a:cs typeface="Times New Roman"/>
                  </a:rPr>
                  <a:t>a, b; 0 &lt;b &lt;a.</a:t>
                </a:r>
                <a:endParaRPr lang="en-GB" sz="1100" i="1" dirty="0">
                  <a:cs typeface="Times New Roman"/>
                </a:endParaRPr>
              </a:p>
              <a:p>
                <a:pPr marL="219710" indent="-133350">
                  <a:lnSpc>
                    <a:spcPct val="100000"/>
                  </a:lnSpc>
                  <a:spcBef>
                    <a:spcPts val="55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10" dirty="0" err="1">
                    <a:solidFill>
                      <a:srgbClr val="22373A"/>
                    </a:solidFill>
                    <a:cs typeface="Times New Roman"/>
                  </a:rPr>
                  <a:t>Вы</a:t>
                </a:r>
                <a:r>
                  <a:rPr lang="ru-RU" sz="1100" spc="-10" dirty="0" err="1">
                    <a:solidFill>
                      <a:srgbClr val="22373A"/>
                    </a:solidFill>
                    <a:cs typeface="Times New Roman"/>
                  </a:rPr>
                  <a:t>х</a:t>
                </a:r>
                <a:r>
                  <a:rPr lang="ru-RU" sz="1100" spc="20" dirty="0" err="1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 err="1">
                    <a:solidFill>
                      <a:srgbClr val="22373A"/>
                    </a:solidFill>
                    <a:cs typeface="Times New Roman"/>
                  </a:rPr>
                  <a:t>д</a:t>
                </a: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  <a:r>
                  <a:rPr lang="ru-RU" sz="1100" spc="-55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en-GB" sz="1100" i="1" spc="-55" dirty="0" smtClean="0">
                    <a:solidFill>
                      <a:srgbClr val="22373A"/>
                    </a:solidFill>
                    <a:cs typeface="Times New Roman"/>
                  </a:rPr>
                  <a:t>d=</a:t>
                </a:r>
                <a:r>
                  <a:rPr lang="ru-RU" sz="1100" spc="-55" dirty="0" smtClean="0">
                    <a:solidFill>
                      <a:srgbClr val="22373A"/>
                    </a:solidFill>
                    <a:cs typeface="Times New Roman"/>
                  </a:rPr>
                  <a:t>НОД(</a:t>
                </a:r>
                <a:r>
                  <a:rPr lang="en-GB" sz="1100" i="1" spc="-55" dirty="0" smtClean="0">
                    <a:solidFill>
                      <a:srgbClr val="22373A"/>
                    </a:solidFill>
                    <a:cs typeface="Times New Roman"/>
                  </a:rPr>
                  <a:t>a, b</a:t>
                </a:r>
                <a:r>
                  <a:rPr lang="en-GB" sz="1100" spc="-55" dirty="0" smtClean="0">
                    <a:solidFill>
                      <a:srgbClr val="22373A"/>
                    </a:solidFill>
                    <a:cs typeface="Times New Roman"/>
                  </a:rPr>
                  <a:t>).</a:t>
                </a:r>
                <a:endParaRPr lang="en-GB" sz="1100" dirty="0" smtClean="0">
                  <a:cs typeface="Times New Roman"/>
                </a:endParaRPr>
              </a:p>
              <a:p>
                <a:pPr marL="266700" indent="-228600">
                  <a:lnSpc>
                    <a:spcPct val="100000"/>
                  </a:lnSpc>
                  <a:spcBef>
                    <a:spcPts val="840"/>
                  </a:spcBef>
                  <a:buAutoNum type="arabicPeriod"/>
                </a:pPr>
                <a:r>
                  <a:rPr lang="ru-RU" sz="1100" spc="20" dirty="0" smtClean="0">
                    <a:solidFill>
                      <a:srgbClr val="22373A"/>
                    </a:solidFill>
                    <a:cs typeface="Times New Roman"/>
                  </a:rPr>
                  <a:t>П</a:t>
                </a:r>
                <a:r>
                  <a:rPr lang="ru-RU" sz="1100" spc="-15" dirty="0" smtClean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30" dirty="0" smtClean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50" dirty="0" smtClean="0">
                    <a:solidFill>
                      <a:srgbClr val="22373A"/>
                    </a:solidFill>
                    <a:cs typeface="Times New Roman"/>
                  </a:rPr>
                  <a:t>жить</a:t>
                </a:r>
                <a:r>
                  <a:rPr lang="ru-RU" sz="1100" spc="-3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</m:sSub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US" sz="1100" spc="-30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</a:p>
              <a:p>
                <a:pPr marL="266700" indent="-228600">
                  <a:lnSpc>
                    <a:spcPct val="100000"/>
                  </a:lnSpc>
                  <a:spcBef>
                    <a:spcPts val="840"/>
                  </a:spcBef>
                  <a:buAutoNum type="arabicPeriod"/>
                </a:pPr>
                <a:r>
                  <a:rPr lang="ru-RU" sz="1100" spc="55" dirty="0" smtClean="0">
                    <a:solidFill>
                      <a:srgbClr val="22373A"/>
                    </a:solidFill>
                    <a:cs typeface="Times New Roman"/>
                  </a:rPr>
                  <a:t>Найти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1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60" dirty="0">
                    <a:solidFill>
                      <a:srgbClr val="22373A"/>
                    </a:solidFill>
                    <a:cs typeface="Times New Roman"/>
                  </a:rPr>
                  <a:t>та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ок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GB" sz="1100" spc="3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30" dirty="0" smtClean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60" dirty="0" smtClean="0">
                    <a:solidFill>
                      <a:srgbClr val="22373A"/>
                    </a:solidFill>
                    <a:cs typeface="Times New Roman"/>
                  </a:rPr>
                  <a:t>т</a:t>
                </a:r>
                <a:r>
                  <a:rPr lang="ru-RU" sz="1100" spc="-6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д</a:t>
                </a:r>
                <a:r>
                  <a:rPr lang="ru-RU" sz="1100" spc="35" dirty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ления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GB" sz="1100" spc="7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0" dirty="0" smtClean="0">
                    <a:solidFill>
                      <a:srgbClr val="22373A"/>
                    </a:solidFill>
                    <a:cs typeface="Times New Roman"/>
                  </a:rPr>
                  <a:t>на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100" spc="-10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</a:p>
              <a:p>
                <a:pPr marL="266700" indent="-228600">
                  <a:lnSpc>
                    <a:spcPct val="100000"/>
                  </a:lnSpc>
                  <a:spcBef>
                    <a:spcPts val="840"/>
                  </a:spcBef>
                  <a:buAutoNum type="arabicPeriod"/>
                </a:pP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Е</a:t>
                </a:r>
                <a:r>
                  <a:rPr lang="ru-RU" sz="1100" spc="-40" dirty="0" smtClean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60" dirty="0" smtClean="0">
                    <a:solidFill>
                      <a:srgbClr val="22373A"/>
                    </a:solidFill>
                    <a:cs typeface="Times New Roman"/>
                  </a:rPr>
                  <a:t>ли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cs typeface="Times New Roman"/>
                  </a:rPr>
                  <a:t>,</a:t>
                </a:r>
                <a:r>
                  <a:rPr lang="ru-RU" sz="1100" spc="-9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п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жить</a:t>
                </a:r>
                <a:r>
                  <a:rPr lang="ru-RU" sz="1100" spc="-3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3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100" spc="-65" dirty="0" smtClean="0">
                    <a:solidFill>
                      <a:srgbClr val="22373A"/>
                    </a:solidFill>
                    <a:cs typeface="Times New Roman"/>
                  </a:rPr>
                  <a:t>. </a:t>
                </a:r>
                <a:r>
                  <a:rPr lang="ru-RU" sz="1100" spc="-65" dirty="0" smtClean="0">
                    <a:solidFill>
                      <a:srgbClr val="22373A"/>
                    </a:solidFill>
                    <a:cs typeface="Times New Roman"/>
                  </a:rPr>
                  <a:t>В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пр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60" dirty="0">
                    <a:solidFill>
                      <a:srgbClr val="22373A"/>
                    </a:solidFill>
                    <a:cs typeface="Times New Roman"/>
                  </a:rPr>
                  <a:t>тивном  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с</a:t>
                </a:r>
                <a:r>
                  <a:rPr lang="ru-RU" sz="1100" spc="20" dirty="0">
                    <a:solidFill>
                      <a:srgbClr val="22373A"/>
                    </a:solidFill>
                    <a:cs typeface="Times New Roman"/>
                  </a:rPr>
                  <a:t>лу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чае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cs typeface="Times New Roman"/>
                  </a:rPr>
                  <a:t>п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л</a:t>
                </a:r>
                <a:r>
                  <a:rPr lang="ru-RU" sz="1100" spc="30" dirty="0">
                    <a:solidFill>
                      <a:srgbClr val="22373A"/>
                    </a:solidFill>
                    <a:cs typeface="Times New Roman"/>
                  </a:rPr>
                  <a:t>о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жить</a:t>
                </a:r>
                <a:r>
                  <a:rPr lang="ru-RU" sz="1100" spc="-3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GB" sz="1100" spc="75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5" dirty="0" smtClean="0">
                    <a:solidFill>
                      <a:srgbClr val="22373A"/>
                    </a:solidFill>
                    <a:cs typeface="Times New Roman"/>
                  </a:rPr>
                  <a:t>и</a:t>
                </a:r>
                <a:r>
                  <a:rPr lang="ru-RU" sz="1100" spc="-10" dirty="0" smtClean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cs typeface="Times New Roman"/>
                  </a:rPr>
                  <a:t>верну</a:t>
                </a:r>
                <a:r>
                  <a:rPr lang="ru-RU" sz="1100" spc="55" dirty="0">
                    <a:solidFill>
                      <a:srgbClr val="22373A"/>
                    </a:solidFill>
                    <a:cs typeface="Times New Roman"/>
                  </a:rPr>
                  <a:t>т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ь</a:t>
                </a:r>
                <a:r>
                  <a:rPr lang="ru-RU" sz="1100" spc="45" dirty="0">
                    <a:solidFill>
                      <a:srgbClr val="22373A"/>
                    </a:solidFill>
                    <a:cs typeface="Times New Roman"/>
                  </a:rPr>
                  <a:t>ся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70" dirty="0">
                    <a:solidFill>
                      <a:srgbClr val="22373A"/>
                    </a:solidFill>
                    <a:cs typeface="Times New Roman"/>
                  </a:rPr>
                  <a:t>на</a:t>
                </a:r>
                <a:r>
                  <a:rPr lang="ru-RU" sz="1100" spc="-1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:r>
                  <a:rPr lang="ru-RU" sz="1100" spc="45" dirty="0" smtClean="0">
                    <a:solidFill>
                      <a:srgbClr val="22373A"/>
                    </a:solidFill>
                    <a:cs typeface="Times New Roman"/>
                  </a:rPr>
                  <a:t>шаг 2</a:t>
                </a:r>
                <a:r>
                  <a:rPr lang="en-GB" sz="1100" spc="45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</a:p>
              <a:p>
                <a:pPr marL="266700" indent="-228600">
                  <a:lnSpc>
                    <a:spcPct val="100000"/>
                  </a:lnSpc>
                  <a:spcBef>
                    <a:spcPts val="840"/>
                  </a:spcBef>
                  <a:buAutoNum type="arabicPeriod"/>
                </a:pPr>
                <a:r>
                  <a:rPr lang="ru-RU" sz="1100" spc="40" dirty="0" smtClean="0">
                    <a:solidFill>
                      <a:srgbClr val="22373A"/>
                    </a:solidFill>
                    <a:cs typeface="Times New Roman"/>
                  </a:rPr>
                  <a:t>Результат</a:t>
                </a:r>
                <a:r>
                  <a:rPr lang="ru-RU" sz="1100" spc="40" dirty="0">
                    <a:solidFill>
                      <a:srgbClr val="22373A"/>
                    </a:solidFill>
                    <a:cs typeface="Times New Roman"/>
                  </a:rPr>
                  <a:t>:</a:t>
                </a:r>
                <a:r>
                  <a:rPr lang="ru-RU" sz="1100" spc="-50" dirty="0">
                    <a:solidFill>
                      <a:srgbClr val="22373A"/>
                    </a:solidFill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</m:oMath>
                </a14:m>
                <a:r>
                  <a:rPr lang="ru-RU" sz="1100" spc="-125" dirty="0" smtClean="0">
                    <a:solidFill>
                      <a:srgbClr val="22373A"/>
                    </a:solidFill>
                    <a:cs typeface="Times New Roman"/>
                  </a:rPr>
                  <a:t>.</a:t>
                </a:r>
                <a:endParaRPr sz="11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3539490" cy="1645962"/>
              </a:xfrm>
              <a:prstGeom prst="rect">
                <a:avLst/>
              </a:prstGeom>
              <a:blipFill rotWithShape="0">
                <a:blip r:embed="rId2"/>
                <a:stretch>
                  <a:fillRect l="-1552" t="-2222" b="-2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50" y="58221"/>
            <a:ext cx="4316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Бинарный</a:t>
            </a:r>
            <a:r>
              <a:rPr sz="1800" b="1" spc="4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алгоритм</a:t>
            </a:r>
            <a:r>
              <a:rPr sz="1800" b="1" spc="45" dirty="0">
                <a:solidFill>
                  <a:schemeClr val="tx1"/>
                </a:solidFill>
              </a:rPr>
              <a:t> </a:t>
            </a:r>
            <a:r>
              <a:rPr sz="1800" b="1" spc="10" dirty="0">
                <a:solidFill>
                  <a:schemeClr val="tx1"/>
                </a:solidFill>
              </a:rPr>
              <a:t>Евклида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442620" y="441101"/>
                <a:ext cx="4064635" cy="2638542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-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</a:t>
                </a:r>
                <a:r>
                  <a:rPr lang="ru-RU" sz="1100" spc="-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х</a:t>
                </a:r>
                <a:r>
                  <a:rPr lang="ru-RU" sz="1100" spc="2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Ц</a:t>
                </a:r>
                <a:r>
                  <a:rPr lang="ru-RU" sz="110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е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лые</a:t>
                </a:r>
                <a:r>
                  <a:rPr lang="ru-RU" sz="1100" spc="-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чи</a:t>
                </a:r>
                <a:r>
                  <a:rPr lang="ru-RU" sz="1100" spc="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ла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;0&lt;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𝑎</m:t>
                    </m:r>
                  </m:oMath>
                </a14:m>
                <a:r>
                  <a:rPr lang="en-GB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spc="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Вы</a:t>
                </a:r>
                <a:r>
                  <a:rPr lang="ru-RU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х</a:t>
                </a:r>
                <a:r>
                  <a:rPr lang="ru-RU" sz="1100" spc="2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</a:t>
                </a:r>
                <a:r>
                  <a:rPr lang="ru-RU" sz="11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lang="ru-RU" sz="1100" spc="-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5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GB" sz="1100" b="0" i="1" spc="-5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=НОД</m:t>
                    </m:r>
                    <m:d>
                      <m:dPr>
                        <m:ctrlPr>
                          <a:rPr lang="ru-RU" sz="1100" b="0" i="1" spc="-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GB" sz="1100" b="0" i="1" spc="-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  <m:r>
                          <a:rPr lang="en-GB" sz="1100" b="0" i="1" spc="-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, </m:t>
                        </m:r>
                        <m:r>
                          <a:rPr lang="en-GB" sz="1100" b="0" i="1" spc="-5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25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94310" indent="-182245">
                  <a:lnSpc>
                    <a:spcPct val="100000"/>
                  </a:lnSpc>
                  <a:spcBef>
                    <a:spcPts val="840"/>
                  </a:spcBef>
                  <a:buAutoNum type="arabicPeriod"/>
                  <a:tabLst>
                    <a:tab pos="194945" algn="l"/>
                  </a:tabLst>
                </a:pPr>
                <a:r>
                  <a:rPr lang="ru-RU" sz="1100" spc="2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100" spc="-1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</a:t>
                </a: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жить </a:t>
                </a:r>
                <a14:m>
                  <m:oMath xmlns:m="http://schemas.openxmlformats.org/officeDocument/2006/math">
                    <m:r>
                      <a:rPr lang="en-GB" sz="1100" b="0" i="1" spc="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𝑔</m:t>
                    </m:r>
                    <m:r>
                      <a:rPr lang="en-GB" sz="1100" b="0" i="1" spc="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r>
                  <a:rPr lang="ru-RU" sz="1100" spc="2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1100" dirty="0">
                  <a:latin typeface="Times New Roman"/>
                  <a:cs typeface="Times New Roman"/>
                </a:endParaRPr>
              </a:p>
              <a:p>
                <a:pPr marL="194310" indent="-182245">
                  <a:lnSpc>
                    <a:spcPct val="100000"/>
                  </a:lnSpc>
                  <a:spcBef>
                    <a:spcPts val="60"/>
                  </a:spcBef>
                  <a:buAutoNum type="arabicPeriod"/>
                  <a:tabLst>
                    <a:tab pos="194945" algn="l"/>
                  </a:tabLst>
                </a:pPr>
                <a:r>
                  <a:rPr lang="ru-RU" sz="11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Пока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оба</a:t>
                </a:r>
                <a:r>
                  <a:rPr lang="ru-RU" sz="1100" spc="-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чи</a:t>
                </a:r>
                <a:r>
                  <a:rPr lang="ru-RU" sz="1100" spc="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ла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</m:oMath>
                </a14:m>
                <a:r>
                  <a:rPr lang="en-GB" sz="1100" spc="7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7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и</a:t>
                </a:r>
                <a:r>
                  <a:rPr lang="ru-RU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GB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четные</a:t>
                </a:r>
                <a:r>
                  <a:rPr lang="ru-RU" sz="1100" spc="6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ru-RU" sz="1100" spc="-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6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вып</a:t>
                </a: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лнять</a:t>
                </a:r>
                <a:r>
                  <a:rPr lang="en-GB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/2,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/2,</m:t>
                    </m:r>
                  </m:oMath>
                </a14:m>
                <a:r>
                  <a:rPr lang="en-GB" sz="1100" b="0" i="1" spc="60" dirty="0" smtClean="0">
                    <a:solidFill>
                      <a:srgbClr val="22373A"/>
                    </a:solidFill>
                    <a:latin typeface="Cambria Math" panose="02040503050406030204" pitchFamily="18" charset="0"/>
                    <a:cs typeface="Times New Roman"/>
                  </a:rPr>
                  <a:t/>
                </a:r>
                <a:br>
                  <a:rPr lang="en-GB" sz="1100" b="0" i="1" spc="60" dirty="0" smtClean="0">
                    <a:solidFill>
                      <a:srgbClr val="22373A"/>
                    </a:solidFill>
                    <a:latin typeface="Cambria Math" panose="02040503050406030204" pitchFamily="18" charset="0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𝑔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=2</m:t>
                    </m:r>
                    <m:r>
                      <a:rPr lang="en-GB" sz="1100" b="0" i="1" spc="6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𝑔</m:t>
                    </m:r>
                  </m:oMath>
                </a14:m>
                <a:r>
                  <a:rPr lang="ru-RU" sz="1100" spc="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до</a:t>
                </a:r>
                <a:r>
                  <a:rPr lang="ru-RU" sz="1100" spc="-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получения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хотя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бы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одного </a:t>
                </a:r>
                <a:r>
                  <a:rPr lang="ru-RU" sz="1100" spc="-26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7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н</a:t>
                </a:r>
                <a:r>
                  <a:rPr lang="ru-RU" sz="1100" spc="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е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четно</a:t>
                </a:r>
                <a:r>
                  <a:rPr lang="ru-RU" sz="11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г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7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значения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</m:oMath>
                </a14:m>
                <a:r>
                  <a:rPr lang="en-GB" sz="1100" spc="6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6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или</a:t>
                </a:r>
                <a:r>
                  <a:rPr lang="en-GB" sz="1100" spc="6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65" dirty="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.</a:t>
                </a:r>
                <a:endParaRPr lang="ru-RU" sz="1100" dirty="0">
                  <a:latin typeface="Times New Roman"/>
                  <a:cs typeface="Times New Roman"/>
                </a:endParaRPr>
              </a:p>
              <a:p>
                <a:pPr marL="241300" indent="-228600">
                  <a:lnSpc>
                    <a:spcPct val="100000"/>
                  </a:lnSpc>
                  <a:spcBef>
                    <a:spcPts val="55"/>
                  </a:spcBef>
                  <a:buAutoNum type="arabicPeriod" startAt="3"/>
                </a:pPr>
                <a:r>
                  <a:rPr lang="ru-RU" sz="1100" spc="2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100" spc="-1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</a:t>
                </a: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жить</a:t>
                </a:r>
                <a:r>
                  <a:rPr lang="ru-RU" sz="1100" spc="-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 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-3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GB" sz="1100" spc="-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marL="241300" indent="-228600">
                  <a:lnSpc>
                    <a:spcPct val="100000"/>
                  </a:lnSpc>
                  <a:spcBef>
                    <a:spcPts val="55"/>
                  </a:spcBef>
                  <a:buAutoNum type="arabicPeriod" startAt="3"/>
                </a:pPr>
                <a:r>
                  <a:rPr lang="ru-RU" sz="1100" spc="4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Пока</a:t>
                </a:r>
                <a:r>
                  <a:rPr lang="en-GB" sz="1100" spc="4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4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100" b="0" i="1" spc="4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≠0</m:t>
                    </m:r>
                  </m:oMath>
                </a14:m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ru-RU" sz="1100" spc="-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6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вып</a:t>
                </a:r>
                <a:r>
                  <a:rPr lang="ru-RU" sz="1100" spc="3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6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лнять</a:t>
                </a:r>
                <a:r>
                  <a:rPr lang="ru-RU" sz="1100" spc="-3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</a:t>
                </a:r>
                <a:r>
                  <a:rPr lang="ru-RU" sz="1100" spc="2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е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дующие</a:t>
                </a:r>
                <a:r>
                  <a:rPr lang="ru-RU" sz="1100" spc="-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дей</a:t>
                </a:r>
                <a:r>
                  <a:rPr lang="ru-RU" sz="1100" spc="3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твия.</a:t>
                </a:r>
                <a:endParaRPr lang="ru-RU" sz="1100" dirty="0">
                  <a:latin typeface="Times New Roman"/>
                  <a:cs typeface="Times New Roman"/>
                </a:endParaRPr>
              </a:p>
              <a:p>
                <a:pPr marL="471170" lvl="1" indent="-127635">
                  <a:lnSpc>
                    <a:spcPts val="1365"/>
                  </a:lnSpc>
                  <a:buChar char="•"/>
                  <a:tabLst>
                    <a:tab pos="471805" algn="l"/>
                  </a:tabLst>
                </a:pPr>
                <a:r>
                  <a:rPr lang="ru-RU" sz="1000" spc="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Пока</a:t>
                </a:r>
                <a:r>
                  <a:rPr lang="ru-RU" sz="10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</m:oMath>
                </a14:m>
                <a:r>
                  <a:rPr lang="ru-RU" sz="1150" spc="-125" dirty="0" smtClean="0">
                    <a:solidFill>
                      <a:srgbClr val="22373A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lang="ru-RU" sz="10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четное,</a:t>
                </a:r>
                <a:r>
                  <a:rPr lang="ru-RU" sz="1000" spc="-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0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000" spc="3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лагать</a:t>
                </a:r>
                <a:r>
                  <a:rPr lang="en-GB" sz="10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0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0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000" b="0" i="1" spc="4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/2</m:t>
                    </m:r>
                  </m:oMath>
                </a14:m>
                <a:r>
                  <a:rPr lang="ru-RU" sz="1000" spc="2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1000" dirty="0">
                  <a:latin typeface="Times New Roman"/>
                  <a:cs typeface="Times New Roman"/>
                </a:endParaRPr>
              </a:p>
              <a:p>
                <a:pPr marL="471170" lvl="1" indent="-127635">
                  <a:lnSpc>
                    <a:spcPts val="1375"/>
                  </a:lnSpc>
                  <a:buChar char="•"/>
                  <a:tabLst>
                    <a:tab pos="471805" algn="l"/>
                  </a:tabLst>
                </a:pPr>
                <a:r>
                  <a:rPr lang="ru-RU" sz="1000" spc="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Пока</a:t>
                </a:r>
                <a:r>
                  <a:rPr lang="ru-RU" sz="10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GB" sz="10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0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четное</a:t>
                </a:r>
                <a:r>
                  <a:rPr lang="ru-RU" sz="10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ru-RU" sz="1000" spc="-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0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000" spc="3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лагать</a:t>
                </a:r>
                <a:r>
                  <a:rPr lang="en-GB" sz="1000" spc="-2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/2</m:t>
                    </m:r>
                  </m:oMath>
                </a14:m>
                <a:r>
                  <a:rPr lang="ru-RU" sz="1000" spc="2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1000" dirty="0">
                  <a:latin typeface="Times New Roman"/>
                  <a:cs typeface="Times New Roman"/>
                </a:endParaRPr>
              </a:p>
              <a:p>
                <a:pPr marL="471170" marR="461009" lvl="1" indent="-127000">
                  <a:lnSpc>
                    <a:spcPts val="1370"/>
                  </a:lnSpc>
                  <a:spcBef>
                    <a:spcPts val="50"/>
                  </a:spcBef>
                  <a:buChar char="•"/>
                  <a:tabLst>
                    <a:tab pos="471805" algn="l"/>
                  </a:tabLst>
                </a:pPr>
                <a:r>
                  <a:rPr lang="ru-RU" sz="10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При</a:t>
                </a:r>
                <a:r>
                  <a:rPr lang="ru-RU" sz="10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0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≥</m:t>
                    </m:r>
                    <m:r>
                      <a:rPr lang="en-GB" sz="10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GB" sz="10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0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000" spc="3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</a:t>
                </a:r>
                <a:r>
                  <a:rPr lang="ru-RU" sz="10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жить</a:t>
                </a:r>
                <a:r>
                  <a:rPr lang="ru-RU" sz="1000" spc="-2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</m:oMath>
                </a14:m>
                <a:r>
                  <a:rPr lang="en-GB" sz="1000" spc="-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 </a:t>
                </a:r>
                <a:r>
                  <a:rPr lang="ru-RU" sz="1000" spc="-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</a:t>
                </a:r>
                <a:r>
                  <a:rPr lang="ru-RU" sz="10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000" spc="6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пр</a:t>
                </a:r>
                <a:r>
                  <a:rPr lang="ru-RU" sz="10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6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тивном</a:t>
                </a:r>
                <a:r>
                  <a:rPr lang="ru-RU" sz="10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000" spc="-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000" spc="2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лу</a:t>
                </a:r>
                <a:r>
                  <a:rPr lang="ru-RU" sz="10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чае  </a:t>
                </a:r>
                <a:r>
                  <a:rPr lang="ru-RU" sz="1000" spc="6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000" spc="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</a:t>
                </a:r>
                <a:r>
                  <a:rPr lang="ru-RU" sz="1000" spc="3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0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жить</a:t>
                </a:r>
                <a:r>
                  <a:rPr lang="ru-RU" sz="1000" spc="-2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𝑣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GB" sz="1000" b="0" i="1" spc="-2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𝑢</m:t>
                    </m:r>
                  </m:oMath>
                </a14:m>
                <a:r>
                  <a:rPr lang="en-GB" sz="1000" dirty="0" smtClean="0">
                    <a:latin typeface="Times New Roman"/>
                    <a:cs typeface="Times New Roman"/>
                  </a:rPr>
                  <a:t>.</a:t>
                </a:r>
                <a:endParaRPr lang="ru-RU" sz="1000" dirty="0">
                  <a:latin typeface="Times New Roman"/>
                  <a:cs typeface="Times New Roman"/>
                </a:endParaRPr>
              </a:p>
              <a:p>
                <a:pPr marL="194310" indent="-182245">
                  <a:lnSpc>
                    <a:spcPct val="100000"/>
                  </a:lnSpc>
                  <a:spcBef>
                    <a:spcPts val="40"/>
                  </a:spcBef>
                  <a:buAutoNum type="arabicPeriod" startAt="4"/>
                  <a:tabLst>
                    <a:tab pos="194945" algn="l"/>
                  </a:tabLst>
                </a:pPr>
                <a:r>
                  <a:rPr lang="ru-RU" sz="1100" spc="2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</a:t>
                </a:r>
                <a:r>
                  <a:rPr lang="ru-RU" sz="1100" spc="-1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</a:t>
                </a: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жить</a:t>
                </a:r>
                <a:r>
                  <a:rPr lang="en-GB" sz="11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GB" sz="1100" b="0" i="1" spc="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pc="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𝑔𝑣</m:t>
                    </m:r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.</a:t>
                </a:r>
                <a:endParaRPr lang="ru-RU" sz="1100" dirty="0">
                  <a:latin typeface="Times New Roman"/>
                  <a:cs typeface="Times New Roman"/>
                </a:endParaRPr>
              </a:p>
              <a:p>
                <a:pPr marL="194310" indent="-182245">
                  <a:lnSpc>
                    <a:spcPts val="1360"/>
                  </a:lnSpc>
                  <a:spcBef>
                    <a:spcPts val="55"/>
                  </a:spcBef>
                  <a:buAutoNum type="arabicPeriod" startAt="4"/>
                  <a:tabLst>
                    <a:tab pos="194945" algn="l"/>
                  </a:tabLst>
                </a:pPr>
                <a:r>
                  <a:rPr lang="ru-RU" sz="11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Результат:</a:t>
                </a:r>
                <a:r>
                  <a:rPr lang="ru-RU" sz="1100" spc="-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5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</m:oMath>
                </a14:m>
                <a:endParaRPr lang="ru-RU" sz="1250" dirty="0">
                  <a:latin typeface="Lucida Sans Unicode"/>
                  <a:cs typeface="Lucida Sans Unicode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0" y="441101"/>
                <a:ext cx="4064635" cy="2638542"/>
              </a:xfrm>
              <a:prstGeom prst="rect">
                <a:avLst/>
              </a:prstGeom>
              <a:blipFill rotWithShape="0">
                <a:blip r:embed="rId2"/>
                <a:stretch>
                  <a:fillRect l="-1652" t="-1155" r="-601" b="-2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850" y="58163"/>
            <a:ext cx="4697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5" dirty="0">
                <a:solidFill>
                  <a:schemeClr val="tx1"/>
                </a:solidFill>
              </a:rPr>
              <a:t>Расширенный</a:t>
            </a:r>
            <a:r>
              <a:rPr sz="1800" b="1" spc="6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алгоритм</a:t>
            </a:r>
            <a:r>
              <a:rPr sz="1800" b="1" spc="60" dirty="0">
                <a:solidFill>
                  <a:schemeClr val="tx1"/>
                </a:solidFill>
              </a:rPr>
              <a:t> </a:t>
            </a:r>
            <a:r>
              <a:rPr sz="1800" b="1" spc="10" dirty="0">
                <a:solidFill>
                  <a:schemeClr val="tx1"/>
                </a:solidFill>
              </a:rPr>
              <a:t>Евклида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171450" y="442267"/>
                <a:ext cx="4515485" cy="2433357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324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33045" algn="l"/>
                  </a:tabLst>
                </a:pPr>
                <a:r>
                  <a:rPr lang="ru-RU" sz="1100" spc="-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</a:t>
                </a:r>
                <a:r>
                  <a:rPr lang="ru-RU" sz="1100" spc="-3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х</a:t>
                </a:r>
                <a:r>
                  <a:rPr lang="ru-RU" sz="1100" spc="2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4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д.</a:t>
                </a:r>
                <a:r>
                  <a:rPr lang="ru-RU" sz="1100" spc="-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Ц</a:t>
                </a:r>
                <a:r>
                  <a:rPr lang="ru-RU" sz="110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е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лые</a:t>
                </a:r>
                <a:r>
                  <a:rPr lang="ru-RU" sz="1100" spc="-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0" dirty="0" err="1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чи</a:t>
                </a:r>
                <a:r>
                  <a:rPr lang="ru-RU" sz="1100" spc="15" dirty="0" err="1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0" dirty="0" err="1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ла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𝑎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;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&lt;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𝑎</m:t>
                    </m:r>
                  </m:oMath>
                </a14:m>
                <a:r>
                  <a:rPr lang="en-GB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1100" spc="-10" dirty="0" smtClean="0">
                  <a:solidFill>
                    <a:srgbClr val="22373A"/>
                  </a:solidFill>
                  <a:latin typeface="Times New Roman"/>
                  <a:cs typeface="Times New Roman"/>
                </a:endParaRPr>
              </a:p>
              <a:p>
                <a:pPr marL="2324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33045" algn="l"/>
                  </a:tabLst>
                </a:pPr>
                <a:r>
                  <a:rPr lang="ru-RU" sz="1100" spc="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Вы</a:t>
                </a:r>
                <a:r>
                  <a:rPr lang="ru-RU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х</a:t>
                </a:r>
                <a:r>
                  <a:rPr lang="ru-RU" sz="1100" spc="2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д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: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=НОД</m:t>
                    </m:r>
                    <m:d>
                      <m:dPr>
                        <m:ctrlPr>
                          <a:rPr lang="ru-RU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𝑎</m:t>
                        </m:r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, </m:t>
                        </m:r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; </a:t>
                </a:r>
                <a:r>
                  <a:rPr lang="ru-RU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такие</a:t>
                </a:r>
                <a:r>
                  <a:rPr lang="ru-RU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7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ц</a:t>
                </a:r>
                <a:r>
                  <a:rPr lang="ru-RU" sz="1100" spc="4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е</a:t>
                </a:r>
                <a:r>
                  <a:rPr lang="ru-RU" sz="1100" spc="5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лые</a:t>
                </a:r>
                <a:r>
                  <a:rPr lang="ru-RU" sz="1100" spc="-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чи</a:t>
                </a:r>
                <a:r>
                  <a:rPr lang="ru-RU" sz="1100" spc="15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ла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pc="-10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en-GB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6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ч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т</a:t>
                </a:r>
                <a:r>
                  <a:rPr lang="ru-RU" sz="1100" spc="5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5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𝑎𝑥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𝑏𝑦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.</a:t>
                </a:r>
                <a:endParaRPr lang="ru-RU" sz="1100" dirty="0">
                  <a:latin typeface="Times New Roman"/>
                  <a:cs typeface="Times New Roman"/>
                </a:endParaRPr>
              </a:p>
              <a:p>
                <a:pPr marL="232410" indent="-182245">
                  <a:lnSpc>
                    <a:spcPct val="100000"/>
                  </a:lnSpc>
                  <a:spcBef>
                    <a:spcPts val="990"/>
                  </a:spcBef>
                  <a:buAutoNum type="arabicPeriod"/>
                  <a:tabLst>
                    <a:tab pos="233045" algn="l"/>
                  </a:tabLst>
                </a:pPr>
                <a:r>
                  <a:rPr lang="ru-RU" sz="1100" spc="3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Положить</a:t>
                </a:r>
                <a:endParaRPr lang="en-GB" sz="1100" spc="35" dirty="0">
                  <a:solidFill>
                    <a:srgbClr val="22373A"/>
                  </a:solidFill>
                  <a:latin typeface="Times New Roman"/>
                  <a:cs typeface="Times New Roman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990"/>
                  </a:spcBef>
                  <a:tabLst>
                    <a:tab pos="2330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1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𝑎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𝑟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1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0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0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sSub>
                        <m:sSubPr>
                          <m:ctrlP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b>
                          <m:r>
                            <a:rPr lang="en-GB" sz="1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1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, 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𝑖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GB" sz="1100" b="0" i="1" smtClean="0">
                          <a:latin typeface="Cambria Math" panose="02040503050406030204" pitchFamily="18" charset="0"/>
                          <a:cs typeface="Times New Roman"/>
                        </a:rPr>
                        <m:t>1</m:t>
                      </m:r>
                    </m:oMath>
                  </m:oMathPara>
                </a14:m>
                <a:endParaRPr lang="ru-RU" sz="1100" dirty="0">
                  <a:latin typeface="Times New Roman"/>
                  <a:cs typeface="Times New Roman"/>
                </a:endParaRPr>
              </a:p>
              <a:p>
                <a:pPr marL="278765" indent="-228600">
                  <a:spcBef>
                    <a:spcPts val="60"/>
                  </a:spcBef>
                  <a:buFont typeface="+mj-lt"/>
                  <a:buAutoNum type="arabicPeriod"/>
                  <a:tabLst>
                    <a:tab pos="233045" algn="l"/>
                  </a:tabLst>
                </a:pPr>
                <a:endParaRPr lang="en-GB" sz="1100" b="0" dirty="0" smtClean="0">
                  <a:latin typeface="Times New Roman"/>
                  <a:cs typeface="Lucida Sans Unicode"/>
                </a:endParaRPr>
              </a:p>
              <a:p>
                <a:pPr marL="232410" indent="-182245">
                  <a:spcBef>
                    <a:spcPts val="60"/>
                  </a:spcBef>
                  <a:buFontTx/>
                  <a:buAutoNum type="arabicPeriod" startAt="2"/>
                  <a:tabLst>
                    <a:tab pos="233045" algn="l"/>
                  </a:tabLst>
                </a:pPr>
                <a:r>
                  <a:rPr lang="ru-RU" sz="1100" spc="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Р</a:t>
                </a:r>
                <a:r>
                  <a:rPr lang="ru-RU" sz="1100" spc="6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азд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е</a:t>
                </a:r>
                <a:r>
                  <a:rPr lang="ru-RU" sz="1100" spc="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лить</a:t>
                </a:r>
                <a:r>
                  <a:rPr lang="ru-RU" sz="1100" spc="-3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2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-10" dirty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3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</a:t>
                </a:r>
                <a:r>
                  <a:rPr lang="ru-RU" sz="1100" spc="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с</a:t>
                </a:r>
                <a:r>
                  <a:rPr lang="ru-RU" sz="1100" spc="5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тат</a:t>
                </a:r>
                <a:r>
                  <a:rPr lang="ru-RU" sz="1100" spc="4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к</a:t>
                </a:r>
                <a:r>
                  <a:rPr lang="ru-RU" sz="1100" spc="7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ом</a:t>
                </a:r>
                <a:r>
                  <a:rPr lang="en-GB" sz="1100" spc="75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 spc="7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7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75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GB" sz="1100" b="0" i="1" spc="7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GB" sz="1100" b="0" i="1" spc="75" smtClean="0">
                        <a:solidFill>
                          <a:srgbClr val="22373A"/>
                        </a:solidFill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ru-RU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1100" spc="7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на</a:t>
                </a:r>
                <a:r>
                  <a:rPr lang="ru-RU" sz="1100" spc="-10" dirty="0" smtClean="0">
                    <a:solidFill>
                      <a:srgbClr val="22373A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pc="-10" smtClean="0">
                            <a:solidFill>
                              <a:srgbClr val="22373A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:</a:t>
                </a:r>
                <a:br>
                  <a:rPr lang="en-GB" sz="1100" dirty="0" smtClean="0"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∗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1</m:t>
                    </m:r>
                  </m:oMath>
                </a14:m>
                <a:endParaRPr lang="en-GB" sz="1100" b="0" dirty="0" smtClean="0">
                  <a:latin typeface="Times New Roman"/>
                  <a:cs typeface="Lucida Sans Unicode"/>
                </a:endParaRPr>
              </a:p>
              <a:p>
                <a:pPr marL="232410" indent="-182245">
                  <a:lnSpc>
                    <a:spcPct val="100000"/>
                  </a:lnSpc>
                  <a:spcBef>
                    <a:spcPts val="60"/>
                  </a:spcBef>
                  <a:buAutoNum type="arabicPeriod" startAt="2"/>
                  <a:tabLst>
                    <a:tab pos="233045" algn="l"/>
                  </a:tabLst>
                </a:pPr>
                <a:endParaRPr lang="en-GB" sz="1100" dirty="0" smtClean="0">
                  <a:latin typeface="Times New Roman"/>
                  <a:cs typeface="Times New Roman"/>
                </a:endParaRPr>
              </a:p>
              <a:p>
                <a:pPr marL="232410" indent="-182245">
                  <a:lnSpc>
                    <a:spcPct val="100000"/>
                  </a:lnSpc>
                  <a:spcBef>
                    <a:spcPts val="60"/>
                  </a:spcBef>
                  <a:buAutoNum type="arabicPeriod" startAt="2"/>
                  <a:tabLst>
                    <a:tab pos="233045" algn="l"/>
                  </a:tabLst>
                </a:pPr>
                <a:r>
                  <a:rPr lang="ru-RU" sz="1100" dirty="0" smtClean="0">
                    <a:latin typeface="Times New Roman"/>
                    <a:cs typeface="Times New Roman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0</m:t>
                    </m:r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, </a:t>
                </a:r>
                <a:r>
                  <a:rPr lang="ru-RU" sz="1100" dirty="0" smtClean="0">
                    <a:latin typeface="Times New Roman"/>
                    <a:cs typeface="Times New Roman"/>
                  </a:rPr>
                  <a:t>то положить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. </a:t>
                </a:r>
                <a:r>
                  <a:rPr lang="ru-RU" sz="1100" dirty="0" smtClean="0">
                    <a:latin typeface="Times New Roman"/>
                    <a:cs typeface="Times New Roman"/>
                  </a:rPr>
                  <a:t>В противном случае положить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∗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, 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𝑖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1</m:t>
                    </m:r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 </a:t>
                </a:r>
                <a:r>
                  <a:rPr lang="ru-RU" sz="1100" dirty="0" smtClean="0">
                    <a:latin typeface="Times New Roman"/>
                    <a:cs typeface="Times New Roman"/>
                  </a:rPr>
                  <a:t>и вернуться на шаг 2</a:t>
                </a:r>
                <a:r>
                  <a:rPr lang="en-GB" sz="1100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marL="232410" indent="-182245">
                  <a:lnSpc>
                    <a:spcPct val="100000"/>
                  </a:lnSpc>
                  <a:spcBef>
                    <a:spcPts val="60"/>
                  </a:spcBef>
                  <a:buAutoNum type="arabicPeriod" startAt="2"/>
                  <a:tabLst>
                    <a:tab pos="233045" algn="l"/>
                  </a:tabLst>
                </a:pPr>
                <a:r>
                  <a:rPr lang="ru-RU" sz="1100" dirty="0" smtClean="0">
                    <a:latin typeface="Times New Roman"/>
                    <a:cs typeface="Times New Roman"/>
                  </a:rPr>
                  <a:t>Результат</a:t>
                </a:r>
                <a:r>
                  <a:rPr lang="en-GB" sz="1100" dirty="0" smtClean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/>
                      </a:rPr>
                      <m:t>𝑦</m:t>
                    </m:r>
                  </m:oMath>
                </a14:m>
                <a:r>
                  <a:rPr lang="en-GB" sz="1100" dirty="0" smtClean="0">
                    <a:latin typeface="Times New Roman"/>
                    <a:cs typeface="Times New Roman"/>
                  </a:rPr>
                  <a:t>.</a:t>
                </a:r>
              </a:p>
              <a:p>
                <a:pPr marL="50165">
                  <a:spcBef>
                    <a:spcPts val="60"/>
                  </a:spcBef>
                  <a:tabLst>
                    <a:tab pos="233045" algn="l"/>
                  </a:tabLst>
                </a:pPr>
                <a:endParaRPr lang="en-GB" sz="1100" dirty="0" smtClean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2267"/>
                <a:ext cx="4515485" cy="2433357"/>
              </a:xfrm>
              <a:prstGeom prst="rect">
                <a:avLst/>
              </a:prstGeom>
              <a:blipFill rotWithShape="0">
                <a:blip r:embed="rId2"/>
                <a:stretch>
                  <a:fillRect l="-675" t="-1504" r="-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1" y="-2793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048" y="55229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Пример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r>
              <a:rPr b="1" spc="4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алгоритма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032250" cy="5080"/>
            </a:xfrm>
            <a:custGeom>
              <a:avLst/>
              <a:gdLst/>
              <a:ahLst/>
              <a:cxnLst/>
              <a:rect l="l" t="t" r="r" b="b"/>
              <a:pathLst>
                <a:path w="4032250" h="5079">
                  <a:moveTo>
                    <a:pt x="0" y="5060"/>
                  </a:moveTo>
                  <a:lnTo>
                    <a:pt x="0" y="0"/>
                  </a:lnTo>
                  <a:lnTo>
                    <a:pt x="4032052" y="0"/>
                  </a:lnTo>
                  <a:lnTo>
                    <a:pt x="40320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207393"/>
            <a:ext cx="3888046" cy="9151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3427" y="2187575"/>
            <a:ext cx="314118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b="1" spc="10" dirty="0">
                <a:solidFill>
                  <a:srgbClr val="22373A"/>
                </a:solidFill>
                <a:cs typeface="Cambria"/>
              </a:rPr>
              <a:t>Figure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b="1" spc="15" dirty="0">
                <a:solidFill>
                  <a:srgbClr val="22373A"/>
                </a:solidFill>
                <a:cs typeface="Cambria"/>
              </a:rPr>
              <a:t>1:</a:t>
            </a:r>
            <a:r>
              <a:rPr sz="1100" b="1" spc="45" dirty="0">
                <a:solidFill>
                  <a:srgbClr val="22373A"/>
                </a:solidFill>
                <a:cs typeface="Cambria"/>
              </a:rPr>
              <a:t> </a:t>
            </a:r>
            <a:r>
              <a:rPr sz="1100" spc="55" dirty="0">
                <a:solidFill>
                  <a:srgbClr val="22373A"/>
                </a:solidFill>
                <a:cs typeface="Times New Roman"/>
              </a:rPr>
              <a:t>Пример</a:t>
            </a:r>
            <a:r>
              <a:rPr sz="1100" spc="-1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0" dirty="0">
                <a:solidFill>
                  <a:srgbClr val="22373A"/>
                </a:solidFill>
                <a:cs typeface="Times New Roman"/>
              </a:rPr>
              <a:t>работы</a:t>
            </a:r>
            <a:r>
              <a:rPr sz="1100" spc="-1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55" dirty="0">
                <a:solidFill>
                  <a:srgbClr val="22373A"/>
                </a:solidFill>
                <a:cs typeface="Times New Roman"/>
              </a:rPr>
              <a:t>алгоритмов</a:t>
            </a:r>
            <a:r>
              <a:rPr sz="1100" spc="-10" dirty="0">
                <a:solidFill>
                  <a:srgbClr val="22373A"/>
                </a:solidFill>
                <a:cs typeface="Times New Roman"/>
              </a:rPr>
              <a:t> </a:t>
            </a:r>
            <a:r>
              <a:rPr sz="1100" spc="40" dirty="0">
                <a:solidFill>
                  <a:srgbClr val="22373A"/>
                </a:solidFill>
                <a:cs typeface="Times New Roman"/>
              </a:rPr>
              <a:t>Евклида</a:t>
            </a:r>
            <a:endParaRPr sz="1100" dirty="0"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7" y="81651"/>
            <a:ext cx="4544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solidFill>
                  <a:schemeClr val="tx1"/>
                </a:solidFill>
              </a:rPr>
              <a:t>Результаты</a:t>
            </a:r>
            <a:r>
              <a:rPr sz="1800" b="1" spc="55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выполнения</a:t>
            </a:r>
            <a:r>
              <a:rPr sz="1800" b="1" spc="3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лабораторной</a:t>
            </a:r>
            <a:r>
              <a:rPr sz="1800" b="1" spc="55" dirty="0">
                <a:solidFill>
                  <a:schemeClr val="tx1"/>
                </a:solidFill>
              </a:rPr>
              <a:t> </a:t>
            </a:r>
            <a:r>
              <a:rPr sz="1800" b="1" spc="15" dirty="0">
                <a:solidFill>
                  <a:schemeClr val="tx1"/>
                </a:solidFill>
              </a:rPr>
              <a:t>работы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347294" y="1241981"/>
            <a:ext cx="3915511" cy="660681"/>
          </a:xfrm>
          <a:prstGeom prst="rect">
            <a:avLst/>
          </a:prstGeom>
        </p:spPr>
        <p:txBody>
          <a:bodyPr vert="horz" wrap="square" lIns="0" tIns="110604" rIns="0" bIns="0" rtlCol="0">
            <a:spAutoFit/>
          </a:bodyPr>
          <a:lstStyle/>
          <a:p>
            <a:pPr marL="0" marR="5080" indent="0">
              <a:lnSpc>
                <a:spcPct val="118000"/>
              </a:lnSpc>
              <a:spcBef>
                <a:spcPts val="100"/>
              </a:spcBef>
              <a:buNone/>
            </a:pPr>
            <a:r>
              <a:rPr lang="ru-RU" spc="-65" dirty="0" smtClean="0"/>
              <a:t>Я </a:t>
            </a:r>
            <a:r>
              <a:rPr lang="ru-RU" spc="-65" dirty="0" smtClean="0"/>
              <a:t> </a:t>
            </a:r>
            <a:r>
              <a:rPr spc="55" dirty="0" err="1" smtClean="0"/>
              <a:t>изучи</a:t>
            </a:r>
            <a:r>
              <a:rPr lang="ru-RU" spc="55" dirty="0" smtClean="0"/>
              <a:t>л</a:t>
            </a:r>
            <a:r>
              <a:rPr spc="-20" dirty="0" smtClean="0"/>
              <a:t> </a:t>
            </a:r>
            <a:r>
              <a:rPr spc="60" dirty="0"/>
              <a:t>алгоритмы </a:t>
            </a:r>
            <a:r>
              <a:rPr spc="-260" dirty="0"/>
              <a:t> </a:t>
            </a:r>
            <a:r>
              <a:rPr spc="40" dirty="0"/>
              <a:t>Евклида</a:t>
            </a:r>
            <a:r>
              <a:rPr spc="-15" dirty="0"/>
              <a:t> </a:t>
            </a:r>
            <a:r>
              <a:rPr spc="50" dirty="0"/>
              <a:t>нахождения</a:t>
            </a:r>
            <a:r>
              <a:rPr spc="-10" dirty="0"/>
              <a:t> </a:t>
            </a:r>
            <a:r>
              <a:rPr spc="40" dirty="0"/>
              <a:t>наибольшего</a:t>
            </a:r>
            <a:r>
              <a:rPr spc="-10" dirty="0"/>
              <a:t> </a:t>
            </a:r>
            <a:r>
              <a:rPr spc="40" dirty="0"/>
              <a:t>общего</a:t>
            </a:r>
            <a:r>
              <a:rPr spc="-35" dirty="0"/>
              <a:t> </a:t>
            </a:r>
            <a:r>
              <a:rPr spc="45" dirty="0"/>
              <a:t>делителя</a:t>
            </a:r>
            <a:r>
              <a:rPr spc="-10" dirty="0"/>
              <a:t> (НОД)</a:t>
            </a:r>
            <a:r>
              <a:rPr spc="-15" dirty="0"/>
              <a:t> </a:t>
            </a:r>
            <a:r>
              <a:rPr spc="70" dirty="0"/>
              <a:t>и </a:t>
            </a:r>
            <a:r>
              <a:rPr spc="-260" dirty="0"/>
              <a:t> </a:t>
            </a:r>
            <a:r>
              <a:rPr spc="40" dirty="0"/>
              <a:t>его </a:t>
            </a:r>
            <a:r>
              <a:rPr spc="65" dirty="0"/>
              <a:t>вариаций, </a:t>
            </a:r>
            <a:r>
              <a:rPr spc="60" dirty="0"/>
              <a:t>а </a:t>
            </a:r>
            <a:r>
              <a:rPr spc="50" dirty="0" err="1"/>
              <a:t>также</a:t>
            </a:r>
            <a:r>
              <a:rPr spc="50" dirty="0"/>
              <a:t> </a:t>
            </a:r>
            <a:r>
              <a:rPr spc="60" dirty="0" err="1" smtClean="0"/>
              <a:t>реализова</a:t>
            </a:r>
            <a:r>
              <a:rPr lang="ru-RU" spc="60" dirty="0" smtClean="0"/>
              <a:t>л</a:t>
            </a:r>
            <a:r>
              <a:rPr spc="60" dirty="0" smtClean="0"/>
              <a:t> </a:t>
            </a:r>
            <a:r>
              <a:rPr spc="70" dirty="0"/>
              <a:t>данные </a:t>
            </a:r>
            <a:r>
              <a:rPr spc="60" dirty="0"/>
              <a:t>алгоритмы </a:t>
            </a:r>
            <a:r>
              <a:rPr spc="65" dirty="0"/>
              <a:t> программно</a:t>
            </a:r>
            <a:r>
              <a:rPr spc="-15" dirty="0"/>
              <a:t> </a:t>
            </a:r>
            <a:r>
              <a:rPr spc="70" dirty="0"/>
              <a:t>на</a:t>
            </a:r>
            <a:r>
              <a:rPr spc="-10" dirty="0"/>
              <a:t> </a:t>
            </a:r>
            <a:r>
              <a:rPr spc="65" dirty="0"/>
              <a:t>языке</a:t>
            </a:r>
            <a:r>
              <a:rPr spc="-10" dirty="0"/>
              <a:t> </a:t>
            </a:r>
            <a:r>
              <a:rPr spc="55" dirty="0"/>
              <a:t>Python.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650" y="1501775"/>
            <a:ext cx="3075508" cy="307777"/>
          </a:xfrm>
        </p:spPr>
        <p:txBody>
          <a:bodyPr/>
          <a:lstStyle/>
          <a:p>
            <a:r>
              <a:rPr lang="ru-RU" sz="2000" b="0" dirty="0" smtClean="0"/>
              <a:t>Спасибо </a:t>
            </a:r>
            <a:r>
              <a:rPr lang="ru-RU" sz="2000" b="0" smtClean="0"/>
              <a:t>за внимание</a:t>
            </a:r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146998329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193</Words>
  <Application>Microsoft Office PowerPoint</Application>
  <PresentationFormat>Произвольный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Calibri Light</vt:lpstr>
      <vt:lpstr>Cambria</vt:lpstr>
      <vt:lpstr>Cambria Math</vt:lpstr>
      <vt:lpstr>Lucida Sans Unicode</vt:lpstr>
      <vt:lpstr>Times New Roman</vt:lpstr>
      <vt:lpstr>Ретро</vt:lpstr>
      <vt:lpstr>Алгоритмы Евклида нахождения  наибольшего общего делителя</vt:lpstr>
      <vt:lpstr>Презентация PowerPoint</vt:lpstr>
      <vt:lpstr>Наибольший общий делитель</vt:lpstr>
      <vt:lpstr>Алгоритм Евклида</vt:lpstr>
      <vt:lpstr>Бинарный алгоритм Евклида</vt:lpstr>
      <vt:lpstr>Расширенный алгоритм Евклида</vt:lpstr>
      <vt:lpstr>Презентация PowerPoint</vt:lpstr>
      <vt:lpstr>Результаты выполнения лабораторной работы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№4. Алгоритмы Евклида нахождения наибольшего общего делителя</dc:title>
  <dc:creator>Хитяев Евгений Анатольевич НПМмд-02-21</dc:creator>
  <cp:lastModifiedBy>alexmilehin1999@outlook.com</cp:lastModifiedBy>
  <cp:revision>6</cp:revision>
  <dcterms:created xsi:type="dcterms:W3CDTF">2022-02-13T11:28:25Z</dcterms:created>
  <dcterms:modified xsi:type="dcterms:W3CDTF">2022-02-17T10:59:49Z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2021-12-04T00:00:00Z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