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3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08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8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88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0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4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6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9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90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7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1200900"/>
            <a:ext cx="3915511" cy="5415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5" dirty="0" err="1" smtClean="0"/>
              <a:t>Вероятностные</a:t>
            </a:r>
            <a:r>
              <a:rPr spc="35" dirty="0" smtClean="0"/>
              <a:t> </a:t>
            </a:r>
            <a:r>
              <a:rPr spc="30" dirty="0"/>
              <a:t>алгоритмы</a:t>
            </a:r>
            <a:r>
              <a:rPr spc="35" dirty="0"/>
              <a:t> </a:t>
            </a:r>
            <a:r>
              <a:rPr spc="10" dirty="0"/>
              <a:t>проверки </a:t>
            </a:r>
            <a:r>
              <a:rPr spc="15" dirty="0"/>
              <a:t> </a:t>
            </a:r>
            <a:r>
              <a:rPr spc="5" dirty="0"/>
              <a:t>чисел</a:t>
            </a:r>
            <a:r>
              <a:rPr spc="30" dirty="0"/>
              <a:t> на</a:t>
            </a:r>
            <a:r>
              <a:rPr spc="35" dirty="0"/>
              <a:t> </a:t>
            </a:r>
            <a:r>
              <a:rPr spc="-10" dirty="0"/>
              <a:t>простоту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4245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877" y="1981549"/>
            <a:ext cx="2632710" cy="221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5300"/>
              </a:lnSpc>
              <a:spcBef>
                <a:spcPts val="100"/>
              </a:spcBef>
            </a:pPr>
            <a:r>
              <a:rPr lang="ru-RU" sz="1100" spc="35" dirty="0" err="1" smtClean="0">
                <a:solidFill>
                  <a:srgbClr val="22373A"/>
                </a:solidFill>
                <a:cs typeface="Times New Roman"/>
              </a:rPr>
              <a:t>Милёхин</a:t>
            </a:r>
            <a:r>
              <a:rPr lang="ru-RU" sz="1100" spc="35" dirty="0" smtClean="0">
                <a:solidFill>
                  <a:srgbClr val="22373A"/>
                </a:solidFill>
                <a:cs typeface="Times New Roman"/>
              </a:rPr>
              <a:t> Александр </a:t>
            </a:r>
            <a:r>
              <a:rPr sz="1100" spc="35" dirty="0" smtClean="0">
                <a:solidFill>
                  <a:srgbClr val="22373A"/>
                </a:solidFill>
                <a:cs typeface="Times New Roman"/>
              </a:rPr>
              <a:t>НПМмд-02-21</a:t>
            </a:r>
            <a:endParaRPr sz="1000" dirty="0"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050" y="44004"/>
            <a:ext cx="4087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5" dirty="0">
                <a:solidFill>
                  <a:srgbClr val="F9F9F9"/>
                </a:solidFill>
                <a:cs typeface="Palatino Linotype"/>
              </a:rPr>
              <a:t>Ц</a:t>
            </a:r>
            <a:r>
              <a:rPr b="1" spc="-70" dirty="0">
                <a:solidFill>
                  <a:srgbClr val="F9F9F9"/>
                </a:solidFill>
                <a:cs typeface="Palatino Linotype"/>
              </a:rPr>
              <a:t>е</a:t>
            </a:r>
            <a:r>
              <a:rPr b="1" dirty="0">
                <a:solidFill>
                  <a:srgbClr val="F9F9F9"/>
                </a:solidFill>
                <a:cs typeface="Palatino Linotype"/>
              </a:rPr>
              <a:t>ль</a:t>
            </a:r>
            <a:r>
              <a:rPr b="1" spc="-20" dirty="0">
                <a:solidFill>
                  <a:srgbClr val="F9F9F9"/>
                </a:solidFill>
                <a:cs typeface="Palatino Linotype"/>
              </a:rPr>
              <a:t> </a:t>
            </a:r>
            <a:r>
              <a:rPr b="1" spc="-15" dirty="0">
                <a:solidFill>
                  <a:srgbClr val="F9F9F9"/>
                </a:solidFill>
                <a:cs typeface="Palatino Linotype"/>
              </a:rPr>
              <a:t>лабора</a:t>
            </a:r>
            <a:r>
              <a:rPr b="1" spc="-20" dirty="0">
                <a:solidFill>
                  <a:srgbClr val="F9F9F9"/>
                </a:solidFill>
                <a:cs typeface="Palatino Linotype"/>
              </a:rPr>
              <a:t>т</a:t>
            </a:r>
            <a:r>
              <a:rPr b="1" spc="-25" dirty="0">
                <a:solidFill>
                  <a:srgbClr val="F9F9F9"/>
                </a:solidFill>
                <a:cs typeface="Palatino Linotype"/>
              </a:rPr>
              <a:t>орной</a:t>
            </a:r>
            <a:r>
              <a:rPr b="1" spc="20" dirty="0">
                <a:solidFill>
                  <a:srgbClr val="F9F9F9"/>
                </a:solidFill>
                <a:cs typeface="Palatino Linotype"/>
              </a:rPr>
              <a:t> </a:t>
            </a:r>
            <a:r>
              <a:rPr b="1" spc="-25" dirty="0">
                <a:solidFill>
                  <a:srgbClr val="F9F9F9"/>
                </a:solidFill>
                <a:cs typeface="Palatino Linotype"/>
              </a:rPr>
              <a:t>раб</a:t>
            </a:r>
            <a:r>
              <a:rPr b="1" spc="-40" dirty="0">
                <a:solidFill>
                  <a:srgbClr val="F9F9F9"/>
                </a:solidFill>
                <a:cs typeface="Palatino Linotype"/>
              </a:rPr>
              <a:t>о</a:t>
            </a:r>
            <a:r>
              <a:rPr b="1" spc="5" dirty="0">
                <a:solidFill>
                  <a:srgbClr val="F9F9F9"/>
                </a:solidFill>
                <a:cs typeface="Palatino Linotype"/>
              </a:rPr>
              <a:t>ты</a:t>
            </a:r>
            <a:endParaRPr dirty="0"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8805"/>
            <a:ext cx="3295650" cy="399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0" dirty="0">
                <a:solidFill>
                  <a:srgbClr val="22373A"/>
                </a:solidFill>
                <a:cs typeface="Times New Roman"/>
              </a:rPr>
              <a:t>Изучение</a:t>
            </a:r>
            <a:r>
              <a:rPr sz="110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cs typeface="Times New Roman"/>
              </a:rPr>
              <a:t>алгоритмов</a:t>
            </a:r>
            <a:r>
              <a:rPr sz="110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cs typeface="Times New Roman"/>
              </a:rPr>
              <a:t>Ферма,</a:t>
            </a:r>
            <a:r>
              <a:rPr sz="1100" spc="-45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cs typeface="Times New Roman"/>
              </a:rPr>
              <a:t>Соловэя-Штрассена, </a:t>
            </a:r>
            <a:r>
              <a:rPr sz="1100" spc="-26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cs typeface="Times New Roman"/>
              </a:rPr>
              <a:t>Миллера-Рабина.</a:t>
            </a:r>
            <a:endParaRPr sz="1100" dirty="0"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85215"/>
            <a:ext cx="4163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25" dirty="0">
                <a:solidFill>
                  <a:schemeClr val="tx1"/>
                </a:solidFill>
              </a:rPr>
              <a:t>Критерии </a:t>
            </a:r>
            <a:r>
              <a:rPr sz="1800" b="1" spc="-20" dirty="0">
                <a:solidFill>
                  <a:schemeClr val="tx1"/>
                </a:solidFill>
              </a:rPr>
              <a:t>простоты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76250" y="434975"/>
            <a:ext cx="3803333" cy="1528150"/>
          </a:xfrm>
          <a:prstGeom prst="rect">
            <a:avLst/>
          </a:prstGeom>
        </p:spPr>
        <p:txBody>
          <a:bodyPr vert="horz" wrap="square" lIns="0" tIns="734670" rIns="0" bIns="0" rtlCol="0">
            <a:spAutoFit/>
          </a:bodyPr>
          <a:lstStyle/>
          <a:p>
            <a:pPr marL="15240" marR="5080">
              <a:lnSpc>
                <a:spcPct val="118000"/>
              </a:lnSpc>
              <a:spcBef>
                <a:spcPts val="100"/>
              </a:spcBef>
            </a:pPr>
            <a:r>
              <a:rPr sz="1100" spc="35" dirty="0"/>
              <a:t>Для </a:t>
            </a:r>
            <a:r>
              <a:rPr sz="1100" spc="60" dirty="0"/>
              <a:t>построения </a:t>
            </a:r>
            <a:r>
              <a:rPr sz="1100" spc="55" dirty="0"/>
              <a:t>многих </a:t>
            </a:r>
            <a:r>
              <a:rPr sz="1100" spc="50" dirty="0"/>
              <a:t>систем </a:t>
            </a:r>
            <a:r>
              <a:rPr sz="1100" spc="70" dirty="0"/>
              <a:t>защиты </a:t>
            </a:r>
            <a:r>
              <a:rPr sz="1100" spc="75" dirty="0"/>
              <a:t>информации </a:t>
            </a:r>
            <a:r>
              <a:rPr sz="1100" spc="80" dirty="0"/>
              <a:t> </a:t>
            </a:r>
            <a:r>
              <a:rPr sz="1100" spc="40" dirty="0"/>
              <a:t>требуются </a:t>
            </a:r>
            <a:r>
              <a:rPr sz="1100" spc="55" dirty="0"/>
              <a:t>простые </a:t>
            </a:r>
            <a:r>
              <a:rPr sz="1100" spc="45" dirty="0"/>
              <a:t>числа большой </a:t>
            </a:r>
            <a:r>
              <a:rPr sz="1100" spc="55" dirty="0"/>
              <a:t>разрядности. </a:t>
            </a:r>
            <a:r>
              <a:rPr sz="1100" spc="-65" dirty="0" smtClean="0"/>
              <a:t>В</a:t>
            </a:r>
            <a:r>
              <a:rPr lang="ru-RU" sz="1100" spc="-65" dirty="0" smtClean="0"/>
              <a:t> </a:t>
            </a:r>
            <a:r>
              <a:rPr sz="1100" spc="-65" dirty="0" smtClean="0"/>
              <a:t> </a:t>
            </a:r>
            <a:r>
              <a:rPr sz="1100" spc="60" dirty="0"/>
              <a:t>связи </a:t>
            </a:r>
            <a:r>
              <a:rPr sz="1100" spc="20" dirty="0"/>
              <a:t>с </a:t>
            </a:r>
            <a:r>
              <a:rPr sz="1100" spc="25" dirty="0"/>
              <a:t> </a:t>
            </a:r>
            <a:r>
              <a:rPr sz="1100" spc="70" dirty="0"/>
              <a:t>этим</a:t>
            </a:r>
            <a:r>
              <a:rPr sz="1100" spc="-15" dirty="0"/>
              <a:t> </a:t>
            </a:r>
            <a:r>
              <a:rPr sz="1100" spc="50" dirty="0"/>
              <a:t>актуальной</a:t>
            </a:r>
            <a:r>
              <a:rPr sz="1100" spc="-15" dirty="0"/>
              <a:t> </a:t>
            </a:r>
            <a:r>
              <a:rPr sz="1100" spc="55" dirty="0"/>
              <a:t>является</a:t>
            </a:r>
            <a:r>
              <a:rPr sz="1100" spc="-10" dirty="0"/>
              <a:t> </a:t>
            </a:r>
            <a:r>
              <a:rPr sz="1100" spc="60" dirty="0"/>
              <a:t>задача</a:t>
            </a:r>
            <a:r>
              <a:rPr sz="1100" spc="-45" dirty="0"/>
              <a:t> </a:t>
            </a:r>
            <a:r>
              <a:rPr sz="1100" spc="55" dirty="0"/>
              <a:t>тестирования</a:t>
            </a:r>
            <a:r>
              <a:rPr sz="1100" spc="-10" dirty="0"/>
              <a:t> </a:t>
            </a:r>
            <a:r>
              <a:rPr sz="1100" spc="65" dirty="0"/>
              <a:t>на</a:t>
            </a:r>
            <a:r>
              <a:rPr sz="1100" spc="-15" dirty="0"/>
              <a:t> </a:t>
            </a:r>
            <a:r>
              <a:rPr sz="1100" spc="40" dirty="0"/>
              <a:t>простоту </a:t>
            </a:r>
            <a:r>
              <a:rPr sz="1100" spc="-260" dirty="0"/>
              <a:t> </a:t>
            </a:r>
            <a:r>
              <a:rPr sz="1100" spc="50" dirty="0"/>
              <a:t>натуральных</a:t>
            </a:r>
            <a:r>
              <a:rPr sz="1100" spc="-20" dirty="0"/>
              <a:t> </a:t>
            </a:r>
            <a:r>
              <a:rPr sz="1100" spc="40" dirty="0"/>
              <a:t>чисел.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2" y="0"/>
                  </a:lnTo>
                  <a:lnTo>
                    <a:pt x="1728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0" y="87749"/>
            <a:ext cx="4163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25" dirty="0">
                <a:solidFill>
                  <a:schemeClr val="tx1"/>
                </a:solidFill>
              </a:rPr>
              <a:t>Тест</a:t>
            </a:r>
            <a:r>
              <a:rPr sz="1800" b="1" spc="-45" dirty="0">
                <a:solidFill>
                  <a:schemeClr val="tx1"/>
                </a:solidFill>
              </a:rPr>
              <a:t> </a:t>
            </a:r>
            <a:r>
              <a:rPr sz="1800" b="1" spc="-25" dirty="0">
                <a:solidFill>
                  <a:schemeClr val="tx1"/>
                </a:solidFill>
              </a:rPr>
              <a:t>Ферма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417220" y="971510"/>
                <a:ext cx="3702050" cy="1623521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219710" indent="-133350">
                  <a:lnSpc>
                    <a:spcPct val="100000"/>
                  </a:lnSpc>
                  <a:spcBef>
                    <a:spcPts val="360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-30" dirty="0" smtClean="0">
                    <a:solidFill>
                      <a:srgbClr val="22373A"/>
                    </a:solidFill>
                    <a:cs typeface="Times New Roman"/>
                  </a:rPr>
                  <a:t>В</a:t>
                </a:r>
                <a:r>
                  <a:rPr lang="ru-RU" sz="1100" spc="-35" dirty="0">
                    <a:solidFill>
                      <a:srgbClr val="22373A"/>
                    </a:solidFill>
                    <a:cs typeface="Times New Roman"/>
                  </a:rPr>
                  <a:t>х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Н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60" dirty="0">
                    <a:solidFill>
                      <a:srgbClr val="22373A"/>
                    </a:solidFill>
                    <a:cs typeface="Times New Roman"/>
                  </a:rPr>
                  <a:t>четное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5" dirty="0">
                    <a:solidFill>
                      <a:srgbClr val="22373A"/>
                    </a:solidFill>
                    <a:cs typeface="Times New Roman"/>
                  </a:rPr>
                  <a:t>ц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лое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 err="1">
                    <a:solidFill>
                      <a:srgbClr val="22373A"/>
                    </a:solidFill>
                    <a:cs typeface="Times New Roman"/>
                  </a:rPr>
                  <a:t>чи</a:t>
                </a:r>
                <a:r>
                  <a:rPr lang="ru-RU" sz="1100" spc="15" dirty="0" err="1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 err="1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ru-RU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≥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5</m:t>
                    </m:r>
                  </m:oMath>
                </a14:m>
                <a:r>
                  <a:rPr lang="en-GB" sz="1100" dirty="0" smtClean="0">
                    <a:cs typeface="Times New Roman"/>
                  </a:rPr>
                  <a:t>.</a:t>
                </a:r>
                <a:endParaRPr lang="ru-RU" sz="1100" dirty="0">
                  <a:cs typeface="Times New Roman"/>
                </a:endParaRPr>
              </a:p>
              <a:p>
                <a:pPr marL="219710" marR="232410" indent="-132715">
                  <a:lnSpc>
                    <a:spcPts val="1560"/>
                  </a:lnSpc>
                  <a:spcBef>
                    <a:spcPts val="65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Выход.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«Число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n,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вероятно,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простое»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или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«Число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95" dirty="0">
                    <a:solidFill>
                      <a:srgbClr val="22373A"/>
                    </a:solidFill>
                    <a:cs typeface="Times New Roman"/>
                  </a:rPr>
                  <a:t>n </a:t>
                </a:r>
                <a:r>
                  <a:rPr lang="ru-RU" sz="1100" spc="-26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составное».</a:t>
                </a:r>
                <a:endParaRPr lang="ru-RU" sz="1100" dirty="0">
                  <a:cs typeface="Times New Roman"/>
                </a:endParaRPr>
              </a:p>
              <a:p>
                <a:pPr marL="266700" indent="-228600">
                  <a:lnSpc>
                    <a:spcPct val="100000"/>
                  </a:lnSpc>
                  <a:spcBef>
                    <a:spcPts val="770"/>
                  </a:spcBef>
                  <a:buAutoNum type="arabicPeriod"/>
                </a:pPr>
                <a:r>
                  <a:rPr lang="ru-RU" sz="1100" spc="40" dirty="0" smtClean="0">
                    <a:solidFill>
                      <a:srgbClr val="22373A"/>
                    </a:solidFill>
                    <a:cs typeface="Times New Roman"/>
                  </a:rPr>
                  <a:t>Выбрать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лу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чайное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5" dirty="0">
                    <a:solidFill>
                      <a:srgbClr val="22373A"/>
                    </a:solidFill>
                    <a:cs typeface="Times New Roman"/>
                  </a:rPr>
                  <a:t>ц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лое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чи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2≤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−2</m:t>
                    </m:r>
                  </m:oMath>
                </a14:m>
                <a:r>
                  <a:rPr lang="en-GB" sz="1100" spc="-10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</a:p>
              <a:p>
                <a:pPr marL="266700" indent="-228600">
                  <a:lnSpc>
                    <a:spcPct val="100000"/>
                  </a:lnSpc>
                  <a:spcBef>
                    <a:spcPts val="770"/>
                  </a:spcBef>
                  <a:buAutoNum type="arabicPeriod"/>
                </a:pPr>
                <a:r>
                  <a:rPr lang="ru-RU" sz="1100" spc="35" dirty="0" smtClean="0">
                    <a:solidFill>
                      <a:srgbClr val="22373A"/>
                    </a:solidFill>
                    <a:cs typeface="Times New Roman"/>
                  </a:rPr>
                  <a:t>Вычи</a:t>
                </a:r>
                <a:r>
                  <a:rPr lang="ru-RU" sz="1100" spc="-5" dirty="0" smtClean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5" dirty="0" smtClean="0">
                    <a:solidFill>
                      <a:srgbClr val="22373A"/>
                    </a:solidFill>
                    <a:cs typeface="Times New Roman"/>
                  </a:rPr>
                  <a:t>лить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p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𝑚𝑜𝑑𝑛</m:t>
                        </m:r>
                      </m:e>
                    </m:d>
                  </m:oMath>
                </a14:m>
                <a:r>
                  <a:rPr lang="en-GB" sz="1100" spc="-25" dirty="0" smtClean="0">
                    <a:solidFill>
                      <a:srgbClr val="22373A"/>
                    </a:solidFill>
                    <a:cs typeface="Times New Roman" panose="02020603050405020304" pitchFamily="18" charset="0"/>
                  </a:rPr>
                  <a:t>.</a:t>
                </a:r>
                <a:endParaRPr lang="en-GB" sz="1100" spc="-25" dirty="0">
                  <a:solidFill>
                    <a:srgbClr val="22373A"/>
                  </a:solidFill>
                  <a:cs typeface="Times New Roman" panose="02020603050405020304" pitchFamily="18" charset="0"/>
                </a:endParaRPr>
              </a:p>
              <a:p>
                <a:pPr marL="266700" indent="-228600">
                  <a:lnSpc>
                    <a:spcPct val="100000"/>
                  </a:lnSpc>
                  <a:spcBef>
                    <a:spcPts val="770"/>
                  </a:spcBef>
                  <a:buAutoNum type="arabicPeriod"/>
                </a:pP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При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r>
                  <a:rPr lang="en-GB" sz="1100" spc="5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 smtClean="0">
                    <a:solidFill>
                      <a:srgbClr val="22373A"/>
                    </a:solidFill>
                    <a:cs typeface="Times New Roman"/>
                  </a:rPr>
                  <a:t>рез</a:t>
                </a:r>
                <a:r>
                  <a:rPr lang="ru-RU" sz="1100" spc="25" dirty="0" smtClean="0">
                    <a:solidFill>
                      <a:srgbClr val="22373A"/>
                    </a:solidFill>
                    <a:cs typeface="Times New Roman"/>
                  </a:rPr>
                  <a:t>у</a:t>
                </a:r>
                <a:r>
                  <a:rPr lang="ru-RU" sz="1100" spc="50" dirty="0" smtClean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10" dirty="0" smtClean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55" dirty="0" smtClean="0">
                    <a:solidFill>
                      <a:srgbClr val="22373A"/>
                    </a:solidFill>
                    <a:cs typeface="Times New Roman"/>
                  </a:rPr>
                  <a:t>тат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: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«Чи</a:t>
                </a:r>
                <a:r>
                  <a:rPr lang="ru-RU" sz="1100" spc="-2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n,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вер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ятно,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про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ое».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-40" dirty="0">
                    <a:solidFill>
                      <a:srgbClr val="22373A"/>
                    </a:solidFill>
                    <a:cs typeface="Times New Roman"/>
                  </a:rPr>
                  <a:t>В 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противном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случае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результат: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«Число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95" dirty="0">
                    <a:solidFill>
                      <a:srgbClr val="22373A"/>
                    </a:solidFill>
                    <a:cs typeface="Times New Roman"/>
                  </a:rPr>
                  <a:t>n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составное</a:t>
                </a:r>
                <a:r>
                  <a:rPr lang="ru-RU" sz="1100" spc="35" dirty="0" smtClean="0">
                    <a:solidFill>
                      <a:srgbClr val="22373A"/>
                    </a:solidFill>
                    <a:cs typeface="Times New Roman"/>
                  </a:rPr>
                  <a:t>».</a:t>
                </a:r>
                <a:endParaRPr sz="1100" dirty="0">
                  <a:cs typeface="Times New Roman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971510"/>
                <a:ext cx="3702050" cy="1623521"/>
              </a:xfrm>
              <a:prstGeom prst="rect">
                <a:avLst/>
              </a:prstGeom>
              <a:blipFill rotWithShape="0">
                <a:blip r:embed="rId2"/>
                <a:stretch>
                  <a:fillRect l="-1316" r="-1809" b="-4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50404"/>
            <a:ext cx="42160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25" dirty="0">
                <a:solidFill>
                  <a:schemeClr val="tx1"/>
                </a:solidFill>
              </a:rPr>
              <a:t>Тест</a:t>
            </a:r>
            <a:r>
              <a:rPr sz="1800" b="1" spc="-20" dirty="0">
                <a:solidFill>
                  <a:schemeClr val="tx1"/>
                </a:solidFill>
              </a:rPr>
              <a:t> Соловэя-Штрассена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71451" y="439320"/>
                <a:ext cx="4335526" cy="705321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194310" indent="-133350">
                  <a:lnSpc>
                    <a:spcPct val="100000"/>
                  </a:lnSpc>
                  <a:spcBef>
                    <a:spcPts val="360"/>
                  </a:spcBef>
                  <a:buChar char="•"/>
                  <a:tabLst>
                    <a:tab pos="194945" algn="l"/>
                  </a:tabLst>
                </a:pPr>
                <a:r>
                  <a:rPr lang="ru-RU" sz="1100" spc="-30" dirty="0" smtClean="0">
                    <a:solidFill>
                      <a:srgbClr val="22373A"/>
                    </a:solidFill>
                    <a:cs typeface="Times New Roman"/>
                  </a:rPr>
                  <a:t>В</a:t>
                </a:r>
                <a:r>
                  <a:rPr lang="ru-RU" sz="1100" spc="-35" dirty="0">
                    <a:solidFill>
                      <a:srgbClr val="22373A"/>
                    </a:solidFill>
                    <a:cs typeface="Times New Roman"/>
                  </a:rPr>
                  <a:t>х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Н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60" dirty="0">
                    <a:solidFill>
                      <a:srgbClr val="22373A"/>
                    </a:solidFill>
                    <a:cs typeface="Times New Roman"/>
                  </a:rPr>
                  <a:t>четное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5" dirty="0">
                    <a:solidFill>
                      <a:srgbClr val="22373A"/>
                    </a:solidFill>
                    <a:cs typeface="Times New Roman"/>
                  </a:rPr>
                  <a:t>ц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лое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 err="1">
                    <a:solidFill>
                      <a:srgbClr val="22373A"/>
                    </a:solidFill>
                    <a:cs typeface="Times New Roman"/>
                  </a:rPr>
                  <a:t>чи</a:t>
                </a:r>
                <a:r>
                  <a:rPr lang="ru-RU" sz="1100" spc="15" dirty="0" err="1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 err="1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ru-RU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≥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5</m:t>
                    </m:r>
                  </m:oMath>
                </a14:m>
                <a:r>
                  <a:rPr lang="ru-RU" sz="1100" spc="25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  <a:endParaRPr lang="ru-RU" sz="1100" dirty="0">
                  <a:cs typeface="Times New Roman"/>
                </a:endParaRPr>
              </a:p>
              <a:p>
                <a:pPr marL="194310" marR="27305" indent="-132715">
                  <a:lnSpc>
                    <a:spcPts val="1560"/>
                  </a:lnSpc>
                  <a:spcBef>
                    <a:spcPts val="65"/>
                  </a:spcBef>
                  <a:buChar char="•"/>
                  <a:tabLst>
                    <a:tab pos="194945" algn="l"/>
                  </a:tabLst>
                </a:pP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Выход.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«Число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n,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вероятно,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простое»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или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«Число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95" dirty="0">
                    <a:solidFill>
                      <a:srgbClr val="22373A"/>
                    </a:solidFill>
                    <a:cs typeface="Times New Roman"/>
                  </a:rPr>
                  <a:t>n </a:t>
                </a:r>
                <a:r>
                  <a:rPr lang="ru-RU" sz="1100" spc="35" dirty="0" smtClean="0">
                    <a:solidFill>
                      <a:srgbClr val="22373A"/>
                    </a:solidFill>
                    <a:cs typeface="Times New Roman"/>
                  </a:rPr>
                  <a:t>составное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».</a:t>
                </a:r>
                <a:endParaRPr lang="ru-RU" sz="1100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1. 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Выбрать</a:t>
                </a:r>
                <a:r>
                  <a:rPr lang="ru-RU" sz="1100" spc="-3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лу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чайное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5" dirty="0">
                    <a:solidFill>
                      <a:srgbClr val="22373A"/>
                    </a:solidFill>
                    <a:cs typeface="Times New Roman"/>
                  </a:rPr>
                  <a:t>ц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лое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 smtClean="0">
                    <a:solidFill>
                      <a:srgbClr val="22373A"/>
                    </a:solidFill>
                    <a:cs typeface="Times New Roman"/>
                  </a:rPr>
                  <a:t>чи</a:t>
                </a:r>
                <a:r>
                  <a:rPr lang="ru-RU" sz="1100" spc="15" dirty="0" smtClean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en-GB" sz="1100" spc="45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2≤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−2</m:t>
                    </m:r>
                  </m:oMath>
                </a14:m>
                <a:r>
                  <a:rPr lang="en-GB" sz="1100" dirty="0" smtClean="0">
                    <a:cs typeface="Times New Roman"/>
                  </a:rPr>
                  <a:t>.</a:t>
                </a:r>
                <a:endParaRPr sz="11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1" y="439320"/>
                <a:ext cx="4335526" cy="705321"/>
              </a:xfrm>
              <a:prstGeom prst="rect">
                <a:avLst/>
              </a:prstGeom>
              <a:blipFill rotWithShape="0">
                <a:blip r:embed="rId2"/>
                <a:stretch>
                  <a:fillRect l="-1688" b="-11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171451" y="1086425"/>
                <a:ext cx="2168525" cy="25609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  <a:tabLst>
                    <a:tab pos="1625600" algn="l"/>
                  </a:tabLst>
                </a:pP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2. </a:t>
                </a:r>
                <a:r>
                  <a:rPr lang="ru-RU" sz="1100" spc="-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35" dirty="0" err="1" smtClean="0">
                    <a:solidFill>
                      <a:srgbClr val="22373A"/>
                    </a:solidFill>
                    <a:cs typeface="Times New Roman"/>
                  </a:rPr>
                  <a:t>Вычи</a:t>
                </a:r>
                <a:r>
                  <a:rPr lang="ru-RU" sz="1100" spc="-5" dirty="0" err="1" smtClean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5" dirty="0" err="1" smtClean="0">
                    <a:solidFill>
                      <a:srgbClr val="22373A"/>
                    </a:solidFill>
                    <a:cs typeface="Times New Roman"/>
                  </a:rPr>
                  <a:t>лить</a:t>
                </a:r>
                <a:r>
                  <a:rPr lang="ru-RU" sz="1100" spc="55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5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en-GB" sz="1100" b="0" i="1" spc="5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GB" sz="1100" b="0" i="1" spc="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GB" sz="1100" b="0" i="1" spc="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GB" sz="1100" b="0" i="1" spc="55" smtClean="0">
                                <a:solidFill>
                                  <a:srgbClr val="22373A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100" b="0" i="1" spc="55" smtClean="0">
                                    <a:solidFill>
                                      <a:srgbClr val="22373A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GB" sz="1100" b="0" i="1" spc="55" smtClean="0">
                                    <a:solidFill>
                                      <a:srgbClr val="22373A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GB" sz="1100" b="0" i="1" spc="55" smtClean="0">
                                    <a:solidFill>
                                      <a:srgbClr val="22373A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GB" sz="1100" b="0" i="1" spc="55" smtClean="0">
                                    <a:solidFill>
                                      <a:srgbClr val="22373A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d>
                      <m:dPr>
                        <m:ctrlPr>
                          <a:rPr lang="en-GB" sz="1100" b="0" i="1" spc="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GB" sz="1100" b="0" i="1" spc="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𝑚𝑜𝑑𝑛</m:t>
                        </m:r>
                      </m:e>
                    </m:d>
                  </m:oMath>
                </a14:m>
                <a:endParaRPr sz="1250" dirty="0">
                  <a:cs typeface="Tahoma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1" y="1086425"/>
                <a:ext cx="2168525" cy="256095"/>
              </a:xfrm>
              <a:prstGeom prst="rect">
                <a:avLst/>
              </a:prstGeom>
              <a:blipFill rotWithShape="0">
                <a:blip r:embed="rId3"/>
                <a:stretch>
                  <a:fillRect l="-3371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171451" y="1342520"/>
                <a:ext cx="3778250" cy="207107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3. </a:t>
                </a:r>
                <a:r>
                  <a:rPr lang="ru-RU" sz="1100" spc="-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45" dirty="0" err="1" smtClean="0">
                    <a:solidFill>
                      <a:srgbClr val="22373A"/>
                    </a:solidFill>
                    <a:cs typeface="Times New Roman"/>
                  </a:rPr>
                  <a:t>При</a:t>
                </a: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ru-RU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≠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ru-RU" sz="1250" spc="-125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-125" dirty="0" smtClean="0">
                    <a:solidFill>
                      <a:srgbClr val="22373A"/>
                    </a:solidFill>
                    <a:cs typeface="Times New Roman" panose="02020603050405020304" pitchFamily="18" charset="0"/>
                  </a:rPr>
                  <a:t>и</a:t>
                </a:r>
                <a:r>
                  <a:rPr lang="en-GB" sz="1100" spc="-125" dirty="0" smtClean="0">
                    <a:solidFill>
                      <a:srgbClr val="22373A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1100" spc="-125" dirty="0" smtClean="0">
                    <a:solidFill>
                      <a:srgbClr val="22373A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GB" sz="1100" b="0" i="1" spc="-1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100" b="0" i="1" spc="-1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sz="1100" b="0" i="1" spc="-1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GB" sz="1100" spc="-125" dirty="0" smtClean="0">
                    <a:solidFill>
                      <a:srgbClr val="22373A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1100" spc="-125" dirty="0" smtClean="0">
                    <a:solidFill>
                      <a:srgbClr val="22373A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1100" spc="50" dirty="0" smtClean="0">
                    <a:solidFill>
                      <a:srgbClr val="22373A"/>
                    </a:solidFill>
                    <a:cs typeface="Times New Roman"/>
                  </a:rPr>
                  <a:t>рез</a:t>
                </a:r>
                <a:r>
                  <a:rPr lang="ru-RU" sz="1100" spc="25" dirty="0" smtClean="0">
                    <a:solidFill>
                      <a:srgbClr val="22373A"/>
                    </a:solidFill>
                    <a:cs typeface="Times New Roman"/>
                  </a:rPr>
                  <a:t>у</a:t>
                </a:r>
                <a:r>
                  <a:rPr lang="ru-RU" sz="1100" spc="50" dirty="0" smtClean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10" dirty="0" smtClean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55" dirty="0" smtClean="0">
                    <a:solidFill>
                      <a:srgbClr val="22373A"/>
                    </a:solidFill>
                    <a:cs typeface="Times New Roman"/>
                  </a:rPr>
                  <a:t>тат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: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«Чи</a:t>
                </a:r>
                <a:r>
                  <a:rPr lang="ru-RU" sz="1100" spc="-2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95" dirty="0">
                    <a:solidFill>
                      <a:srgbClr val="22373A"/>
                    </a:solidFill>
                    <a:cs typeface="Times New Roman"/>
                  </a:rPr>
                  <a:t>n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тавное».</a:t>
                </a:r>
                <a:endParaRPr sz="11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1" y="1342520"/>
                <a:ext cx="3778250" cy="207107"/>
              </a:xfrm>
              <a:prstGeom prst="rect">
                <a:avLst/>
              </a:prstGeom>
              <a:blipFill rotWithShape="0">
                <a:blip r:embed="rId4"/>
                <a:stretch>
                  <a:fillRect l="-1935" t="-8824" b="-38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46685" y="1549627"/>
                <a:ext cx="2463165" cy="27424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4. </a:t>
                </a:r>
                <a:r>
                  <a:rPr lang="ru-RU" sz="1100" spc="-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Вычи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лить</a:t>
                </a:r>
                <a:r>
                  <a:rPr lang="ru-RU" sz="1100" spc="-3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0" dirty="0">
                    <a:solidFill>
                      <a:srgbClr val="22373A"/>
                    </a:solidFill>
                    <a:cs typeface="Times New Roman"/>
                  </a:rPr>
                  <a:t>симв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" dirty="0" err="1">
                    <a:solidFill>
                      <a:srgbClr val="22373A"/>
                    </a:solidFill>
                    <a:cs typeface="Times New Roman"/>
                  </a:rPr>
                  <a:t>Я</a:t>
                </a:r>
                <a:r>
                  <a:rPr lang="ru-RU" sz="1100" spc="-10" dirty="0" err="1">
                    <a:solidFill>
                      <a:srgbClr val="22373A"/>
                    </a:solidFill>
                    <a:cs typeface="Times New Roman"/>
                  </a:rPr>
                  <a:t>к</a:t>
                </a:r>
                <a:r>
                  <a:rPr lang="ru-RU" sz="1100" spc="50" dirty="0" err="1">
                    <a:solidFill>
                      <a:srgbClr val="22373A"/>
                    </a:solidFill>
                    <a:cs typeface="Times New Roman"/>
                  </a:rPr>
                  <a:t>оби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pc="-10" smtClean="0">
                                <a:solidFill>
                                  <a:srgbClr val="22373A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GB" sz="1100" b="0" i="1" spc="-10" smtClean="0">
                                <a:solidFill>
                                  <a:srgbClr val="22373A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num>
                          <m:den>
                            <m:r>
                              <a:rPr lang="en-GB" sz="1100" b="0" i="1" spc="-10" smtClean="0">
                                <a:solidFill>
                                  <a:srgbClr val="22373A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sz="1250" dirty="0">
                  <a:cs typeface="Tahoma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" y="1549627"/>
                <a:ext cx="2463165" cy="274241"/>
              </a:xfrm>
              <a:prstGeom prst="rect">
                <a:avLst/>
              </a:prstGeom>
              <a:blipFill rotWithShape="0">
                <a:blip r:embed="rId5"/>
                <a:stretch>
                  <a:fillRect l="-1980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171451" y="1806575"/>
                <a:ext cx="3469004" cy="620042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ts val="1350"/>
                  </a:lnSpc>
                </a:pP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ru-RU" sz="1100" spc="3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 </a:t>
                </a:r>
                <a:r>
                  <a:rPr lang="ru-RU" sz="1100" spc="-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45" dirty="0" err="1" smtClean="0">
                    <a:solidFill>
                      <a:srgbClr val="22373A"/>
                    </a:solidFill>
                    <a:cs typeface="Times New Roman"/>
                  </a:rPr>
                  <a:t>При</a:t>
                </a: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𝑠</m:t>
                    </m:r>
                    <m:d>
                      <m:dPr>
                        <m:ctrlPr>
                          <a:rPr lang="en-GB" sz="1100" b="0" i="1" spc="4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GB" sz="1100" b="0" i="1" spc="4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𝑚𝑜𝑑𝑛</m:t>
                        </m:r>
                      </m:e>
                    </m:d>
                  </m:oMath>
                </a14:m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 err="1" smtClean="0">
                    <a:solidFill>
                      <a:srgbClr val="22373A"/>
                    </a:solidFill>
                    <a:cs typeface="Times New Roman"/>
                  </a:rPr>
                  <a:t>рез</a:t>
                </a:r>
                <a:r>
                  <a:rPr lang="ru-RU" sz="1100" spc="25" dirty="0" err="1" smtClean="0">
                    <a:solidFill>
                      <a:srgbClr val="22373A"/>
                    </a:solidFill>
                    <a:cs typeface="Times New Roman"/>
                  </a:rPr>
                  <a:t>у</a:t>
                </a:r>
                <a:r>
                  <a:rPr lang="ru-RU" sz="1100" spc="50" dirty="0" err="1" smtClean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10" dirty="0" err="1" smtClean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55" dirty="0" err="1" smtClean="0">
                    <a:solidFill>
                      <a:srgbClr val="22373A"/>
                    </a:solidFill>
                    <a:cs typeface="Times New Roman"/>
                  </a:rPr>
                  <a:t>тат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: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«</a:t>
                </a:r>
                <a:r>
                  <a:rPr lang="ru-RU" sz="1100" spc="10" dirty="0" err="1">
                    <a:solidFill>
                      <a:srgbClr val="22373A"/>
                    </a:solidFill>
                    <a:cs typeface="Times New Roman"/>
                  </a:rPr>
                  <a:t>Чи</a:t>
                </a:r>
                <a:r>
                  <a:rPr lang="ru-RU" sz="1100" spc="-25" dirty="0" err="1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 err="1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 smtClean="0">
                    <a:solidFill>
                      <a:srgbClr val="22373A"/>
                    </a:solidFill>
                    <a:cs typeface="Times New Roman"/>
                  </a:rPr>
                  <a:t>n,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вер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ятно,</a:t>
                </a:r>
                <a:endParaRPr lang="ru-RU" sz="1100" dirty="0">
                  <a:cs typeface="Times New Roman"/>
                </a:endParaRPr>
              </a:p>
              <a:p>
                <a:pPr marL="194310" marR="5080">
                  <a:lnSpc>
                    <a:spcPts val="1560"/>
                  </a:lnSpc>
                  <a:spcBef>
                    <a:spcPts val="60"/>
                  </a:spcBef>
                </a:pP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про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ое».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-65" dirty="0">
                    <a:solidFill>
                      <a:srgbClr val="22373A"/>
                    </a:solidFill>
                    <a:cs typeface="Times New Roman"/>
                  </a:rPr>
                  <a:t>В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пр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70" dirty="0">
                    <a:solidFill>
                      <a:srgbClr val="22373A"/>
                    </a:solidFill>
                    <a:cs typeface="Times New Roman"/>
                  </a:rPr>
                  <a:t>тивном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с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лу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чае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рез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у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тат: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«Чи</a:t>
                </a:r>
                <a:r>
                  <a:rPr lang="ru-RU" sz="1100" spc="-2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n 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составное».</a:t>
                </a:r>
                <a:endParaRPr sz="11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1" y="1806575"/>
                <a:ext cx="3469004" cy="620042"/>
              </a:xfrm>
              <a:prstGeom prst="rect">
                <a:avLst/>
              </a:prstGeom>
              <a:blipFill rotWithShape="0">
                <a:blip r:embed="rId6"/>
                <a:stretch>
                  <a:fillRect l="-2109" t="-3922" r="-3339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66196"/>
            <a:ext cx="3630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25" dirty="0">
                <a:solidFill>
                  <a:schemeClr val="tx1"/>
                </a:solidFill>
              </a:rPr>
              <a:t>Тест</a:t>
            </a:r>
            <a:r>
              <a:rPr sz="1800" b="1" spc="-30" dirty="0">
                <a:solidFill>
                  <a:schemeClr val="tx1"/>
                </a:solidFill>
              </a:rPr>
              <a:t> </a:t>
            </a:r>
            <a:r>
              <a:rPr sz="1800" b="1" dirty="0">
                <a:solidFill>
                  <a:schemeClr val="tx1"/>
                </a:solidFill>
              </a:rPr>
              <a:t>Миллера-Рабина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44144" y="617915"/>
                <a:ext cx="3921810" cy="2450030"/>
              </a:xfrm>
              <a:prstGeom prst="rect">
                <a:avLst/>
              </a:prstGeom>
            </p:spPr>
            <p:txBody>
              <a:bodyPr vert="horz" wrap="square" lIns="0" tIns="19685" rIns="0" bIns="0" rtlCol="0">
                <a:spAutoFit/>
              </a:bodyPr>
              <a:lstStyle/>
              <a:p>
                <a:pPr marL="339090" marR="30480" indent="-228600">
                  <a:lnSpc>
                    <a:spcPct val="113900"/>
                  </a:lnSpc>
                  <a:spcBef>
                    <a:spcPts val="155"/>
                  </a:spcBef>
                  <a:buClrTx/>
                  <a:buFont typeface="+mj-lt"/>
                  <a:buAutoNum type="arabicPeriod"/>
                  <a:tabLst>
                    <a:tab pos="293370" algn="l"/>
                  </a:tabLst>
                </a:pPr>
                <a:r>
                  <a:rPr lang="ru-RU" sz="1100" spc="40" dirty="0" smtClean="0"/>
                  <a:t>Пр</a:t>
                </a:r>
                <a:r>
                  <a:rPr lang="ru-RU" sz="1100" spc="10" dirty="0" err="1"/>
                  <a:t>е</a:t>
                </a:r>
                <a:r>
                  <a:rPr lang="ru-RU" sz="1100" spc="45" dirty="0" err="1"/>
                  <a:t>д</a:t>
                </a:r>
                <a:r>
                  <a:rPr lang="ru-RU" sz="1100" spc="15" dirty="0" err="1"/>
                  <a:t>с</a:t>
                </a:r>
                <a:r>
                  <a:rPr lang="ru-RU" sz="1100" spc="60" dirty="0" err="1"/>
                  <a:t>тавить</a:t>
                </a:r>
                <a:r>
                  <a:rPr lang="ru-RU" sz="1100" spc="-30" dirty="0"/>
                  <a:t> </a:t>
                </a:r>
                <a14:m>
                  <m:oMath xmlns:m="http://schemas.openxmlformats.org/officeDocument/2006/math">
                    <m:r>
                      <a:rPr lang="ru-RU" sz="1100" b="0" i="1" spc="-3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pc="-3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1100" spc="-130" dirty="0" smtClean="0">
                    <a:cs typeface="Tahoma"/>
                  </a:rPr>
                  <a:t> </a:t>
                </a:r>
                <a:r>
                  <a:rPr lang="ru-RU" sz="1100" spc="55" dirty="0"/>
                  <a:t>в</a:t>
                </a:r>
                <a:r>
                  <a:rPr lang="ru-RU" sz="1100" spc="-10" dirty="0"/>
                  <a:t> </a:t>
                </a:r>
                <a:r>
                  <a:rPr lang="ru-RU" sz="1100" spc="65" dirty="0"/>
                  <a:t>виде</a:t>
                </a:r>
                <a:r>
                  <a:rPr lang="ru-RU" sz="1100" spc="-10" dirty="0"/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GB" sz="1100" b="0" i="1" spc="-1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pc="-1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100" b="0" i="1" spc="-1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GB" sz="1100" b="0" i="1" spc="-1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100" spc="30" dirty="0" smtClean="0"/>
                  <a:t>,</a:t>
                </a:r>
                <a:r>
                  <a:rPr lang="ru-RU" sz="1100" spc="-55" dirty="0" smtClean="0"/>
                  <a:t> </a:t>
                </a:r>
                <a:r>
                  <a:rPr lang="ru-RU" sz="1100" spc="-25" dirty="0"/>
                  <a:t>г</a:t>
                </a:r>
                <a:r>
                  <a:rPr lang="ru-RU" sz="1100" spc="60" dirty="0"/>
                  <a:t>де</a:t>
                </a:r>
                <a:r>
                  <a:rPr lang="ru-RU" sz="1100" spc="-10" dirty="0"/>
                  <a:t> </a:t>
                </a:r>
                <a:r>
                  <a:rPr lang="en-GB" sz="1100" spc="50" dirty="0"/>
                  <a:t>r</a:t>
                </a:r>
                <a:r>
                  <a:rPr lang="en-GB" sz="1100" spc="-55" dirty="0"/>
                  <a:t> </a:t>
                </a:r>
                <a:r>
                  <a:rPr lang="en-GB" sz="1100" spc="95" dirty="0"/>
                  <a:t>-</a:t>
                </a:r>
                <a:r>
                  <a:rPr lang="en-GB" sz="1100" spc="-55" dirty="0"/>
                  <a:t> </a:t>
                </a:r>
                <a:r>
                  <a:rPr lang="ru-RU" sz="1100" spc="75" dirty="0"/>
                  <a:t>н</a:t>
                </a:r>
                <a:r>
                  <a:rPr lang="ru-RU" sz="1100" spc="35" dirty="0"/>
                  <a:t>е</a:t>
                </a:r>
                <a:r>
                  <a:rPr lang="ru-RU" sz="1100" spc="50" dirty="0"/>
                  <a:t>четное  </a:t>
                </a:r>
                <a:r>
                  <a:rPr lang="ru-RU" sz="1100" spc="40" dirty="0"/>
                  <a:t>число</a:t>
                </a:r>
                <a:endParaRPr lang="ru-RU" sz="1100" dirty="0">
                  <a:cs typeface="Tahoma"/>
                </a:endParaRPr>
              </a:p>
              <a:p>
                <a:pPr marL="339090" indent="-228600">
                  <a:lnSpc>
                    <a:spcPct val="100000"/>
                  </a:lnSpc>
                  <a:spcBef>
                    <a:spcPts val="85"/>
                  </a:spcBef>
                  <a:buClr>
                    <a:schemeClr val="tx1"/>
                  </a:buClr>
                  <a:buFont typeface="+mj-lt"/>
                  <a:buAutoNum type="arabicPeriod"/>
                  <a:tabLst>
                    <a:tab pos="293370" algn="l"/>
                  </a:tabLst>
                </a:pPr>
                <a:r>
                  <a:rPr lang="ru-RU" sz="1100" spc="40" dirty="0"/>
                  <a:t>Выбрать</a:t>
                </a:r>
                <a:r>
                  <a:rPr lang="ru-RU" sz="1100" spc="-30" dirty="0"/>
                  <a:t> </a:t>
                </a:r>
                <a:r>
                  <a:rPr lang="ru-RU" sz="1100" spc="-10" dirty="0"/>
                  <a:t>с</a:t>
                </a:r>
                <a:r>
                  <a:rPr lang="ru-RU" sz="1100" spc="20" dirty="0"/>
                  <a:t>лу</a:t>
                </a:r>
                <a:r>
                  <a:rPr lang="ru-RU" sz="1100" spc="65" dirty="0"/>
                  <a:t>чайное</a:t>
                </a:r>
                <a:r>
                  <a:rPr lang="ru-RU" sz="1100" spc="-10" dirty="0"/>
                  <a:t> </a:t>
                </a:r>
                <a:r>
                  <a:rPr lang="ru-RU" sz="1100" spc="75" dirty="0"/>
                  <a:t>ц</a:t>
                </a:r>
                <a:r>
                  <a:rPr lang="ru-RU" sz="1100" spc="40" dirty="0"/>
                  <a:t>е</a:t>
                </a:r>
                <a:r>
                  <a:rPr lang="ru-RU" sz="1100" spc="50" dirty="0"/>
                  <a:t>лое</a:t>
                </a:r>
                <a:r>
                  <a:rPr lang="ru-RU" sz="1100" spc="-15" dirty="0"/>
                  <a:t> </a:t>
                </a:r>
                <a:r>
                  <a:rPr lang="ru-RU" sz="1100" spc="50" dirty="0"/>
                  <a:t>чи</a:t>
                </a:r>
                <a:r>
                  <a:rPr lang="ru-RU" sz="1100" spc="15" dirty="0"/>
                  <a:t>с</a:t>
                </a:r>
                <a:r>
                  <a:rPr lang="ru-RU" sz="1100" spc="45" dirty="0"/>
                  <a:t>ло</a:t>
                </a:r>
                <a:r>
                  <a:rPr lang="ru-RU" sz="1100" spc="-10" dirty="0"/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</a:rPr>
                      <m:t>, 2≤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GB" sz="1100" dirty="0" smtClean="0">
                    <a:cs typeface="Times New Roman" panose="02020603050405020304" pitchFamily="18" charset="0"/>
                  </a:rPr>
                  <a:t>.</a:t>
                </a:r>
                <a:endParaRPr lang="ru-RU" sz="1100" dirty="0">
                  <a:cs typeface="Times New Roman" panose="02020603050405020304" pitchFamily="18" charset="0"/>
                </a:endParaRPr>
              </a:p>
              <a:p>
                <a:pPr marL="339725" indent="-228600">
                  <a:lnSpc>
                    <a:spcPct val="100000"/>
                  </a:lnSpc>
                  <a:spcBef>
                    <a:spcPts val="60"/>
                  </a:spcBef>
                  <a:buClrTx/>
                  <a:buFont typeface="+mj-lt"/>
                  <a:buAutoNum type="arabicPeriod" startAt="3"/>
                </a:pPr>
                <a:r>
                  <a:rPr lang="ru-RU" sz="1100" spc="35" dirty="0" smtClean="0"/>
                  <a:t>Вычи</a:t>
                </a:r>
                <a:r>
                  <a:rPr lang="ru-RU" sz="1100" spc="-5" dirty="0" smtClean="0"/>
                  <a:t>с</a:t>
                </a:r>
                <a:r>
                  <a:rPr lang="ru-RU" sz="1100" spc="55" dirty="0" smtClean="0"/>
                  <a:t>лить</a:t>
                </a:r>
                <a:r>
                  <a:rPr lang="ru-RU" sz="1100" spc="-3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100" b="0" i="1" spc="-3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100" b="0" i="1" spc="-3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pc="-3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100" b="0" i="1" spc="-3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GB" sz="1100" b="0" i="1" spc="-3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00" b="0" i="1" spc="-30" smtClean="0">
                            <a:latin typeface="Cambria Math" panose="02040503050406030204" pitchFamily="18" charset="0"/>
                          </a:rPr>
                          <m:t>𝑚𝑜𝑑𝑛</m:t>
                        </m:r>
                      </m:e>
                    </m:d>
                  </m:oMath>
                </a14:m>
                <a:endParaRPr lang="en-GB" sz="1100" spc="-630" dirty="0" smtClean="0">
                  <a:cs typeface="Tahoma"/>
                </a:endParaRPr>
              </a:p>
              <a:p>
                <a:pPr marL="339725" indent="-228600">
                  <a:lnSpc>
                    <a:spcPct val="100000"/>
                  </a:lnSpc>
                  <a:spcBef>
                    <a:spcPts val="60"/>
                  </a:spcBef>
                  <a:buClrTx/>
                  <a:buAutoNum type="arabicPeriod" startAt="3"/>
                </a:pPr>
                <a:r>
                  <a:rPr lang="ru-RU" sz="1100" spc="45" dirty="0" smtClean="0"/>
                  <a:t>При</a:t>
                </a:r>
                <a:r>
                  <a:rPr lang="ru-RU" sz="1100" spc="-1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1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GB" sz="1100" spc="-125" dirty="0" smtClean="0">
                    <a:cs typeface="Tahoma"/>
                  </a:rPr>
                  <a:t> </a:t>
                </a:r>
                <a:r>
                  <a:rPr lang="ru-RU" sz="1100" spc="-125" dirty="0" smtClean="0">
                    <a:cs typeface="Times New Roman" panose="02020603050405020304" pitchFamily="18" charset="0"/>
                  </a:rPr>
                  <a:t>и</a:t>
                </a:r>
                <a:r>
                  <a:rPr lang="ru-RU" sz="1100" spc="-125" dirty="0" smtClean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25" smtClean="0">
                        <a:latin typeface="Cambria Math" panose="02040503050406030204" pitchFamily="18" charset="0"/>
                        <a:cs typeface="Tahoma"/>
                      </a:rPr>
                      <m:t>𝑦</m:t>
                    </m:r>
                    <m:r>
                      <a:rPr lang="en-GB" sz="1100" b="0" i="1" spc="-1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≠</m:t>
                    </m:r>
                    <m:r>
                      <a:rPr lang="en-GB" sz="1100" b="0" i="1" spc="-1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𝑛</m:t>
                    </m:r>
                    <m:r>
                      <a:rPr lang="en-GB" sz="1100" b="0" i="1" spc="-1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−1</m:t>
                    </m:r>
                  </m:oMath>
                </a14:m>
                <a:r>
                  <a:rPr lang="ru-RU" sz="1100" spc="-125" dirty="0" smtClean="0">
                    <a:cs typeface="Tahoma"/>
                  </a:rPr>
                  <a:t> </a:t>
                </a:r>
                <a:r>
                  <a:rPr lang="ru-RU" sz="1100" spc="65" dirty="0"/>
                  <a:t>вып</a:t>
                </a:r>
                <a:r>
                  <a:rPr lang="ru-RU" sz="1100" spc="30" dirty="0"/>
                  <a:t>о</a:t>
                </a:r>
                <a:r>
                  <a:rPr lang="ru-RU" sz="1100" spc="60" dirty="0"/>
                  <a:t>лнить</a:t>
                </a:r>
                <a:r>
                  <a:rPr lang="ru-RU" sz="1100" spc="-50" dirty="0"/>
                  <a:t> </a:t>
                </a:r>
                <a:r>
                  <a:rPr lang="ru-RU" sz="1100" spc="55" dirty="0"/>
                  <a:t>дей</a:t>
                </a:r>
                <a:r>
                  <a:rPr lang="ru-RU" sz="1100" spc="30" dirty="0"/>
                  <a:t>с</a:t>
                </a:r>
                <a:r>
                  <a:rPr lang="ru-RU" sz="1100" spc="65" dirty="0"/>
                  <a:t>твия</a:t>
                </a:r>
                <a:endParaRPr lang="ru-RU" sz="1100" dirty="0">
                  <a:cs typeface="Tahoma"/>
                </a:endParaRPr>
              </a:p>
              <a:p>
                <a:pPr marL="569595" lvl="1" indent="-127635">
                  <a:lnSpc>
                    <a:spcPts val="1365"/>
                  </a:lnSpc>
                  <a:buClrTx/>
                  <a:buChar char="•"/>
                  <a:tabLst>
                    <a:tab pos="570230" algn="l"/>
                  </a:tabLst>
                </a:pP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П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жить</a:t>
                </a:r>
                <a:r>
                  <a:rPr lang="ru-RU" sz="1100" spc="-2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𝑗</m:t>
                    </m:r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ru-RU" sz="1100" dirty="0">
                  <a:cs typeface="Tahoma"/>
                </a:endParaRPr>
              </a:p>
              <a:p>
                <a:pPr marL="569595" lvl="1" indent="-127635">
                  <a:lnSpc>
                    <a:spcPts val="1370"/>
                  </a:lnSpc>
                  <a:buClrTx/>
                  <a:buChar char="•"/>
                  <a:tabLst>
                    <a:tab pos="570230" algn="l"/>
                  </a:tabLst>
                </a:pP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-3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ли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𝑗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−1</m:t>
                    </m:r>
                  </m:oMath>
                </a14:m>
                <a:r>
                  <a:rPr lang="en-GB" sz="1100" dirty="0" smtClean="0">
                    <a:cs typeface="Times New Roman"/>
                  </a:rPr>
                  <a:t> </a:t>
                </a:r>
                <a:r>
                  <a:rPr lang="ru-RU" sz="1100" dirty="0" smtClean="0">
                    <a:cs typeface="Times New Roman"/>
                  </a:rPr>
                  <a:t>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−1</m:t>
                    </m:r>
                  </m:oMath>
                </a14:m>
                <a:r>
                  <a:rPr lang="en-GB" sz="1100" dirty="0" smtClean="0">
                    <a:cs typeface="Times New Roman"/>
                  </a:rPr>
                  <a:t> </a:t>
                </a:r>
                <a:r>
                  <a:rPr lang="ru-RU" sz="1100" dirty="0" smtClean="0">
                    <a:cs typeface="Times New Roman"/>
                  </a:rPr>
                  <a:t>то</a:t>
                </a:r>
                <a:endParaRPr lang="ru-RU" sz="1100" dirty="0">
                  <a:cs typeface="Times New Roman"/>
                </a:endParaRPr>
              </a:p>
              <a:p>
                <a:pPr marL="846455" lvl="2" indent="-121285">
                  <a:lnSpc>
                    <a:spcPts val="1250"/>
                  </a:lnSpc>
                  <a:buClrTx/>
                  <a:buChar char="•"/>
                  <a:tabLst>
                    <a:tab pos="847090" algn="l"/>
                  </a:tabLst>
                </a:pP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П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жить</a:t>
                </a:r>
                <a:r>
                  <a:rPr lang="ru-RU" sz="1100" spc="-2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GB" sz="1100" b="0" i="1" spc="-2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GB" sz="1100" b="0" i="1" spc="-2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GB" sz="1100" b="0" i="1" spc="-2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1100" b="0" i="1" spc="-2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GB" sz="1100" b="0" i="1" spc="-2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𝑚𝑜𝑑𝑛</m:t>
                        </m:r>
                      </m:e>
                    </m:d>
                  </m:oMath>
                </a14:m>
                <a:endParaRPr lang="ru-RU" sz="1100" dirty="0">
                  <a:cs typeface="Tahoma"/>
                </a:endParaRPr>
              </a:p>
              <a:p>
                <a:pPr marL="846455" lvl="2" indent="-121285">
                  <a:lnSpc>
                    <a:spcPct val="100000"/>
                  </a:lnSpc>
                  <a:buClrTx/>
                  <a:buChar char="•"/>
                  <a:tabLst>
                    <a:tab pos="847090" algn="l"/>
                  </a:tabLst>
                </a:pP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При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r>
                  <a:rPr lang="ru-RU" sz="1100" spc="-11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рез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у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5" dirty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тат: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«Чи</a:t>
                </a:r>
                <a:r>
                  <a:rPr lang="ru-RU" sz="1100" spc="-2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en-GB" sz="1100" spc="80" dirty="0">
                    <a:solidFill>
                      <a:srgbClr val="22373A"/>
                    </a:solidFill>
                    <a:cs typeface="Times New Roman"/>
                  </a:rPr>
                  <a:t>n</a:t>
                </a:r>
                <a:r>
                  <a:rPr lang="en-GB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-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1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тавное».</a:t>
                </a:r>
                <a:endParaRPr lang="ru-RU" sz="1100" dirty="0">
                  <a:cs typeface="Times New Roman"/>
                </a:endParaRPr>
              </a:p>
              <a:p>
                <a:pPr marL="846455" lvl="2" indent="-121285">
                  <a:lnSpc>
                    <a:spcPct val="100000"/>
                  </a:lnSpc>
                  <a:buClrTx/>
                  <a:buChar char="•"/>
                  <a:tabLst>
                    <a:tab pos="847090" algn="l"/>
                  </a:tabLst>
                </a:pP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П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жить</a:t>
                </a:r>
                <a:r>
                  <a:rPr lang="ru-RU" sz="1100" spc="-2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𝑗</m:t>
                    </m:r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𝑗</m:t>
                    </m:r>
                    <m:r>
                      <a:rPr lang="en-GB" sz="1100" b="0" i="0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+1</m:t>
                    </m:r>
                  </m:oMath>
                </a14:m>
                <a:endParaRPr lang="ru-RU" sz="1100" dirty="0">
                  <a:cs typeface="Tahoma"/>
                </a:endParaRPr>
              </a:p>
              <a:p>
                <a:pPr marL="569595" lvl="1" indent="-127635">
                  <a:lnSpc>
                    <a:spcPct val="100000"/>
                  </a:lnSpc>
                  <a:spcBef>
                    <a:spcPts val="15"/>
                  </a:spcBef>
                  <a:buClrTx/>
                  <a:buChar char="•"/>
                  <a:tabLst>
                    <a:tab pos="570230" algn="l"/>
                  </a:tabLst>
                </a:pP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При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−1</m:t>
                    </m:r>
                  </m:oMath>
                </a14:m>
                <a:r>
                  <a:rPr lang="ru-RU" sz="1100" spc="-12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рез</a:t>
                </a:r>
                <a:r>
                  <a:rPr lang="ru-RU" sz="1100" spc="25" dirty="0">
                    <a:solidFill>
                      <a:srgbClr val="22373A"/>
                    </a:solidFill>
                    <a:cs typeface="Times New Roman"/>
                  </a:rPr>
                  <a:t>у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тат: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«Чи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en-GB" sz="1100" spc="90" dirty="0">
                    <a:solidFill>
                      <a:srgbClr val="22373A"/>
                    </a:solidFill>
                    <a:cs typeface="Times New Roman"/>
                  </a:rPr>
                  <a:t>n</a:t>
                </a:r>
                <a:r>
                  <a:rPr lang="en-GB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тавное».</a:t>
                </a:r>
                <a:endParaRPr lang="ru-RU" sz="1100" dirty="0">
                  <a:cs typeface="Times New Roman"/>
                </a:endParaRPr>
              </a:p>
              <a:p>
                <a:pPr marL="339090" indent="-228600">
                  <a:lnSpc>
                    <a:spcPct val="100000"/>
                  </a:lnSpc>
                  <a:spcBef>
                    <a:spcPts val="225"/>
                  </a:spcBef>
                  <a:buClrTx/>
                  <a:buFont typeface="+mj-lt"/>
                  <a:buAutoNum type="arabicPeriod" startAt="5"/>
                  <a:tabLst>
                    <a:tab pos="293370" algn="l"/>
                  </a:tabLst>
                </a:pPr>
                <a:r>
                  <a:rPr lang="ru-RU" sz="1100" spc="40" dirty="0"/>
                  <a:t>Результат:</a:t>
                </a:r>
                <a:r>
                  <a:rPr lang="ru-RU" sz="1100" spc="-20" dirty="0"/>
                  <a:t> </a:t>
                </a:r>
                <a:r>
                  <a:rPr lang="ru-RU" sz="1100" spc="15" dirty="0"/>
                  <a:t>«Число</a:t>
                </a:r>
                <a:r>
                  <a:rPr lang="ru-RU" sz="1100" spc="-15" dirty="0"/>
                  <a:t> </a:t>
                </a:r>
                <a:r>
                  <a:rPr lang="en-GB" sz="1100" spc="65" dirty="0"/>
                  <a:t>n,</a:t>
                </a:r>
                <a:r>
                  <a:rPr lang="en-GB" sz="1100" spc="-60" dirty="0"/>
                  <a:t> </a:t>
                </a:r>
                <a:r>
                  <a:rPr lang="ru-RU" sz="1100" spc="55" dirty="0"/>
                  <a:t>вероятно,</a:t>
                </a:r>
                <a:r>
                  <a:rPr lang="ru-RU" sz="1100" spc="-60" dirty="0"/>
                  <a:t> </a:t>
                </a:r>
                <a:r>
                  <a:rPr lang="ru-RU" sz="1100" spc="40" dirty="0"/>
                  <a:t>простое».</a:t>
                </a:r>
                <a:endParaRPr sz="1100" spc="40" dirty="0"/>
              </a:p>
            </p:txBody>
          </p:sp>
        </mc:Choice>
        <mc:Fallback>
          <p:sp>
            <p:nvSpPr>
              <p:cNvPr id="7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44" y="617915"/>
                <a:ext cx="3921810" cy="2450030"/>
              </a:xfrm>
              <a:prstGeom prst="rect">
                <a:avLst/>
              </a:prstGeom>
              <a:blipFill rotWithShape="0">
                <a:blip r:embed="rId2"/>
                <a:stretch>
                  <a:fillRect t="-498" b="-2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650" y="71911"/>
            <a:ext cx="448556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solidFill>
                  <a:srgbClr val="F9F9F9"/>
                </a:solidFill>
                <a:latin typeface="Palatino Linotype"/>
                <a:cs typeface="Palatino Linotype"/>
              </a:rPr>
              <a:t>Пример </a:t>
            </a:r>
            <a:r>
              <a:rPr b="1" spc="-15" dirty="0">
                <a:solidFill>
                  <a:srgbClr val="F9F9F9"/>
                </a:solidFill>
                <a:latin typeface="Palatino Linotype"/>
                <a:cs typeface="Palatino Linotype"/>
              </a:rPr>
              <a:t>работы</a:t>
            </a:r>
            <a:r>
              <a:rPr b="1" spc="-2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b="1" spc="5" dirty="0">
                <a:solidFill>
                  <a:srgbClr val="F9F9F9"/>
                </a:solidFill>
                <a:latin typeface="Palatino Linotype"/>
                <a:cs typeface="Palatino Linotype"/>
              </a:rPr>
              <a:t>алгоритма</a:t>
            </a:r>
            <a:endParaRPr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52" y="0"/>
                  </a:lnTo>
                  <a:lnTo>
                    <a:pt x="403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97" y="896708"/>
            <a:ext cx="3124200" cy="16230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8194" y="2519767"/>
            <a:ext cx="2252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5" dirty="0">
                <a:solidFill>
                  <a:srgbClr val="22373A"/>
                </a:solidFill>
                <a:latin typeface="Palatino Linotype"/>
                <a:cs typeface="Palatino Linotype"/>
              </a:rPr>
              <a:t>Figure</a:t>
            </a:r>
            <a:r>
              <a:rPr sz="10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1:</a:t>
            </a:r>
            <a:r>
              <a:rPr sz="10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Пример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работы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алгоритмов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6824"/>
            <a:ext cx="4849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chemeClr val="tx1"/>
                </a:solidFill>
              </a:rPr>
              <a:t>Результаты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800" b="1" spc="-5" dirty="0">
                <a:solidFill>
                  <a:schemeClr val="tx1"/>
                </a:solidFill>
              </a:rPr>
              <a:t>выполнения</a:t>
            </a:r>
            <a:r>
              <a:rPr sz="1800" b="1" spc="-10" dirty="0">
                <a:solidFill>
                  <a:schemeClr val="tx1"/>
                </a:solidFill>
              </a:rPr>
              <a:t> </a:t>
            </a:r>
            <a:r>
              <a:rPr sz="1800" b="1" spc="-20" dirty="0">
                <a:solidFill>
                  <a:schemeClr val="tx1"/>
                </a:solidFill>
              </a:rPr>
              <a:t>лабораторной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800" b="1" spc="-15" dirty="0">
                <a:solidFill>
                  <a:schemeClr val="tx1"/>
                </a:solidFill>
              </a:rPr>
              <a:t>работы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44144" y="617915"/>
            <a:ext cx="3921810" cy="1279236"/>
          </a:xfrm>
          <a:prstGeom prst="rect">
            <a:avLst/>
          </a:prstGeom>
        </p:spPr>
        <p:txBody>
          <a:bodyPr vert="horz" wrap="square" lIns="0" tIns="734670" rIns="0" bIns="0" rtlCol="0">
            <a:spAutoFit/>
          </a:bodyPr>
          <a:lstStyle/>
          <a:p>
            <a:pPr marL="0" marR="5080" indent="0">
              <a:lnSpc>
                <a:spcPct val="118000"/>
              </a:lnSpc>
              <a:spcBef>
                <a:spcPts val="100"/>
              </a:spcBef>
              <a:buNone/>
            </a:pPr>
            <a:r>
              <a:rPr lang="ru-RU" spc="-65" dirty="0" smtClean="0"/>
              <a:t>Я  </a:t>
            </a:r>
            <a:r>
              <a:rPr spc="55" dirty="0" err="1" smtClean="0"/>
              <a:t>изучи</a:t>
            </a:r>
            <a:r>
              <a:rPr lang="ru-RU" spc="55" dirty="0" smtClean="0"/>
              <a:t>л</a:t>
            </a:r>
            <a:r>
              <a:rPr spc="-25" dirty="0" smtClean="0"/>
              <a:t> </a:t>
            </a:r>
            <a:r>
              <a:rPr spc="60" dirty="0"/>
              <a:t>алгоритмы </a:t>
            </a:r>
            <a:r>
              <a:rPr spc="-260" dirty="0"/>
              <a:t> </a:t>
            </a:r>
            <a:r>
              <a:rPr spc="50" dirty="0"/>
              <a:t>Ферма, </a:t>
            </a:r>
            <a:r>
              <a:rPr spc="35" dirty="0"/>
              <a:t>Соловэя-Штрассена, </a:t>
            </a:r>
            <a:r>
              <a:rPr spc="50" dirty="0"/>
              <a:t>Миллера-Рабина, </a:t>
            </a:r>
            <a:r>
              <a:rPr spc="60" dirty="0"/>
              <a:t>а </a:t>
            </a:r>
            <a:r>
              <a:rPr spc="50" dirty="0" err="1" smtClean="0"/>
              <a:t>также</a:t>
            </a:r>
            <a:r>
              <a:rPr lang="ru-RU" spc="50" dirty="0"/>
              <a:t> </a:t>
            </a:r>
            <a:r>
              <a:rPr spc="60" dirty="0" err="1" smtClean="0"/>
              <a:t>реализова</a:t>
            </a:r>
            <a:r>
              <a:rPr lang="ru-RU" spc="60" dirty="0" smtClean="0"/>
              <a:t>л</a:t>
            </a:r>
            <a:r>
              <a:rPr spc="60" dirty="0" smtClean="0"/>
              <a:t> </a:t>
            </a:r>
            <a:r>
              <a:rPr spc="70" dirty="0"/>
              <a:t>данные </a:t>
            </a:r>
            <a:r>
              <a:rPr spc="60" dirty="0"/>
              <a:t>алгоритмы </a:t>
            </a:r>
            <a:r>
              <a:rPr spc="65" dirty="0"/>
              <a:t>программно </a:t>
            </a:r>
            <a:r>
              <a:rPr spc="70" dirty="0"/>
              <a:t>на </a:t>
            </a:r>
            <a:r>
              <a:rPr spc="65" dirty="0"/>
              <a:t>языке </a:t>
            </a:r>
            <a:r>
              <a:rPr spc="70" dirty="0"/>
              <a:t> </a:t>
            </a:r>
            <a:r>
              <a:rPr spc="55" dirty="0"/>
              <a:t>Python.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295" y="1243942"/>
            <a:ext cx="3075508" cy="369332"/>
          </a:xfrm>
        </p:spPr>
        <p:txBody>
          <a:bodyPr/>
          <a:lstStyle/>
          <a:p>
            <a:r>
              <a:rPr lang="ru-RU" sz="2400" b="0" dirty="0" smtClean="0"/>
              <a:t>Спасибо за внимание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16323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227</Words>
  <Application>Microsoft Office PowerPoint</Application>
  <PresentationFormat>Произвольный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 Math</vt:lpstr>
      <vt:lpstr>Palatino Linotype</vt:lpstr>
      <vt:lpstr>Tahoma</vt:lpstr>
      <vt:lpstr>Times New Roman</vt:lpstr>
      <vt:lpstr>Ретро</vt:lpstr>
      <vt:lpstr>Вероятностные алгоритмы проверки  чисел на простоту</vt:lpstr>
      <vt:lpstr>Презентация PowerPoint</vt:lpstr>
      <vt:lpstr>Критерии простоты</vt:lpstr>
      <vt:lpstr>Тест Ферма</vt:lpstr>
      <vt:lpstr>Тест Соловэя-Штрассена</vt:lpstr>
      <vt:lpstr>Тест Миллера-Рабина</vt:lpstr>
      <vt:lpstr>Презентация PowerPoint</vt:lpstr>
      <vt:lpstr>Результаты выполнения лабораторной работы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№5. Вероятностные алгоритмы проверки чисел на простоту</dc:title>
  <dc:creator>Хитяев Евгений Анатольевич НПМмд-02-21</dc:creator>
  <cp:lastModifiedBy>alexmilehin1999@outlook.com</cp:lastModifiedBy>
  <cp:revision>5</cp:revision>
  <dcterms:created xsi:type="dcterms:W3CDTF">2022-02-13T12:05:00Z</dcterms:created>
  <dcterms:modified xsi:type="dcterms:W3CDTF">2022-02-17T12:33:08Z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