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70" r:id="rId11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34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0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75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84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5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05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9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7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8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4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9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87" y="814769"/>
            <a:ext cx="3915511" cy="927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lang="ru-RU" spc="35" dirty="0" smtClean="0"/>
              <a:t>Целочисленная арифметика многократной точности</a:t>
            </a:r>
            <a:endParaRPr spc="50" dirty="0"/>
          </a:p>
        </p:txBody>
      </p:sp>
      <p:sp>
        <p:nvSpPr>
          <p:cNvPr id="3" name="object 3"/>
          <p:cNvSpPr/>
          <p:nvPr/>
        </p:nvSpPr>
        <p:spPr>
          <a:xfrm>
            <a:off x="359994" y="174245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981549"/>
            <a:ext cx="2629535" cy="202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30" dirty="0" err="1" smtClean="0">
                <a:solidFill>
                  <a:srgbClr val="22373A"/>
                </a:solidFill>
                <a:cs typeface="Times New Roman" panose="02020603050405020304" pitchFamily="18" charset="0"/>
              </a:rPr>
              <a:t>Милёхин</a:t>
            </a:r>
            <a:r>
              <a:rPr lang="ru-RU" sz="1000" spc="30" dirty="0" smtClean="0">
                <a:solidFill>
                  <a:srgbClr val="22373A"/>
                </a:solidFill>
                <a:cs typeface="Times New Roman" panose="02020603050405020304" pitchFamily="18" charset="0"/>
              </a:rPr>
              <a:t> Александр НПМмд-02-21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968375"/>
            <a:ext cx="3671355" cy="369332"/>
          </a:xfrm>
        </p:spPr>
        <p:txBody>
          <a:bodyPr/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96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050" y="53818"/>
            <a:ext cx="4468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solidFill>
                  <a:srgbClr val="F9F9F9"/>
                </a:solidFill>
                <a:latin typeface="Cambria"/>
                <a:cs typeface="Cambria"/>
              </a:rPr>
              <a:t>Цель</a:t>
            </a:r>
            <a:r>
              <a:rPr b="1" spc="-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b="1" spc="3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838200" cy="5080"/>
            </a:xfrm>
            <a:custGeom>
              <a:avLst/>
              <a:gdLst/>
              <a:ahLst/>
              <a:cxnLst/>
              <a:rect l="l" t="t" r="r" b="b"/>
              <a:pathLst>
                <a:path w="838200" h="5079">
                  <a:moveTo>
                    <a:pt x="0" y="5060"/>
                  </a:moveTo>
                  <a:lnTo>
                    <a:pt x="0" y="0"/>
                  </a:lnTo>
                  <a:lnTo>
                    <a:pt x="837854" y="0"/>
                  </a:lnTo>
                  <a:lnTo>
                    <a:pt x="8378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439885"/>
            <a:ext cx="387413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100" dirty="0"/>
              <a:t>Ознакомление с алгоритмами целочисленной арифметики многократной </a:t>
            </a:r>
            <a:r>
              <a:rPr lang="ru-RU" sz="1100" dirty="0" smtClean="0"/>
              <a:t>точности</a:t>
            </a:r>
            <a:r>
              <a:rPr lang="ru-RU" sz="1100" dirty="0"/>
              <a:t>, а также их последующая программная реализация</a:t>
            </a:r>
            <a:r>
              <a:rPr lang="ru-RU" sz="1100" dirty="0" smtClean="0"/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023" y="96637"/>
            <a:ext cx="3706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30" dirty="0">
                <a:solidFill>
                  <a:schemeClr val="tx1"/>
                </a:solidFill>
              </a:rPr>
              <a:t>Длинная</a:t>
            </a:r>
            <a:r>
              <a:rPr sz="1800" b="1" spc="10" dirty="0">
                <a:solidFill>
                  <a:schemeClr val="tx1"/>
                </a:solidFill>
              </a:rPr>
              <a:t> </a:t>
            </a:r>
            <a:r>
              <a:rPr sz="1800" b="1" spc="30" dirty="0">
                <a:solidFill>
                  <a:schemeClr val="tx1"/>
                </a:solidFill>
              </a:rPr>
              <a:t>арифметика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71450" y="1120775"/>
            <a:ext cx="4343424" cy="868025"/>
          </a:xfrm>
          <a:prstGeom prst="rect">
            <a:avLst/>
          </a:prstGeom>
        </p:spPr>
        <p:txBody>
          <a:bodyPr vert="horz" wrap="square" lIns="0" tIns="168432" rIns="0" bIns="0" rtlCol="0">
            <a:spAutoFit/>
          </a:bodyPr>
          <a:lstStyle/>
          <a:p>
            <a:pPr algn="just"/>
            <a:r>
              <a:rPr lang="ru-RU" dirty="0">
                <a:latin typeface="+mn-lt"/>
              </a:rPr>
              <a:t>Высокоточная (длинная) арифметика — это операции (базовые </a:t>
            </a:r>
            <a:r>
              <a:rPr lang="ru-RU" dirty="0" smtClean="0">
                <a:latin typeface="+mn-lt"/>
              </a:rPr>
              <a:t>арифметические </a:t>
            </a:r>
            <a:r>
              <a:rPr lang="ru-RU" dirty="0">
                <a:latin typeface="+mn-lt"/>
              </a:rPr>
              <a:t>действия, элементарные математические функции и </a:t>
            </a:r>
            <a:r>
              <a:rPr lang="ru-RU" dirty="0" smtClean="0">
                <a:latin typeface="+mn-lt"/>
              </a:rPr>
              <a:t>прочее) </a:t>
            </a:r>
            <a:r>
              <a:rPr lang="ru-RU" dirty="0">
                <a:latin typeface="+mn-lt"/>
              </a:rPr>
              <a:t>над </a:t>
            </a:r>
            <a:r>
              <a:rPr lang="ru-RU" dirty="0" smtClean="0">
                <a:latin typeface="+mn-lt"/>
              </a:rPr>
              <a:t>числами большой </a:t>
            </a:r>
            <a:r>
              <a:rPr lang="ru-RU" dirty="0">
                <a:latin typeface="+mn-lt"/>
              </a:rPr>
              <a:t>разрядности (многоразрядными числами), </a:t>
            </a:r>
            <a:r>
              <a:rPr lang="ru-RU" dirty="0" smtClean="0">
                <a:latin typeface="+mn-lt"/>
              </a:rPr>
              <a:t>то есть </a:t>
            </a:r>
            <a:r>
              <a:rPr lang="ru-RU" dirty="0">
                <a:latin typeface="+mn-lt"/>
              </a:rPr>
              <a:t>числами, </a:t>
            </a:r>
            <a:r>
              <a:rPr lang="ru-RU" dirty="0" smtClean="0">
                <a:latin typeface="+mn-lt"/>
              </a:rPr>
              <a:t>разрядность которых </a:t>
            </a:r>
            <a:r>
              <a:rPr lang="ru-RU" dirty="0">
                <a:latin typeface="+mn-lt"/>
              </a:rPr>
              <a:t>превышает длину машинного слова универсальных </a:t>
            </a:r>
            <a:r>
              <a:rPr lang="ru-RU" dirty="0" smtClean="0">
                <a:latin typeface="+mn-lt"/>
              </a:rPr>
              <a:t>процессоров общего </a:t>
            </a:r>
            <a:r>
              <a:rPr lang="ru-RU" dirty="0">
                <a:latin typeface="+mn-lt"/>
              </a:rPr>
              <a:t>назначения (более 128 бит).</a:t>
            </a:r>
            <a:endParaRPr spc="-38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257300" cy="5080"/>
            </a:xfrm>
            <a:custGeom>
              <a:avLst/>
              <a:gdLst/>
              <a:ahLst/>
              <a:cxnLst/>
              <a:rect l="l" t="t" r="r" b="b"/>
              <a:pathLst>
                <a:path w="1257300" h="5079">
                  <a:moveTo>
                    <a:pt x="0" y="5060"/>
                  </a:moveTo>
                  <a:lnTo>
                    <a:pt x="0" y="0"/>
                  </a:lnTo>
                  <a:lnTo>
                    <a:pt x="1256711" y="0"/>
                  </a:lnTo>
                  <a:lnTo>
                    <a:pt x="12567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7870"/>
            <a:ext cx="31978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0" dirty="0">
                <a:solidFill>
                  <a:schemeClr val="tx1"/>
                </a:solidFill>
                <a:latin typeface="+mn-lt"/>
              </a:rPr>
              <a:t>Сложение</a:t>
            </a:r>
            <a:r>
              <a:rPr sz="1200" b="1" spc="40" dirty="0">
                <a:solidFill>
                  <a:schemeClr val="tx1"/>
                </a:solidFill>
                <a:latin typeface="+mn-lt"/>
              </a:rPr>
              <a:t> </a:t>
            </a:r>
            <a:r>
              <a:rPr sz="1200" b="1" spc="20" dirty="0">
                <a:solidFill>
                  <a:schemeClr val="tx1"/>
                </a:solidFill>
                <a:latin typeface="+mn-lt"/>
              </a:rPr>
              <a:t>неотрицательных</a:t>
            </a:r>
            <a:r>
              <a:rPr sz="1200" b="1" spc="40" dirty="0">
                <a:solidFill>
                  <a:schemeClr val="tx1"/>
                </a:solidFill>
                <a:latin typeface="+mn-lt"/>
              </a:rPr>
              <a:t> </a:t>
            </a:r>
            <a:r>
              <a:rPr sz="1200" b="1" spc="15" dirty="0">
                <a:solidFill>
                  <a:schemeClr val="tx1"/>
                </a:solidFill>
                <a:latin typeface="+mn-lt"/>
              </a:rPr>
              <a:t>целых</a:t>
            </a:r>
            <a:r>
              <a:rPr sz="1200" b="1" spc="25" dirty="0">
                <a:solidFill>
                  <a:schemeClr val="tx1"/>
                </a:solidFill>
                <a:latin typeface="+mn-lt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+mn-lt"/>
              </a:rPr>
              <a:t>чисел</a:t>
            </a:r>
            <a:endParaRPr sz="12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675764" cy="5080"/>
            </a:xfrm>
            <a:custGeom>
              <a:avLst/>
              <a:gdLst/>
              <a:ahLst/>
              <a:cxnLst/>
              <a:rect l="l" t="t" r="r" b="b"/>
              <a:pathLst>
                <a:path w="1675764" h="5079">
                  <a:moveTo>
                    <a:pt x="0" y="5060"/>
                  </a:moveTo>
                  <a:lnTo>
                    <a:pt x="0" y="0"/>
                  </a:lnTo>
                  <a:lnTo>
                    <a:pt x="1675639" y="0"/>
                  </a:lnTo>
                  <a:lnTo>
                    <a:pt x="16756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233679" y="968375"/>
                <a:ext cx="4140835" cy="187397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sz="1100" dirty="0" smtClean="0"/>
                  <a:t>Вход. Два неотрицательных числа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100" dirty="0" smtClean="0"/>
                  <a:t> 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100" dirty="0" smtClean="0"/>
                  <a:t>;</a:t>
                </a:r>
                <a:r>
                  <a:rPr lang="ru-RU" sz="1100" dirty="0" smtClean="0"/>
                  <a:t> разрядность чисел</a:t>
                </a:r>
                <a:r>
                  <a:rPr lang="en-GB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100" dirty="0" smtClean="0"/>
                  <a:t>; </a:t>
                </a:r>
                <a:r>
                  <a:rPr lang="ru-RU" sz="1100" dirty="0"/>
                  <a:t>основание системы </a:t>
                </a:r>
                <a:r>
                  <a:rPr lang="ru-RU" sz="1100" dirty="0" smtClean="0"/>
                  <a:t>счисления</a:t>
                </a:r>
                <a:r>
                  <a:rPr lang="en-GB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1100" dirty="0" smtClean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sz="1100" dirty="0" smtClean="0"/>
                  <a:t>Выход</a:t>
                </a:r>
                <a:r>
                  <a:rPr lang="ru-RU" sz="1100" dirty="0"/>
                  <a:t>. </a:t>
                </a:r>
                <a:r>
                  <a:rPr lang="ru-RU" sz="1100" dirty="0" smtClean="0"/>
                  <a:t>Сумма</a:t>
                </a:r>
                <a:r>
                  <a:rPr lang="en-GB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100" dirty="0" smtClean="0"/>
                  <a:t>, </a:t>
                </a:r>
                <a:r>
                  <a:rPr lang="ru-RU" sz="11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100" dirty="0" smtClean="0"/>
                  <a:t>- </a:t>
                </a:r>
                <a:r>
                  <a:rPr lang="ru-RU" sz="1100" dirty="0"/>
                  <a:t>цифра переноса, всегда равная </a:t>
                </a:r>
                <a:r>
                  <a:rPr lang="ru-RU" sz="1100" dirty="0" smtClean="0"/>
                  <a:t>0 либо 1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</a:t>
                </a:r>
                <a:r>
                  <a:rPr lang="ru-RU" sz="1100" dirty="0" smtClean="0"/>
                  <a:t>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100" dirty="0" smtClean="0"/>
                  <a:t>,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100" dirty="0" smtClean="0"/>
                  <a:t> </a:t>
                </a:r>
                <a:r>
                  <a:rPr lang="ru-RU" sz="1100" dirty="0"/>
                  <a:t>(𝑗 </a:t>
                </a:r>
                <a:r>
                  <a:rPr lang="ru-RU" sz="1100" i="1" dirty="0"/>
                  <a:t>идет по разрядам, </a:t>
                </a:r>
                <a:r>
                  <a:rPr lang="ru-RU" sz="1100" dirty="0"/>
                  <a:t>𝑘 </a:t>
                </a:r>
                <a:r>
                  <a:rPr lang="ru-RU" sz="1100" i="1" dirty="0"/>
                  <a:t>следит за переносом</a:t>
                </a:r>
                <a:r>
                  <a:rPr lang="ru-RU" sz="1100" dirty="0" smtClean="0"/>
                  <a:t>).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1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1100" dirty="0" smtClean="0"/>
                  <a:t>, </a:t>
                </a:r>
                <a:r>
                  <a:rPr lang="ru-RU" sz="1100" dirty="0" smtClean="0"/>
                  <a:t>где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100" dirty="0" smtClean="0"/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100" dirty="0" smtClean="0"/>
                  <a:t>. </a:t>
                </a:r>
                <a:r>
                  <a:rPr lang="ru-RU" sz="1100" dirty="0" smtClean="0"/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100" dirty="0" smtClean="0"/>
                  <a:t>, </a:t>
                </a:r>
                <a:r>
                  <a:rPr lang="ru-RU" sz="1100" dirty="0" smtClean="0"/>
                  <a:t>то возвращаемся на шаг 2</a:t>
                </a:r>
                <a:r>
                  <a:rPr lang="en-GB" sz="1100" dirty="0" smtClean="0"/>
                  <a:t>; </a:t>
                </a:r>
                <a:r>
                  <a:rPr lang="ru-RU" sz="1100" dirty="0" smtClean="0"/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100" dirty="0" smtClean="0"/>
                  <a:t>, </a:t>
                </a:r>
                <a:r>
                  <a:rPr lang="ru-RU" sz="1100" dirty="0" smtClean="0"/>
                  <a:t>то 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и результат</a:t>
                </a:r>
                <a:r>
                  <a:rPr lang="en-GB" sz="1100" dirty="0" smtClean="0"/>
                  <a:t>: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100" dirty="0" smtClean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5"/>
                  </a:spcBef>
                </a:pPr>
                <a:endParaRPr lang="ru-RU" sz="16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79" y="968375"/>
                <a:ext cx="4140835" cy="1873974"/>
              </a:xfrm>
              <a:prstGeom prst="rect">
                <a:avLst/>
              </a:prstGeom>
              <a:blipFill rotWithShape="0">
                <a:blip r:embed="rId2"/>
                <a:stretch>
                  <a:fillRect l="-2059" t="-1629" r="-1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897" y="69210"/>
            <a:ext cx="4316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</a:rPr>
              <a:t>Вычитание</a:t>
            </a:r>
            <a:r>
              <a:rPr sz="1800" b="1" spc="50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неотрицательных</a:t>
            </a:r>
            <a:r>
              <a:rPr sz="1800" b="1" spc="50" dirty="0">
                <a:solidFill>
                  <a:schemeClr val="tx1"/>
                </a:solidFill>
              </a:rPr>
              <a:t> </a:t>
            </a:r>
            <a:r>
              <a:rPr sz="1800" b="1" spc="15" dirty="0">
                <a:solidFill>
                  <a:schemeClr val="tx1"/>
                </a:solidFill>
              </a:rPr>
              <a:t>целых</a:t>
            </a:r>
            <a:r>
              <a:rPr sz="1800" b="1" spc="35" dirty="0">
                <a:solidFill>
                  <a:schemeClr val="tx1"/>
                </a:solidFill>
              </a:rPr>
              <a:t> </a:t>
            </a:r>
            <a:r>
              <a:rPr sz="1800" b="1" spc="-5" dirty="0">
                <a:solidFill>
                  <a:schemeClr val="tx1"/>
                </a:solidFill>
              </a:rPr>
              <a:t>чисел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094864" cy="5080"/>
            </a:xfrm>
            <a:custGeom>
              <a:avLst/>
              <a:gdLst/>
              <a:ahLst/>
              <a:cxnLst/>
              <a:rect l="l" t="t" r="r" b="b"/>
              <a:pathLst>
                <a:path w="2094864" h="5079">
                  <a:moveTo>
                    <a:pt x="0" y="5060"/>
                  </a:moveTo>
                  <a:lnTo>
                    <a:pt x="0" y="0"/>
                  </a:lnTo>
                  <a:lnTo>
                    <a:pt x="2094566" y="0"/>
                  </a:lnTo>
                  <a:lnTo>
                    <a:pt x="20945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417220" y="873105"/>
                <a:ext cx="3889375" cy="69185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sz="1100" dirty="0" smtClean="0"/>
                  <a:t>Вход. Два неотрицательных числа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100" dirty="0" smtClean="0"/>
                  <a:t>,</a:t>
                </a:r>
                <a:r>
                  <a:rPr lang="ru-RU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100" dirty="0" smtClean="0"/>
                  <a:t>;</a:t>
                </a:r>
                <a:r>
                  <a:rPr lang="en-GB" sz="1100" dirty="0" smtClean="0"/>
                  <a:t> </a:t>
                </a:r>
                <a:r>
                  <a:rPr lang="ru-RU" sz="1100" dirty="0" smtClean="0"/>
                  <a:t>разрядность </a:t>
                </a:r>
                <a:r>
                  <a:rPr lang="ru-RU" sz="1100" dirty="0"/>
                  <a:t>чисел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100" dirty="0" smtClean="0"/>
                  <a:t>; </a:t>
                </a:r>
                <a:r>
                  <a:rPr lang="ru-RU" sz="1100" dirty="0"/>
                  <a:t>основание системы счисления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1100" dirty="0" smtClean="0"/>
                  <a:t>.</a:t>
                </a:r>
                <a:endParaRPr lang="en-GB" sz="11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sz="1100" dirty="0" smtClean="0"/>
                  <a:t>Выход</a:t>
                </a:r>
                <a:r>
                  <a:rPr lang="ru-RU" sz="1100" dirty="0"/>
                  <a:t>. </a:t>
                </a:r>
                <a:r>
                  <a:rPr lang="ru-RU" sz="1100" dirty="0" smtClean="0"/>
                  <a:t>Разность</a:t>
                </a:r>
                <a:r>
                  <a:rPr lang="en-GB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100" dirty="0" smtClean="0"/>
                  <a:t>.</a:t>
                </a:r>
                <a:endParaRPr sz="1100" dirty="0">
                  <a:cs typeface="SimSun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" y="873105"/>
                <a:ext cx="3889375" cy="691855"/>
              </a:xfrm>
              <a:prstGeom prst="rect">
                <a:avLst/>
              </a:prstGeom>
              <a:blipFill rotWithShape="0">
                <a:blip r:embed="rId2"/>
                <a:stretch>
                  <a:fillRect l="-2038" t="-4386" b="-1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417220" y="1654175"/>
                <a:ext cx="3696335" cy="111222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100" dirty="0" smtClean="0"/>
                  <a:t> (</a:t>
                </a:r>
                <a:r>
                  <a:rPr lang="en-GB" sz="1100" i="1" dirty="0" smtClean="0"/>
                  <a:t>k</a:t>
                </a:r>
                <a:r>
                  <a:rPr lang="en-GB" sz="1100" dirty="0" smtClean="0"/>
                  <a:t> </a:t>
                </a:r>
                <a:r>
                  <a:rPr lang="ru-RU" sz="1100" dirty="0" smtClean="0"/>
                  <a:t>– заём из старшего разряда</a:t>
                </a:r>
                <a:r>
                  <a:rPr lang="en-GB" sz="1100" dirty="0" smtClean="0"/>
                  <a:t>)</a:t>
                </a:r>
                <a:r>
                  <a:rPr lang="en-US" sz="1100" dirty="0" smtClean="0"/>
                  <a:t>.</a:t>
                </a:r>
                <a:endParaRPr lang="en-GB" sz="1100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100" dirty="0" smtClean="0"/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1100" dirty="0" smtClean="0"/>
                  <a:t>. </a:t>
                </a:r>
                <a:r>
                  <a:rPr lang="ru-RU" sz="1100" dirty="0"/>
                  <a:t>Если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sz="1100" dirty="0" smtClean="0"/>
                  <a:t>, </a:t>
                </a:r>
                <a:r>
                  <a:rPr lang="ru-RU" sz="1100" dirty="0"/>
                  <a:t>то возвращаемся на шаг 2; если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100" dirty="0" smtClean="0"/>
                  <a:t>, то результат</a:t>
                </a:r>
                <a:r>
                  <a:rPr lang="ru-RU" sz="1100" dirty="0"/>
                  <a:t>: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1100" dirty="0" smtClean="0"/>
                  <a:t>.</a:t>
                </a:r>
                <a:br>
                  <a:rPr lang="ru-RU" sz="1100" dirty="0" smtClean="0"/>
                </a:br>
                <a:r>
                  <a:rPr lang="en-GB" sz="1100" dirty="0" smtClean="0"/>
                  <a:t/>
                </a:r>
                <a:br>
                  <a:rPr lang="en-GB" sz="1100" dirty="0" smtClean="0"/>
                </a:br>
                <a:endParaRPr sz="1100" dirty="0">
                  <a:cs typeface="SimSun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" y="1654175"/>
                <a:ext cx="3696335" cy="1112228"/>
              </a:xfrm>
              <a:prstGeom prst="rect">
                <a:avLst/>
              </a:prstGeom>
              <a:blipFill rotWithShape="0">
                <a:blip r:embed="rId3"/>
                <a:stretch>
                  <a:fillRect l="-2306" t="-3279" r="-1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1" y="146771"/>
            <a:ext cx="541019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5" dirty="0">
                <a:solidFill>
                  <a:schemeClr val="tx1"/>
                </a:solidFill>
                <a:latin typeface="+mn-lt"/>
              </a:rPr>
              <a:t>Умножение</a:t>
            </a:r>
            <a:r>
              <a:rPr sz="1400" b="1" spc="45" dirty="0">
                <a:solidFill>
                  <a:schemeClr val="tx1"/>
                </a:solidFill>
                <a:latin typeface="+mn-lt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n-lt"/>
              </a:rPr>
              <a:t>неотрицательных</a:t>
            </a:r>
            <a:r>
              <a:rPr sz="1400" b="1" spc="50" dirty="0">
                <a:solidFill>
                  <a:schemeClr val="tx1"/>
                </a:solidFill>
                <a:latin typeface="+mn-lt"/>
              </a:rPr>
              <a:t> </a:t>
            </a:r>
            <a:r>
              <a:rPr sz="1400" b="1" spc="15" dirty="0">
                <a:solidFill>
                  <a:schemeClr val="tx1"/>
                </a:solidFill>
                <a:latin typeface="+mn-lt"/>
              </a:rPr>
              <a:t>целых</a:t>
            </a:r>
            <a:r>
              <a:rPr sz="1400" b="1" spc="30" dirty="0">
                <a:solidFill>
                  <a:schemeClr val="tx1"/>
                </a:solidFill>
                <a:latin typeface="+mn-lt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+mn-lt"/>
              </a:rPr>
              <a:t>чисел</a:t>
            </a:r>
            <a:r>
              <a:rPr sz="1400" b="1" spc="50" dirty="0">
                <a:solidFill>
                  <a:schemeClr val="tx1"/>
                </a:solidFill>
                <a:latin typeface="+mn-lt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n-lt"/>
              </a:rPr>
              <a:t>столбиком</a:t>
            </a:r>
            <a:endParaRPr sz="1400" b="1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34683" y="511175"/>
                <a:ext cx="3962450" cy="270804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313055" marR="31115" indent="-132715">
                  <a:lnSpc>
                    <a:spcPct val="103899"/>
                  </a:lnSpc>
                  <a:spcBef>
                    <a:spcPts val="55"/>
                  </a:spcBef>
                  <a:buClrTx/>
                  <a:buChar char="•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Вход</a:t>
                </a:r>
                <a:r>
                  <a:rPr lang="en-GB" dirty="0" smtClean="0">
                    <a:latin typeface="+mn-lt"/>
                    <a:cs typeface="Lucida Sans Unicode"/>
                  </a:rPr>
                  <a:t>.</a:t>
                </a:r>
                <a:r>
                  <a:rPr lang="ru-RU" dirty="0" smtClean="0">
                    <a:latin typeface="+mn-lt"/>
                    <a:cs typeface="Lucida Sans Unicode"/>
                  </a:rPr>
                  <a:t> Числа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;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основание системы счисления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𝑏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 </a:t>
                </a:r>
                <a:endParaRPr lang="ru-RU" sz="1100" dirty="0" smtClean="0">
                  <a:latin typeface="+mn-lt"/>
                  <a:cs typeface="Lucida Sans Unicode"/>
                </a:endParaRPr>
              </a:p>
              <a:p>
                <a:pPr marL="313055" marR="31115" indent="-132715">
                  <a:lnSpc>
                    <a:spcPct val="103899"/>
                  </a:lnSpc>
                  <a:spcBef>
                    <a:spcPts val="55"/>
                  </a:spcBef>
                  <a:buClrTx/>
                  <a:buChar char="•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Выход</a:t>
                </a:r>
                <a:r>
                  <a:rPr lang="en-GB" dirty="0" smtClean="0">
                    <a:latin typeface="+mn-lt"/>
                    <a:cs typeface="Lucida Sans Unicode"/>
                  </a:rPr>
                  <a:t>.</a:t>
                </a:r>
                <a:r>
                  <a:rPr lang="en-US" dirty="0" smtClean="0">
                    <a:latin typeface="+mn-lt"/>
                    <a:cs typeface="Lucida Sans Unicode"/>
                  </a:rPr>
                  <a:t> </a:t>
                </a:r>
                <a:r>
                  <a:rPr lang="ru-RU" dirty="0" smtClean="0">
                    <a:latin typeface="+mn-lt"/>
                    <a:cs typeface="Lucida Sans Unicode"/>
                  </a:rPr>
                  <a:t>Произведение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𝑢𝑣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</a:t>
                </a: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Выполнить присвоения</a:t>
                </a:r>
                <a:r>
                  <a:rPr lang="en-GB" dirty="0" smtClean="0">
                    <a:latin typeface="+mn-lt"/>
                    <a:cs typeface="Lucida Sans Unicod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𝑚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 (</a:t>
                </a:r>
                <a:r>
                  <a:rPr lang="en-GB" sz="1100" i="1" dirty="0" smtClean="0">
                    <a:latin typeface="+mn-lt"/>
                    <a:cs typeface="Lucida Sans Unicode"/>
                  </a:rPr>
                  <a:t>j </a:t>
                </a:r>
                <a:r>
                  <a:rPr lang="ru-RU" i="1" dirty="0" smtClean="0">
                    <a:latin typeface="+mn-lt"/>
                    <a:cs typeface="Lucida Sans Unicode"/>
                  </a:rPr>
                  <a:t>перемещается по номерам разрядов числа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𝑣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 </a:t>
                </a:r>
                <a:r>
                  <a:rPr lang="ru-RU" sz="1100" i="1" dirty="0" smtClean="0">
                    <a:latin typeface="+mn-lt"/>
                    <a:cs typeface="Lucida Sans Unicode"/>
                  </a:rPr>
                  <a:t>от младших к старшим</a:t>
                </a:r>
                <a:r>
                  <a:rPr lang="en-GB" sz="1100" dirty="0" smtClean="0">
                    <a:latin typeface="+mn-lt"/>
                    <a:cs typeface="Lucida Sans Unicode"/>
                  </a:rPr>
                  <a:t>)</a:t>
                </a:r>
                <a:endParaRPr lang="ru-RU" sz="1100" dirty="0" smtClean="0">
                  <a:latin typeface="+mn-lt"/>
                  <a:cs typeface="Lucida Sans Unicode"/>
                </a:endParaRP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,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то 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и перейти к шагу 6</a:t>
                </a:r>
                <a:r>
                  <a:rPr lang="en-US" sz="1100" dirty="0" smtClean="0">
                    <a:latin typeface="+mn-lt"/>
                    <a:cs typeface="Lucida Sans Unicode"/>
                  </a:rPr>
                  <a:t>.</a:t>
                </a: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Присвоить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 (</a:t>
                </a:r>
                <a:r>
                  <a:rPr lang="ru-RU" sz="1100" i="1" dirty="0" smtClean="0">
                    <a:latin typeface="+mn-lt"/>
                    <a:cs typeface="Lucida Sans Unicode"/>
                  </a:rPr>
                  <a:t>значение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𝑖</m:t>
                    </m:r>
                  </m:oMath>
                </a14:m>
                <a:r>
                  <a:rPr lang="en-GB" i="1" dirty="0" smtClean="0">
                    <a:latin typeface="+mn-lt"/>
                    <a:cs typeface="Lucida Sans Unicode"/>
                  </a:rPr>
                  <a:t> </a:t>
                </a:r>
                <a:r>
                  <a:rPr lang="ru-RU" i="1" dirty="0" smtClean="0">
                    <a:latin typeface="+mn-lt"/>
                    <a:cs typeface="Lucida Sans Unicode"/>
                  </a:rPr>
                  <a:t>идет по номерам разрядов числа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𝑢</m:t>
                    </m:r>
                  </m:oMath>
                </a14:m>
                <a:r>
                  <a:rPr lang="en-GB" sz="1100" i="1" dirty="0" smtClean="0">
                    <a:latin typeface="+mn-lt"/>
                    <a:cs typeface="Lucida Sans Unicode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𝑘</m:t>
                    </m:r>
                  </m:oMath>
                </a14:m>
                <a:r>
                  <a:rPr lang="en-GB" sz="1100" i="1" dirty="0" smtClean="0">
                    <a:latin typeface="+mn-lt"/>
                    <a:cs typeface="Lucida Sans Unicode"/>
                  </a:rPr>
                  <a:t> </a:t>
                </a:r>
                <a:r>
                  <a:rPr lang="ru-RU" sz="1100" i="1" dirty="0" smtClean="0">
                    <a:latin typeface="+mn-lt"/>
                    <a:cs typeface="Lucida Sans Unicode"/>
                  </a:rPr>
                  <a:t>отвечает за перенос</a:t>
                </a:r>
                <a:r>
                  <a:rPr lang="en-GB" sz="1100" dirty="0" smtClean="0">
                    <a:latin typeface="+mn-lt"/>
                    <a:cs typeface="Lucida Sans Unicode"/>
                  </a:rPr>
                  <a:t>).</a:t>
                </a: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Присвоить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∙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ucida Sans Unicode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ucida Sans Unicode"/>
                              </a:rPr>
                              <m:t>𝑡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ucida Sans Unicode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</a:t>
                </a: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Присвоить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1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𝑖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&gt;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,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то возвращаемся на шаг 4</a:t>
                </a:r>
                <a:r>
                  <a:rPr lang="en-GB" sz="1100" dirty="0" smtClean="0">
                    <a:latin typeface="+mn-lt"/>
                    <a:cs typeface="Lucida Sans Unicode"/>
                  </a:rPr>
                  <a:t>, </a:t>
                </a:r>
                <a:r>
                  <a:rPr lang="ru-RU" dirty="0" smtClean="0">
                    <a:latin typeface="+mn-lt"/>
                    <a:cs typeface="Lucida Sans Unicode"/>
                  </a:rPr>
                  <a:t>иначе 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𝑘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</a:t>
                </a: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Присвоить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1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&gt;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,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то вернуться на шаг 2</a:t>
                </a:r>
                <a:r>
                  <a:rPr lang="en-GB" sz="1100" dirty="0" smtClean="0">
                    <a:latin typeface="+mn-lt"/>
                    <a:cs typeface="Lucida Sans Unicode"/>
                  </a:rPr>
                  <a:t>.</a:t>
                </a:r>
                <a:r>
                  <a:rPr lang="en-US" sz="1100" dirty="0" smtClean="0">
                    <a:latin typeface="+mn-lt"/>
                    <a:cs typeface="Lucida Sans Unicode"/>
                  </a:rPr>
                  <a:t>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,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то результат</a:t>
                </a:r>
                <a:r>
                  <a:rPr lang="en-GB" sz="1100" dirty="0" smtClean="0">
                    <a:latin typeface="+mn-lt"/>
                    <a:cs typeface="Lucida Sans Unicode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𝑤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</a:t>
                </a:r>
                <a:endParaRPr sz="1100" dirty="0">
                  <a:latin typeface="+mn-lt"/>
                  <a:cs typeface="Lucida Sans Unicode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683" y="511175"/>
                <a:ext cx="3962450" cy="2708049"/>
              </a:xfrm>
              <a:prstGeom prst="rect">
                <a:avLst/>
              </a:prstGeom>
              <a:blipFill rotWithShape="0">
                <a:blip r:embed="rId2"/>
                <a:stretch>
                  <a:fillRect t="-1577" r="-1229" b="-22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513965" cy="5080"/>
            </a:xfrm>
            <a:custGeom>
              <a:avLst/>
              <a:gdLst/>
              <a:ahLst/>
              <a:cxnLst/>
              <a:rect l="l" t="t" r="r" b="b"/>
              <a:pathLst>
                <a:path w="2513965" h="5079">
                  <a:moveTo>
                    <a:pt x="0" y="5060"/>
                  </a:moveTo>
                  <a:lnTo>
                    <a:pt x="0" y="0"/>
                  </a:lnTo>
                  <a:lnTo>
                    <a:pt x="2513493" y="0"/>
                  </a:lnTo>
                  <a:lnTo>
                    <a:pt x="25134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590" y="85215"/>
            <a:ext cx="2639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  <a:latin typeface="+mn-lt"/>
              </a:rPr>
              <a:t>Быстрый</a:t>
            </a:r>
            <a:r>
              <a:rPr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sz="1800" b="1" spc="5" dirty="0">
                <a:solidFill>
                  <a:schemeClr val="tx1"/>
                </a:solidFill>
                <a:latin typeface="+mn-lt"/>
              </a:rPr>
              <a:t>столбик</a:t>
            </a:r>
            <a:endParaRPr sz="18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351529" cy="5080"/>
            </a:xfrm>
            <a:custGeom>
              <a:avLst/>
              <a:gdLst/>
              <a:ahLst/>
              <a:cxnLst/>
              <a:rect l="l" t="t" r="r" b="b"/>
              <a:pathLst>
                <a:path w="3351529" h="5079">
                  <a:moveTo>
                    <a:pt x="0" y="5060"/>
                  </a:moveTo>
                  <a:lnTo>
                    <a:pt x="0" y="0"/>
                  </a:lnTo>
                  <a:lnTo>
                    <a:pt x="3351278" y="0"/>
                  </a:lnTo>
                  <a:lnTo>
                    <a:pt x="33512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417220" y="890707"/>
                <a:ext cx="3896360" cy="1565813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19710" marR="58419" indent="-132715">
                  <a:lnSpc>
                    <a:spcPct val="103899"/>
                  </a:lnSpc>
                  <a:spcBef>
                    <a:spcPts val="55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dirty="0" smtClean="0"/>
                  <a:t>Вход. Числа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100" dirty="0" smtClean="0"/>
                  <a:t>; </a:t>
                </a:r>
                <a:r>
                  <a:rPr lang="ru-RU" sz="1100" dirty="0"/>
                  <a:t>основание системы </a:t>
                </a:r>
                <a:r>
                  <a:rPr lang="ru-RU" sz="1100" dirty="0" smtClean="0"/>
                  <a:t>счисления</a:t>
                </a:r>
                <a:r>
                  <a:rPr lang="en-GB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1100" dirty="0" smtClean="0"/>
                  <a:t>.</a:t>
                </a:r>
              </a:p>
              <a:p>
                <a:pPr marL="219710" marR="58419" indent="-132715">
                  <a:lnSpc>
                    <a:spcPct val="103899"/>
                  </a:lnSpc>
                  <a:spcBef>
                    <a:spcPts val="55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dirty="0" smtClean="0"/>
                  <a:t>Выход</a:t>
                </a:r>
                <a:r>
                  <a:rPr lang="en-GB" sz="1100" dirty="0" smtClean="0"/>
                  <a:t>. </a:t>
                </a:r>
                <a:r>
                  <a:rPr lang="ru-RU" sz="1100" dirty="0" smtClean="0"/>
                  <a:t>Произведение</a:t>
                </a:r>
                <a:r>
                  <a:rPr lang="ru-RU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100" dirty="0" smtClean="0"/>
                  <a:t>.</a:t>
                </a:r>
                <a:endParaRPr lang="en-GB" sz="1100" dirty="0" smtClean="0"/>
              </a:p>
              <a:p>
                <a:pPr marL="315595" marR="58419" indent="-228600">
                  <a:lnSpc>
                    <a:spcPct val="103899"/>
                  </a:lnSpc>
                  <a:spcBef>
                    <a:spcPts val="55"/>
                  </a:spcBef>
                  <a:buFont typeface="+mj-lt"/>
                  <a:buAutoNum type="arabicPeriod"/>
                  <a:tabLst>
                    <a:tab pos="220345" algn="l"/>
                  </a:tabLst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100" dirty="0" smtClean="0"/>
                  <a:t>.</a:t>
                </a:r>
              </a:p>
              <a:p>
                <a:pPr marL="315595" marR="58419" indent="-228600">
                  <a:lnSpc>
                    <a:spcPct val="103899"/>
                  </a:lnSpc>
                  <a:spcBef>
                    <a:spcPts val="55"/>
                  </a:spcBef>
                  <a:buFont typeface="+mj-lt"/>
                  <a:buAutoNum type="arabicPeriod"/>
                  <a:tabLst>
                    <a:tab pos="220345" algn="l"/>
                  </a:tabLst>
                </a:pPr>
                <a:r>
                  <a:rPr lang="ru-RU" sz="1100" dirty="0" smtClean="0"/>
                  <a:t>Для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от 0 до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с шагом 1 выполнить шаги 3 и 4</a:t>
                </a:r>
                <a:r>
                  <a:rPr lang="en-GB" sz="1100" dirty="0" smtClean="0"/>
                  <a:t>.</a:t>
                </a:r>
                <a:endParaRPr lang="ru-RU" sz="1100" dirty="0" smtClean="0"/>
              </a:p>
              <a:p>
                <a:pPr marL="315595" marR="58419" indent="-228600">
                  <a:lnSpc>
                    <a:spcPct val="103899"/>
                  </a:lnSpc>
                  <a:spcBef>
                    <a:spcPts val="55"/>
                  </a:spcBef>
                  <a:buFont typeface="+mj-lt"/>
                  <a:buAutoNum type="arabicPeriod"/>
                  <a:tabLst>
                    <a:tab pos="220345" algn="l"/>
                  </a:tabLst>
                </a:pPr>
                <a:r>
                  <a:rPr lang="ru-RU" sz="1100" dirty="0" smtClean="0"/>
                  <a:t>Для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от 0 до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с шагом 1 выполнить присвоение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100" dirty="0" smtClean="0"/>
                  <a:t>.</a:t>
                </a:r>
              </a:p>
              <a:p>
                <a:pPr marL="315595" marR="58419" indent="-228600">
                  <a:lnSpc>
                    <a:spcPct val="103899"/>
                  </a:lnSpc>
                  <a:spcBef>
                    <a:spcPts val="55"/>
                  </a:spcBef>
                  <a:buFont typeface="+mj-lt"/>
                  <a:buAutoNum type="arabicPeriod"/>
                  <a:tabLst>
                    <a:tab pos="220345" algn="l"/>
                  </a:tabLst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1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100" dirty="0" smtClean="0"/>
                  <a:t>. </a:t>
                </a:r>
                <a:r>
                  <a:rPr lang="ru-RU" sz="1100" dirty="0" smtClean="0"/>
                  <a:t>Результат</a:t>
                </a:r>
                <a:r>
                  <a:rPr lang="en-GB" sz="1100" dirty="0" smtClean="0"/>
                  <a:t>: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100" dirty="0" smtClean="0"/>
                  <a:t>.</a:t>
                </a: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" y="890707"/>
                <a:ext cx="3896360" cy="1565813"/>
              </a:xfrm>
              <a:prstGeom prst="rect">
                <a:avLst/>
              </a:prstGeom>
              <a:blipFill rotWithShape="0">
                <a:blip r:embed="rId2"/>
                <a:stretch>
                  <a:fillRect t="-2724" b="-2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0" y="69593"/>
            <a:ext cx="4239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10" dirty="0">
                <a:solidFill>
                  <a:schemeClr val="tx1"/>
                </a:solidFill>
                <a:latin typeface="+mn-lt"/>
              </a:rPr>
              <a:t>Деление</a:t>
            </a:r>
            <a:r>
              <a:rPr sz="1800" b="1" spc="45" dirty="0">
                <a:solidFill>
                  <a:schemeClr val="tx1"/>
                </a:solidFill>
                <a:latin typeface="+mn-lt"/>
              </a:rPr>
              <a:t> </a:t>
            </a:r>
            <a:r>
              <a:rPr sz="1800" b="1" spc="25" dirty="0">
                <a:solidFill>
                  <a:schemeClr val="tx1"/>
                </a:solidFill>
                <a:latin typeface="+mn-lt"/>
              </a:rPr>
              <a:t>многоразрядных</a:t>
            </a:r>
            <a:r>
              <a:rPr sz="1800" b="1" spc="45" dirty="0">
                <a:solidFill>
                  <a:schemeClr val="tx1"/>
                </a:solidFill>
                <a:latin typeface="+mn-lt"/>
              </a:rPr>
              <a:t> </a:t>
            </a:r>
            <a:r>
              <a:rPr sz="1800" b="1" spc="15" dirty="0">
                <a:solidFill>
                  <a:schemeClr val="tx1"/>
                </a:solidFill>
                <a:latin typeface="+mn-lt"/>
              </a:rPr>
              <a:t>целых</a:t>
            </a:r>
            <a:r>
              <a:rPr sz="1800" b="1" spc="30" dirty="0">
                <a:solidFill>
                  <a:schemeClr val="tx1"/>
                </a:solidFill>
                <a:latin typeface="+mn-lt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+mn-lt"/>
              </a:rPr>
              <a:t>чисел</a:t>
            </a:r>
            <a:endParaRPr sz="18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770629" cy="5080"/>
            </a:xfrm>
            <a:custGeom>
              <a:avLst/>
              <a:gdLst/>
              <a:ahLst/>
              <a:cxnLst/>
              <a:rect l="l" t="t" r="r" b="b"/>
              <a:pathLst>
                <a:path w="3770629" h="5079">
                  <a:moveTo>
                    <a:pt x="0" y="5060"/>
                  </a:moveTo>
                  <a:lnTo>
                    <a:pt x="0" y="0"/>
                  </a:lnTo>
                  <a:lnTo>
                    <a:pt x="3770205" y="0"/>
                  </a:lnTo>
                  <a:lnTo>
                    <a:pt x="37702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417220" y="441101"/>
                <a:ext cx="3837304" cy="36612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219710" indent="-133350">
                  <a:lnSpc>
                    <a:spcPct val="100000"/>
                  </a:lnSpc>
                  <a:spcBef>
                    <a:spcPts val="114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dirty="0" smtClean="0"/>
                  <a:t>Вход</a:t>
                </a:r>
                <a:r>
                  <a:rPr lang="ru-RU" sz="1100" dirty="0"/>
                  <a:t>. </a:t>
                </a:r>
                <a:r>
                  <a:rPr lang="ru-RU" sz="1100" dirty="0" smtClean="0"/>
                  <a:t>Числа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</a:p>
              <a:p>
                <a:pPr marL="219710" indent="-133350">
                  <a:lnSpc>
                    <a:spcPct val="100000"/>
                  </a:lnSpc>
                  <a:spcBef>
                    <a:spcPts val="114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dirty="0" smtClean="0">
                    <a:cs typeface="SimSun"/>
                  </a:rPr>
                  <a:t>Выход</a:t>
                </a:r>
                <a:r>
                  <a:rPr lang="en-GB" sz="1100" dirty="0" smtClean="0">
                    <a:cs typeface="SimSun"/>
                  </a:rPr>
                  <a:t>. </a:t>
                </a:r>
                <a:r>
                  <a:rPr lang="ru-RU" sz="1100" dirty="0" smtClean="0">
                    <a:cs typeface="SimSun"/>
                  </a:rPr>
                  <a:t>Частное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𝑞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100" dirty="0" smtClean="0">
                    <a:cs typeface="SimSun"/>
                  </a:rPr>
                  <a:t>, </a:t>
                </a:r>
                <a:r>
                  <a:rPr lang="ru-RU" sz="1100" dirty="0" smtClean="0">
                    <a:cs typeface="SimSun"/>
                  </a:rPr>
                  <a:t>остаток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𝑟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  <a:endParaRPr sz="1100" dirty="0">
                  <a:cs typeface="SimSun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" y="441101"/>
                <a:ext cx="3837304" cy="366125"/>
              </a:xfrm>
              <a:prstGeom prst="rect">
                <a:avLst/>
              </a:prstGeom>
              <a:blipFill rotWithShape="0">
                <a:blip r:embed="rId2"/>
                <a:stretch>
                  <a:fillRect t="-8333" r="-1111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439445" y="1106841"/>
                <a:ext cx="3792854" cy="1710339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448310" indent="-228600">
                  <a:lnSpc>
                    <a:spcPct val="100000"/>
                  </a:lnSpc>
                  <a:spcBef>
                    <a:spcPts val="114"/>
                  </a:spcBef>
                  <a:buFont typeface="+mj-lt"/>
                  <a:buAutoNum type="arabicPeriod"/>
                </a:pPr>
                <a:r>
                  <a:rPr lang="ru-RU" sz="1100" dirty="0" smtClean="0">
                    <a:cs typeface="SimSun"/>
                  </a:rPr>
                  <a:t>Для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𝑗</m:t>
                    </m:r>
                  </m:oMath>
                </a14:m>
                <a:r>
                  <a:rPr lang="en-GB" sz="1100" dirty="0" smtClean="0">
                    <a:cs typeface="SimSun"/>
                  </a:rPr>
                  <a:t> </a:t>
                </a:r>
                <a:r>
                  <a:rPr lang="ru-RU" sz="1100" dirty="0" smtClean="0">
                    <a:cs typeface="SimSun"/>
                  </a:rPr>
                  <a:t>от 0 до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−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𝑡</m:t>
                    </m:r>
                  </m:oMath>
                </a14:m>
                <a:r>
                  <a:rPr lang="en-GB" sz="1100" dirty="0" smtClean="0">
                    <a:cs typeface="SimSun"/>
                  </a:rPr>
                  <a:t> </a:t>
                </a:r>
                <a:r>
                  <a:rPr lang="ru-RU" sz="1100" dirty="0" smtClean="0">
                    <a:cs typeface="SimSun"/>
                  </a:rPr>
                  <a:t>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</a:p>
              <a:p>
                <a:pPr marL="448310" indent="-228600">
                  <a:lnSpc>
                    <a:spcPct val="100000"/>
                  </a:lnSpc>
                  <a:spcBef>
                    <a:spcPts val="114"/>
                  </a:spcBef>
                  <a:buFont typeface="+mj-lt"/>
                  <a:buAutoNum type="arabicPeriod"/>
                </a:pPr>
                <a:r>
                  <a:rPr lang="ru-RU" sz="1100" dirty="0" smtClean="0">
                    <a:cs typeface="SimSun"/>
                  </a:rPr>
                  <a:t>Пока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≥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𝑣</m:t>
                    </m:r>
                    <m:sSup>
                      <m:sSup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100" dirty="0" smtClean="0">
                    <a:cs typeface="SimSun"/>
                  </a:rPr>
                  <a:t>, </a:t>
                </a:r>
                <a:r>
                  <a:rPr lang="ru-RU" sz="1100" dirty="0" smtClean="0">
                    <a:cs typeface="SimSun"/>
                  </a:rPr>
                  <a:t>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</a:p>
              <a:p>
                <a:pPr marL="448310" indent="-228600">
                  <a:lnSpc>
                    <a:spcPct val="100000"/>
                  </a:lnSpc>
                  <a:spcBef>
                    <a:spcPts val="114"/>
                  </a:spcBef>
                  <a:buFont typeface="+mj-lt"/>
                  <a:buAutoNum type="arabicPeriod"/>
                </a:pPr>
                <a:r>
                  <a:rPr lang="ru-RU" sz="1100" dirty="0" smtClean="0">
                    <a:cs typeface="SimSun"/>
                  </a:rPr>
                  <a:t>Для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𝑖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−1, 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+1</m:t>
                    </m:r>
                  </m:oMath>
                </a14:m>
                <a:r>
                  <a:rPr lang="en-GB" sz="1100" dirty="0" smtClean="0">
                    <a:cs typeface="SimSun"/>
                  </a:rPr>
                  <a:t> </a:t>
                </a:r>
                <a:r>
                  <a:rPr lang="ru-RU" sz="1100" dirty="0" smtClean="0">
                    <a:cs typeface="SimSun"/>
                  </a:rPr>
                  <a:t>выполнять пункты </a:t>
                </a:r>
                <a:r>
                  <a:rPr lang="en-GB" sz="1100" dirty="0" smtClean="0">
                    <a:cs typeface="SimSun"/>
                  </a:rPr>
                  <a:t>3.1 – 3.4: 3.1. </a:t>
                </a:r>
                <a:r>
                  <a:rPr lang="ru-RU" sz="1100" dirty="0" smtClean="0">
                    <a:cs typeface="SimSun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100" dirty="0" smtClean="0">
                    <a:cs typeface="SimSun"/>
                  </a:rPr>
                  <a:t>, </a:t>
                </a:r>
                <a:r>
                  <a:rPr lang="ru-RU" sz="1100" dirty="0" smtClean="0">
                    <a:cs typeface="SimSun"/>
                  </a:rPr>
                  <a:t>то 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100" dirty="0" smtClean="0">
                    <a:cs typeface="SimSun"/>
                  </a:rPr>
                  <a:t>, </a:t>
                </a:r>
                <a:r>
                  <a:rPr lang="ru-RU" sz="1100" dirty="0" smtClean="0">
                    <a:cs typeface="SimSun"/>
                  </a:rPr>
                  <a:t>иначе 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100" dirty="0" smtClean="0">
                    <a:cs typeface="SimSun"/>
                  </a:rPr>
                  <a:t>. 3.2. </a:t>
                </a:r>
                <a:r>
                  <a:rPr lang="ru-RU" sz="1100" dirty="0" smtClean="0">
                    <a:cs typeface="SimSun"/>
                  </a:rPr>
                  <a:t>пока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ru-RU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GB" sz="1100" dirty="0" smtClean="0">
                    <a:cs typeface="SimSun"/>
                  </a:rPr>
                  <a:t> </a:t>
                </a:r>
                <a:r>
                  <a:rPr lang="ru-RU" sz="1100" dirty="0" smtClean="0">
                    <a:cs typeface="SimSun"/>
                  </a:rPr>
                  <a:t>выполнять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100" dirty="0" smtClean="0">
                    <a:cs typeface="SimSun"/>
                  </a:rPr>
                  <a:t>. 3.3 </a:t>
                </a:r>
                <a:r>
                  <a:rPr lang="ru-RU" sz="1100" dirty="0" smtClean="0">
                    <a:cs typeface="SimSun"/>
                  </a:rPr>
                  <a:t>присвоить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−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100" dirty="0" smtClean="0">
                    <a:cs typeface="SimSun"/>
                  </a:rPr>
                  <a:t>. 3.4. </a:t>
                </a:r>
                <a:r>
                  <a:rPr lang="ru-RU" sz="1100" dirty="0" smtClean="0">
                    <a:cs typeface="SimSun"/>
                  </a:rPr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&lt;0</m:t>
                    </m:r>
                  </m:oMath>
                </a14:m>
                <a:r>
                  <a:rPr lang="en-GB" sz="1100" dirty="0" smtClean="0">
                    <a:cs typeface="SimSun"/>
                  </a:rPr>
                  <a:t>, </a:t>
                </a:r>
                <a:r>
                  <a:rPr lang="ru-RU" sz="1100" dirty="0" smtClean="0">
                    <a:cs typeface="SimSun"/>
                  </a:rPr>
                  <a:t>то присвоить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i="1">
                        <a:latin typeface="Cambria Math" panose="02040503050406030204" pitchFamily="18" charset="0"/>
                        <a:cs typeface="SimSun"/>
                      </a:rPr>
                      <m:t>u</m:t>
                    </m:r>
                    <m:r>
                      <a:rPr lang="ru-RU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+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𝑣</m:t>
                    </m:r>
                    <m:sSup>
                      <m:sSup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  <a:endParaRPr lang="ru-RU" sz="1100" dirty="0" smtClean="0">
                  <a:cs typeface="SimSun"/>
                </a:endParaRPr>
              </a:p>
              <a:p>
                <a:pPr marL="448310" indent="-228600">
                  <a:lnSpc>
                    <a:spcPct val="100000"/>
                  </a:lnSpc>
                  <a:spcBef>
                    <a:spcPts val="114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𝑟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</m:oMath>
                </a14:m>
                <a:r>
                  <a:rPr lang="en-GB" sz="1100" dirty="0" smtClean="0">
                    <a:cs typeface="SimSun"/>
                  </a:rPr>
                  <a:t>. </a:t>
                </a:r>
                <a:r>
                  <a:rPr lang="ru-RU" sz="1100" dirty="0" smtClean="0">
                    <a:cs typeface="SimSun"/>
                  </a:rPr>
                  <a:t>Результат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𝑞</m:t>
                    </m:r>
                  </m:oMath>
                </a14:m>
                <a:r>
                  <a:rPr lang="en-GB" sz="1100" dirty="0" smtClean="0">
                    <a:cs typeface="SimSun"/>
                  </a:rPr>
                  <a:t> </a:t>
                </a:r>
                <a:r>
                  <a:rPr lang="ru-RU" sz="1100" dirty="0" smtClean="0">
                    <a:cs typeface="SimSun"/>
                  </a:rPr>
                  <a:t>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𝑟</m:t>
                    </m:r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  <a:endParaRPr sz="1100" dirty="0">
                  <a:cs typeface="SimSun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5" y="1106841"/>
                <a:ext cx="3792854" cy="1710339"/>
              </a:xfrm>
              <a:prstGeom prst="rect">
                <a:avLst/>
              </a:prstGeom>
              <a:blipFill rotWithShape="0">
                <a:blip r:embed="rId3"/>
                <a:stretch>
                  <a:fillRect t="-2143" r="-1608" b="-3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650" y="74782"/>
            <a:ext cx="454461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9F9F9"/>
                </a:solidFill>
                <a:latin typeface="Cambria"/>
                <a:cs typeface="Cambria"/>
              </a:rPr>
              <a:t>Результаты</a:t>
            </a:r>
            <a:r>
              <a:rPr sz="1400" b="1" spc="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20" dirty="0">
                <a:solidFill>
                  <a:srgbClr val="F9F9F9"/>
                </a:solidFill>
                <a:latin typeface="Cambria"/>
                <a:cs typeface="Cambria"/>
              </a:rPr>
              <a:t>выполнения</a:t>
            </a:r>
            <a:r>
              <a:rPr sz="1400" b="1" spc="3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20" dirty="0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sz="1400" b="1" spc="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40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438844"/>
            <a:ext cx="373189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100" dirty="0" smtClean="0"/>
              <a:t>Я изучил </a:t>
            </a:r>
            <a:r>
              <a:rPr lang="ru-RU" sz="1100" dirty="0"/>
              <a:t>алгоритмы целочисленной арифметики, а также</a:t>
            </a:r>
          </a:p>
          <a:p>
            <a:r>
              <a:rPr lang="ru-RU" sz="1100" dirty="0" smtClean="0"/>
              <a:t>реализовал </a:t>
            </a:r>
            <a:r>
              <a:rPr lang="ru-RU" sz="1100" dirty="0"/>
              <a:t>их </a:t>
            </a:r>
            <a:r>
              <a:rPr lang="ru-RU" sz="1100" dirty="0" err="1"/>
              <a:t>программно</a:t>
            </a:r>
            <a:r>
              <a:rPr lang="ru-RU" sz="1100" dirty="0"/>
              <a:t> на языке </a:t>
            </a:r>
            <a:r>
              <a:rPr lang="ru-RU" sz="1100" dirty="0" err="1"/>
              <a:t>Python</a:t>
            </a:r>
            <a:r>
              <a:rPr lang="ru-RU" sz="1100" dirty="0"/>
              <a:t>.</a:t>
            </a:r>
            <a:endParaRPr sz="1100" dirty="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180</Words>
  <Application>Microsoft Office PowerPoint</Application>
  <PresentationFormat>Произвольный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Cambria</vt:lpstr>
      <vt:lpstr>Cambria Math</vt:lpstr>
      <vt:lpstr>Lucida Sans Unicode</vt:lpstr>
      <vt:lpstr>Times New Roman</vt:lpstr>
      <vt:lpstr>Ретро</vt:lpstr>
      <vt:lpstr>Целочисленная арифметика многократной точности</vt:lpstr>
      <vt:lpstr>Презентация PowerPoint</vt:lpstr>
      <vt:lpstr>Длинная арифметика</vt:lpstr>
      <vt:lpstr>Сложение неотрицательных целых чисел</vt:lpstr>
      <vt:lpstr>Вычитание неотрицательных целых чисел</vt:lpstr>
      <vt:lpstr>Умножение неотрицательных целых чисел столбиком</vt:lpstr>
      <vt:lpstr>Быстрый столбик</vt:lpstr>
      <vt:lpstr>Деление многоразрядных целых чисел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№8. Целочисленная арифметика многократной точности</dc:title>
  <dc:creator>Хитяев Евгений Анатольевич НПМмд-02-21</dc:creator>
  <cp:lastModifiedBy>alexmilehin1999@outlook.com</cp:lastModifiedBy>
  <cp:revision>12</cp:revision>
  <dcterms:created xsi:type="dcterms:W3CDTF">2022-02-13T12:44:48Z</dcterms:created>
  <dcterms:modified xsi:type="dcterms:W3CDTF">2022-02-17T21:42:03Z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2022-02-13T00:00:00Z</vt:filetime>
  </property>
</Properties>
</file>