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1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7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46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30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8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4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4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7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3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4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59" y="962726"/>
            <a:ext cx="3915511" cy="7417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22800"/>
              </a:lnSpc>
              <a:spcBef>
                <a:spcPts val="90"/>
              </a:spcBef>
            </a:pPr>
            <a:r>
              <a:rPr sz="2000" dirty="0" err="1" smtClean="0"/>
              <a:t>Дискретное</a:t>
            </a:r>
            <a:r>
              <a:rPr sz="2000" dirty="0" smtClean="0"/>
              <a:t> </a:t>
            </a:r>
            <a:r>
              <a:rPr sz="2000" spc="20" dirty="0"/>
              <a:t>логарифмирование</a:t>
            </a:r>
            <a:r>
              <a:rPr sz="2000" spc="35" dirty="0"/>
              <a:t> </a:t>
            </a:r>
            <a:r>
              <a:rPr sz="2000" spc="95" dirty="0"/>
              <a:t>в </a:t>
            </a:r>
            <a:r>
              <a:rPr sz="2000" spc="100" dirty="0"/>
              <a:t> </a:t>
            </a:r>
            <a:r>
              <a:rPr sz="2000" spc="5" dirty="0"/>
              <a:t>конечном</a:t>
            </a:r>
            <a:r>
              <a:rPr sz="2000" spc="30" dirty="0"/>
              <a:t> </a:t>
            </a:r>
            <a:r>
              <a:rPr sz="2000" dirty="0"/>
              <a:t>поле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74245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981549"/>
            <a:ext cx="2629535" cy="202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dirty="0" err="1" smtClean="0">
                <a:solidFill>
                  <a:srgbClr val="22373A"/>
                </a:solidFill>
                <a:cs typeface="Palatino Linotype"/>
              </a:rPr>
              <a:t>Милёхин</a:t>
            </a:r>
            <a:r>
              <a:rPr lang="ru-RU" sz="1000" dirty="0" smtClean="0">
                <a:solidFill>
                  <a:srgbClr val="22373A"/>
                </a:solidFill>
                <a:cs typeface="Palatino Linotype"/>
              </a:rPr>
              <a:t> Александр </a:t>
            </a:r>
            <a:r>
              <a:rPr sz="1000" dirty="0" smtClean="0">
                <a:solidFill>
                  <a:srgbClr val="22373A"/>
                </a:solidFill>
                <a:cs typeface="Palatino Linotype"/>
              </a:rPr>
              <a:t>НПМмд-02-21</a:t>
            </a:r>
            <a:endParaRPr sz="8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050" y="42450"/>
            <a:ext cx="4087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5" dirty="0">
                <a:solidFill>
                  <a:srgbClr val="F9F9F9"/>
                </a:solidFill>
                <a:cs typeface="Palatino Linotype"/>
              </a:rPr>
              <a:t>Ц</a:t>
            </a:r>
            <a:r>
              <a:rPr b="1" spc="-70" dirty="0">
                <a:solidFill>
                  <a:srgbClr val="F9F9F9"/>
                </a:solidFill>
                <a:cs typeface="Palatino Linotype"/>
              </a:rPr>
              <a:t>е</a:t>
            </a:r>
            <a:r>
              <a:rPr b="1" dirty="0">
                <a:solidFill>
                  <a:srgbClr val="F9F9F9"/>
                </a:solidFill>
                <a:cs typeface="Palatino Linotype"/>
              </a:rPr>
              <a:t>ль</a:t>
            </a:r>
            <a:r>
              <a:rPr b="1" spc="-20" dirty="0">
                <a:solidFill>
                  <a:srgbClr val="F9F9F9"/>
                </a:solidFill>
                <a:cs typeface="Palatino Linotype"/>
              </a:rPr>
              <a:t> </a:t>
            </a:r>
            <a:r>
              <a:rPr b="1" spc="-15" dirty="0">
                <a:solidFill>
                  <a:srgbClr val="F9F9F9"/>
                </a:solidFill>
                <a:cs typeface="Palatino Linotype"/>
              </a:rPr>
              <a:t>лабора</a:t>
            </a:r>
            <a:r>
              <a:rPr b="1" spc="-20" dirty="0">
                <a:solidFill>
                  <a:srgbClr val="F9F9F9"/>
                </a:solidFill>
                <a:cs typeface="Palatino Linotype"/>
              </a:rPr>
              <a:t>т</a:t>
            </a:r>
            <a:r>
              <a:rPr b="1" spc="-25" dirty="0">
                <a:solidFill>
                  <a:srgbClr val="F9F9F9"/>
                </a:solidFill>
                <a:cs typeface="Palatino Linotype"/>
              </a:rPr>
              <a:t>орной</a:t>
            </a:r>
            <a:r>
              <a:rPr b="1" spc="20" dirty="0">
                <a:solidFill>
                  <a:srgbClr val="F9F9F9"/>
                </a:solidFill>
                <a:cs typeface="Palatino Linotype"/>
              </a:rPr>
              <a:t> </a:t>
            </a:r>
            <a:r>
              <a:rPr b="1" spc="-25" dirty="0">
                <a:solidFill>
                  <a:srgbClr val="F9F9F9"/>
                </a:solidFill>
                <a:cs typeface="Palatino Linotype"/>
              </a:rPr>
              <a:t>раб</a:t>
            </a:r>
            <a:r>
              <a:rPr b="1" spc="-40" dirty="0">
                <a:solidFill>
                  <a:srgbClr val="F9F9F9"/>
                </a:solidFill>
                <a:cs typeface="Palatino Linotype"/>
              </a:rPr>
              <a:t>о</a:t>
            </a:r>
            <a:r>
              <a:rPr b="1" spc="5" dirty="0">
                <a:solidFill>
                  <a:srgbClr val="F9F9F9"/>
                </a:solidFill>
                <a:cs typeface="Palatino Linotype"/>
              </a:rPr>
              <a:t>ты</a:t>
            </a:r>
            <a:endParaRPr dirty="0"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316990" cy="5080"/>
            </a:xfrm>
            <a:custGeom>
              <a:avLst/>
              <a:gdLst/>
              <a:ahLst/>
              <a:cxnLst/>
              <a:rect l="l" t="t" r="r" b="b"/>
              <a:pathLst>
                <a:path w="1316990" h="5079">
                  <a:moveTo>
                    <a:pt x="0" y="5060"/>
                  </a:moveTo>
                  <a:lnTo>
                    <a:pt x="0" y="0"/>
                  </a:lnTo>
                  <a:lnTo>
                    <a:pt x="1316618" y="0"/>
                  </a:lnTo>
                  <a:lnTo>
                    <a:pt x="13166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668347"/>
            <a:ext cx="33223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cs typeface="Palatino Linotype"/>
              </a:rPr>
              <a:t>Изучение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задачи</a:t>
            </a:r>
            <a:r>
              <a:rPr sz="1100" spc="-3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дискретного</a:t>
            </a:r>
            <a:r>
              <a:rPr sz="1100" spc="-3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логарифмирования.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85215"/>
            <a:ext cx="4468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5" dirty="0">
                <a:solidFill>
                  <a:schemeClr val="tx1"/>
                </a:solidFill>
                <a:latin typeface="+mn-lt"/>
              </a:rPr>
              <a:t>Задача</a:t>
            </a:r>
            <a:r>
              <a:rPr sz="1800" b="1" spc="-10" dirty="0">
                <a:solidFill>
                  <a:schemeClr val="tx1"/>
                </a:solidFill>
                <a:latin typeface="+mn-lt"/>
              </a:rPr>
              <a:t> дискретного</a:t>
            </a:r>
            <a:r>
              <a:rPr sz="1800" b="1" spc="-5" dirty="0">
                <a:solidFill>
                  <a:schemeClr val="tx1"/>
                </a:solidFill>
                <a:latin typeface="+mn-lt"/>
              </a:rPr>
              <a:t> логарифмирования</a:t>
            </a: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975485" cy="5080"/>
            </a:xfrm>
            <a:custGeom>
              <a:avLst/>
              <a:gdLst/>
              <a:ahLst/>
              <a:cxnLst/>
              <a:rect l="l" t="t" r="r" b="b"/>
              <a:pathLst>
                <a:path w="1975485" h="5079">
                  <a:moveTo>
                    <a:pt x="0" y="5060"/>
                  </a:moveTo>
                  <a:lnTo>
                    <a:pt x="0" y="0"/>
                  </a:lnTo>
                  <a:lnTo>
                    <a:pt x="1974893" y="0"/>
                  </a:lnTo>
                  <a:lnTo>
                    <a:pt x="19748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347294" y="1272576"/>
                <a:ext cx="3902075" cy="101438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Решение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5" dirty="0">
                    <a:solidFill>
                      <a:srgbClr val="22373A"/>
                    </a:solidFill>
                    <a:cs typeface="Palatino Linotype"/>
                  </a:rPr>
                  <a:t>задачи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дискретного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логарифмирования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состоит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55" dirty="0">
                    <a:solidFill>
                      <a:srgbClr val="22373A"/>
                    </a:solidFill>
                    <a:cs typeface="Palatino Linotype"/>
                  </a:rPr>
                  <a:t>в</a:t>
                </a:r>
                <a:endParaRPr lang="ru-RU" sz="1100" dirty="0">
                  <a:cs typeface="Palatino Linotype"/>
                </a:endParaRPr>
              </a:p>
              <a:p>
                <a:pPr marL="12700" marR="5080">
                  <a:lnSpc>
                    <a:spcPts val="1560"/>
                  </a:lnSpc>
                  <a:spcBef>
                    <a:spcPts val="90"/>
                  </a:spcBef>
                </a:pP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нахождении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некоторого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целого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неотрицательного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числа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𝑥</m:t>
                    </m:r>
                  </m:oMath>
                </a14:m>
                <a:r>
                  <a:rPr lang="en-GB" sz="1100" spc="-10" dirty="0" smtClean="0">
                    <a:solidFill>
                      <a:srgbClr val="22373A"/>
                    </a:solidFill>
                    <a:cs typeface="Palatino Linotype"/>
                  </a:rPr>
                  <a:t>, 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удовлетворяющего</a:t>
                </a:r>
                <a:r>
                  <a:rPr lang="ru-RU" sz="1100" spc="-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уравнению.</a:t>
                </a:r>
                <a:r>
                  <a:rPr lang="ru-RU" sz="1100" spc="-5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Если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оно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разрешимо,</a:t>
                </a:r>
                <a:r>
                  <a:rPr lang="ru-RU" sz="1100" spc="-5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у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15" dirty="0">
                    <a:solidFill>
                      <a:srgbClr val="22373A"/>
                    </a:solidFill>
                    <a:cs typeface="Palatino Linotype"/>
                  </a:rPr>
                  <a:t>него </a:t>
                </a:r>
                <a:r>
                  <a:rPr lang="ru-RU" sz="1100" spc="-26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должно </a:t>
                </a:r>
                <a:r>
                  <a:rPr lang="ru-RU" sz="1100" spc="10" dirty="0">
                    <a:solidFill>
                      <a:srgbClr val="22373A"/>
                    </a:solidFill>
                    <a:cs typeface="Palatino Linotype"/>
                  </a:rPr>
                  <a:t>быть 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хотя 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бы одно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натуральное 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решение, </a:t>
                </a:r>
                <a:r>
                  <a:rPr lang="ru-RU" sz="1100" spc="20" dirty="0">
                    <a:solidFill>
                      <a:srgbClr val="22373A"/>
                    </a:solidFill>
                    <a:cs typeface="Palatino Linotype"/>
                  </a:rPr>
                  <a:t>не </a:t>
                </a:r>
                <a:r>
                  <a:rPr lang="ru-RU" sz="1100" spc="2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превышающее порядок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группы.</a:t>
                </a:r>
                <a:endParaRPr sz="1100" dirty="0">
                  <a:cs typeface="Palatino Linotype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1272576"/>
                <a:ext cx="3902075" cy="1014380"/>
              </a:xfrm>
              <a:prstGeom prst="rect">
                <a:avLst/>
              </a:prstGeom>
              <a:blipFill rotWithShape="0">
                <a:blip r:embed="rId2"/>
                <a:stretch>
                  <a:fillRect l="-2031" t="-4217" b="-66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087" y="85215"/>
            <a:ext cx="2792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10" dirty="0">
                <a:solidFill>
                  <a:schemeClr val="tx1"/>
                </a:solidFill>
              </a:rPr>
              <a:t>p-алгоритм</a:t>
            </a:r>
            <a:r>
              <a:rPr sz="1800" b="1" spc="-20" dirty="0">
                <a:solidFill>
                  <a:schemeClr val="tx1"/>
                </a:solidFill>
              </a:rPr>
              <a:t> Полларда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633345" cy="5080"/>
            </a:xfrm>
            <a:custGeom>
              <a:avLst/>
              <a:gdLst/>
              <a:ahLst/>
              <a:cxnLst/>
              <a:rect l="l" t="t" r="r" b="b"/>
              <a:pathLst>
                <a:path w="2633345" h="5079">
                  <a:moveTo>
                    <a:pt x="0" y="5060"/>
                  </a:moveTo>
                  <a:lnTo>
                    <a:pt x="0" y="0"/>
                  </a:lnTo>
                  <a:lnTo>
                    <a:pt x="2633166" y="0"/>
                  </a:lnTo>
                  <a:lnTo>
                    <a:pt x="26331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417220" y="441101"/>
                <a:ext cx="3869054" cy="2761652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19710" marR="85725" indent="-132715">
                  <a:lnSpc>
                    <a:spcPts val="1560"/>
                  </a:lnSpc>
                  <a:spcBef>
                    <a:spcPts val="114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spc="10" dirty="0" smtClean="0">
                    <a:solidFill>
                      <a:srgbClr val="22373A"/>
                    </a:solidFill>
                    <a:cs typeface="Palatino Linotype"/>
                  </a:rPr>
                  <a:t>В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х</a:t>
                </a:r>
                <a:r>
                  <a:rPr lang="ru-RU" sz="1100" spc="-45" dirty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20" dirty="0">
                    <a:solidFill>
                      <a:srgbClr val="22373A"/>
                    </a:solidFill>
                    <a:cs typeface="Palatino Linotype"/>
                  </a:rPr>
                  <a:t>д.</a:t>
                </a:r>
                <a:r>
                  <a:rPr lang="ru-RU" sz="1100" spc="-5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Про</a:t>
                </a:r>
                <a:r>
                  <a:rPr lang="ru-RU" sz="1100" spc="-50" dirty="0">
                    <a:solidFill>
                      <a:srgbClr val="22373A"/>
                    </a:solidFill>
                    <a:cs typeface="Palatino Linotype"/>
                  </a:rPr>
                  <a:t>с</a:t>
                </a:r>
                <a:r>
                  <a:rPr lang="ru-RU" sz="1100" spc="15" dirty="0">
                    <a:solidFill>
                      <a:srgbClr val="22373A"/>
                    </a:solidFill>
                    <a:cs typeface="Palatino Linotype"/>
                  </a:rPr>
                  <a:t>т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ое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чи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сло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𝑝</m:t>
                    </m:r>
                  </m:oMath>
                </a14:m>
                <a:r>
                  <a:rPr lang="ru-RU" sz="1100" spc="30" dirty="0" smtClean="0">
                    <a:solidFill>
                      <a:srgbClr val="22373A"/>
                    </a:solidFill>
                    <a:cs typeface="Palatino Linotype"/>
                  </a:rPr>
                  <a:t>,</a:t>
                </a:r>
                <a:r>
                  <a:rPr lang="ru-RU" sz="1100" spc="-5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чи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сло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𝑎</m:t>
                    </m:r>
                  </m:oMath>
                </a14:m>
                <a:r>
                  <a:rPr lang="ru-RU" sz="1100" spc="-130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по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р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ядка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𝑟</m:t>
                    </m:r>
                  </m:oMath>
                </a14:m>
                <a:r>
                  <a:rPr lang="ru-RU" sz="1100" spc="-130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-25" dirty="0">
                    <a:solidFill>
                      <a:srgbClr val="22373A"/>
                    </a:solidFill>
                    <a:cs typeface="Palatino Linotype"/>
                  </a:rPr>
                  <a:t>по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м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д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у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лю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𝑝</m:t>
                    </m:r>
                  </m:oMath>
                </a14:m>
                <a:r>
                  <a:rPr lang="ru-RU" sz="1100" spc="30" dirty="0" smtClean="0">
                    <a:solidFill>
                      <a:srgbClr val="22373A"/>
                    </a:solidFill>
                    <a:cs typeface="Palatino Linotype"/>
                  </a:rPr>
                  <a:t>,  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ц</a:t>
                </a:r>
                <a:r>
                  <a:rPr lang="ru-RU" sz="1100" spc="-25" dirty="0">
                    <a:solidFill>
                      <a:srgbClr val="22373A"/>
                    </a:solidFill>
                    <a:cs typeface="Palatino Linotype"/>
                  </a:rPr>
                  <a:t>е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лое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чи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сло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𝑏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, 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1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&lt;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𝑏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&lt;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𝑝</m:t>
                    </m:r>
                  </m:oMath>
                </a14:m>
                <a:r>
                  <a:rPr lang="ru-RU" sz="1100" spc="85" dirty="0" smtClean="0">
                    <a:solidFill>
                      <a:srgbClr val="22373A"/>
                    </a:solidFill>
                    <a:cs typeface="Palatino Linotype"/>
                  </a:rPr>
                  <a:t>;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15" dirty="0">
                    <a:solidFill>
                      <a:srgbClr val="22373A"/>
                    </a:solidFill>
                    <a:cs typeface="Palatino Linotype"/>
                  </a:rPr>
                  <a:t>т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обра</a:t>
                </a:r>
                <a:r>
                  <a:rPr lang="ru-RU" sz="1100" spc="-70" dirty="0">
                    <a:solidFill>
                      <a:srgbClr val="22373A"/>
                    </a:solidFill>
                    <a:cs typeface="Palatino Linotype"/>
                  </a:rPr>
                  <a:t>ж</a:t>
                </a:r>
                <a:r>
                  <a:rPr lang="ru-RU" sz="1100" spc="10" dirty="0">
                    <a:solidFill>
                      <a:srgbClr val="22373A"/>
                    </a:solidFill>
                    <a:cs typeface="Palatino Linotype"/>
                  </a:rPr>
                  <a:t>ение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𝑓</m:t>
                    </m:r>
                  </m:oMath>
                </a14:m>
                <a:r>
                  <a:rPr lang="ru-RU" sz="1100" spc="30" dirty="0" smtClean="0">
                    <a:solidFill>
                      <a:srgbClr val="22373A"/>
                    </a:solidFill>
                    <a:cs typeface="Palatino Linotype"/>
                  </a:rPr>
                  <a:t>,</a:t>
                </a:r>
                <a:r>
                  <a:rPr lang="ru-RU" sz="1100" spc="-5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20" dirty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-50" dirty="0">
                    <a:solidFill>
                      <a:srgbClr val="22373A"/>
                    </a:solidFill>
                    <a:cs typeface="Palatino Linotype"/>
                  </a:rPr>
                  <a:t>б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ладающее  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сжимающими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5" dirty="0">
                    <a:solidFill>
                      <a:srgbClr val="22373A"/>
                    </a:solidFill>
                    <a:cs typeface="Palatino Linotype"/>
                  </a:rPr>
                  <a:t>свойствами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и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сохраняющее 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вычислимость</a:t>
                </a:r>
                <a:r>
                  <a:rPr lang="ru-RU" sz="1100" spc="-5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логарифма.</a:t>
                </a:r>
                <a:endParaRPr lang="ru-RU" sz="1100" dirty="0">
                  <a:cs typeface="Palatino Linotype"/>
                </a:endParaRPr>
              </a:p>
              <a:p>
                <a:pPr marL="219710" indent="-133350">
                  <a:lnSpc>
                    <a:spcPts val="1490"/>
                  </a:lnSpc>
                  <a:buChar char="•"/>
                  <a:tabLst>
                    <a:tab pos="220345" algn="l"/>
                  </a:tabLst>
                </a:pPr>
                <a:r>
                  <a:rPr lang="ru-RU" sz="1100" spc="15" dirty="0">
                    <a:solidFill>
                      <a:srgbClr val="22373A"/>
                    </a:solidFill>
                    <a:cs typeface="Palatino Linotype"/>
                  </a:rPr>
                  <a:t>Вы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х</a:t>
                </a:r>
                <a:r>
                  <a:rPr lang="ru-RU" sz="1100" spc="-45" dirty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20" dirty="0">
                    <a:solidFill>
                      <a:srgbClr val="22373A"/>
                    </a:solidFill>
                    <a:cs typeface="Palatino Linotype"/>
                  </a:rPr>
                  <a:t>д.</a:t>
                </a:r>
                <a:r>
                  <a:rPr lang="ru-RU" sz="1100" spc="-5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показа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т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е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ль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𝑥</m:t>
                    </m:r>
                  </m:oMath>
                </a14:m>
                <a:r>
                  <a:rPr lang="ru-RU" sz="1100" spc="30" dirty="0" smtClean="0">
                    <a:solidFill>
                      <a:srgbClr val="22373A"/>
                    </a:solidFill>
                    <a:cs typeface="Palatino Linotype"/>
                  </a:rPr>
                  <a:t>,</a:t>
                </a:r>
                <a:r>
                  <a:rPr lang="ru-RU" sz="1100" spc="-7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15" dirty="0">
                    <a:solidFill>
                      <a:srgbClr val="22373A"/>
                    </a:solidFill>
                    <a:cs typeface="Palatino Linotype"/>
                  </a:rPr>
                  <a:t>д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ля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5" dirty="0" smtClean="0">
                    <a:solidFill>
                      <a:srgbClr val="22373A"/>
                    </a:solidFill>
                    <a:cs typeface="Palatino Linotype"/>
                  </a:rPr>
                  <a:t>к</a:t>
                </a:r>
                <a:r>
                  <a:rPr lang="ru-RU" sz="1100" spc="-35" dirty="0" smtClean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15" dirty="0" smtClean="0">
                    <a:solidFill>
                      <a:srgbClr val="22373A"/>
                    </a:solidFill>
                    <a:cs typeface="Palatino Linotype"/>
                  </a:rPr>
                  <a:t>т</a:t>
                </a:r>
                <a:r>
                  <a:rPr lang="ru-RU" sz="1100" spc="-15" dirty="0" smtClean="0">
                    <a:solidFill>
                      <a:srgbClr val="22373A"/>
                    </a:solidFill>
                    <a:cs typeface="Palatino Linotype"/>
                  </a:rPr>
                  <a:t>орого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 spc="-1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100" b="0" i="1" spc="-1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100" b="0" i="1" spc="-1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100" b="0" i="1" spc="-1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1100" b="0" i="1" spc="-1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pc="-1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GB" sz="1100" b="0" i="1" spc="-1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100" b="0" i="1" spc="-1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𝑚𝑜𝑑𝑝</m:t>
                        </m:r>
                      </m:e>
                    </m:d>
                  </m:oMath>
                </a14:m>
                <a:r>
                  <a:rPr lang="ru-RU" sz="1100" spc="30" dirty="0" smtClean="0">
                    <a:solidFill>
                      <a:srgbClr val="22373A"/>
                    </a:solidFill>
                    <a:cs typeface="Palatino Linotype"/>
                  </a:rPr>
                  <a:t>,</a:t>
                </a:r>
                <a:r>
                  <a:rPr lang="ru-RU" sz="1100" spc="-5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20" dirty="0">
                    <a:solidFill>
                      <a:srgbClr val="22373A"/>
                    </a:solidFill>
                    <a:cs typeface="Palatino Linotype"/>
                  </a:rPr>
                  <a:t>е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с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ли</a:t>
                </a:r>
                <a:endParaRPr lang="ru-RU" sz="1100" dirty="0">
                  <a:cs typeface="Palatino Linotype"/>
                </a:endParaRPr>
              </a:p>
              <a:p>
                <a:pPr marL="219710">
                  <a:lnSpc>
                    <a:spcPct val="100000"/>
                  </a:lnSpc>
                  <a:spcBef>
                    <a:spcPts val="210"/>
                  </a:spcBef>
                </a:pP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такой</a:t>
                </a:r>
                <a:r>
                  <a:rPr lang="ru-RU" sz="1100" spc="-2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показатель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существует.</a:t>
                </a:r>
                <a:endParaRPr lang="ru-RU" sz="1100" dirty="0">
                  <a:cs typeface="Palatino Linotype"/>
                </a:endParaRPr>
              </a:p>
              <a:p>
                <a:pPr marL="219710" indent="-182245">
                  <a:lnSpc>
                    <a:spcPct val="100000"/>
                  </a:lnSpc>
                  <a:spcBef>
                    <a:spcPts val="865"/>
                  </a:spcBef>
                  <a:buAutoNum type="arabicPeriod"/>
                  <a:tabLst>
                    <a:tab pos="220345" algn="l"/>
                  </a:tabLst>
                </a:pP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Выбрать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произвольные 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целые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числа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𝑢</m:t>
                    </m:r>
                    <m:r>
                      <a:rPr lang="en-GB" sz="1100" b="0" i="1" spc="-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, </m:t>
                    </m:r>
                    <m:r>
                      <a:rPr lang="en-GB" sz="1100" b="0" i="1" spc="-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𝑣</m:t>
                    </m:r>
                  </m:oMath>
                </a14:m>
                <a:r>
                  <a:rPr lang="en-GB" sz="1100" spc="-30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30" dirty="0" smtClean="0">
                    <a:solidFill>
                      <a:srgbClr val="22373A"/>
                    </a:solidFill>
                    <a:cs typeface="Palatino Linotype"/>
                  </a:rPr>
                  <a:t>и</a:t>
                </a:r>
                <a:r>
                  <a:rPr lang="ru-RU" sz="1100" spc="-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положить</a:t>
                </a:r>
                <a:endParaRPr lang="ru-RU" sz="1100" dirty="0">
                  <a:cs typeface="Palatino Linotype"/>
                </a:endParaRPr>
              </a:p>
              <a:p>
                <a:pPr marL="219710">
                  <a:lnSpc>
                    <a:spcPct val="100000"/>
                  </a:lnSpc>
                  <a:spcBef>
                    <a:spcPts val="6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  <a:cs typeface="Tahoma"/>
                        </a:rPr>
                        <m:t>𝑐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sSup>
                        <m:sSup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sSup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𝑎</m:t>
                          </m:r>
                        </m:e>
                        <m:sup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𝑢</m:t>
                          </m:r>
                        </m:sup>
                      </m:sSup>
                      <m:sSup>
                        <m:sSup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sSup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𝑏</m:t>
                          </m:r>
                        </m:e>
                        <m:sup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𝑣</m:t>
                          </m:r>
                        </m:sup>
                      </m:sSup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cs typeface="Tahoma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ahoma"/>
                            </a:rPr>
                            <m:t>𝑚𝑜𝑑𝑝</m:t>
                          </m:r>
                        </m:e>
                      </m:d>
                      <m:r>
                        <a:rPr lang="en-GB" sz="1100" b="0" i="1" smtClean="0">
                          <a:latin typeface="Cambria Math" panose="02040503050406030204" pitchFamily="18" charset="0"/>
                          <a:cs typeface="Tahoma"/>
                        </a:rPr>
                        <m:t>, 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ahoma"/>
                        </a:rPr>
                        <m:t>𝑑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ahoma"/>
                        </a:rPr>
                        <m:t>𝑐</m:t>
                      </m:r>
                    </m:oMath>
                  </m:oMathPara>
                </a14:m>
                <a:endParaRPr lang="ru-RU" sz="1100" dirty="0">
                  <a:cs typeface="Tahoma"/>
                </a:endParaRPr>
              </a:p>
              <a:p>
                <a:pPr marL="219710" marR="30480" indent="-182245">
                  <a:lnSpc>
                    <a:spcPct val="105300"/>
                  </a:lnSpc>
                  <a:spcBef>
                    <a:spcPts val="140"/>
                  </a:spcBef>
                  <a:buAutoNum type="arabicPeriod" startAt="2"/>
                  <a:tabLst>
                    <a:tab pos="220345" algn="l"/>
                  </a:tabLst>
                </a:pPr>
                <a:r>
                  <a:rPr lang="ru-RU" sz="1100" spc="-20" dirty="0">
                    <a:solidFill>
                      <a:srgbClr val="22373A"/>
                    </a:solidFill>
                    <a:cs typeface="Palatino Linotype"/>
                  </a:rPr>
                  <a:t>Выполнять</a:t>
                </a:r>
                <a:r>
                  <a:rPr lang="ru-RU" sz="1100" spc="-2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$c=f(c)(mod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p),</a:t>
                </a:r>
                <a:r>
                  <a:rPr lang="ru-RU" sz="1100" spc="-5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25" dirty="0">
                    <a:solidFill>
                      <a:srgbClr val="22373A"/>
                    </a:solidFill>
                    <a:cs typeface="Palatino Linotype"/>
                  </a:rPr>
                  <a:t>d=f(f(d))(mod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p),</a:t>
                </a:r>
                <a:r>
                  <a:rPr lang="ru-RU" sz="1100" spc="-5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вычисляя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50" dirty="0">
                    <a:solidFill>
                      <a:srgbClr val="22373A"/>
                    </a:solidFill>
                    <a:cs typeface="Palatino Linotype"/>
                  </a:rPr>
                  <a:t>при </a:t>
                </a:r>
                <a:r>
                  <a:rPr lang="ru-RU" sz="1100" spc="-26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65" dirty="0">
                    <a:solidFill>
                      <a:srgbClr val="22373A"/>
                    </a:solidFill>
                    <a:cs typeface="Palatino Linotype"/>
                  </a:rPr>
                  <a:t>э</a:t>
                </a:r>
                <a:r>
                  <a:rPr lang="ru-RU" sz="1100" spc="15" dirty="0">
                    <a:solidFill>
                      <a:srgbClr val="22373A"/>
                    </a:solidFill>
                    <a:cs typeface="Palatino Linotype"/>
                  </a:rPr>
                  <a:t>т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ом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логарифмы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15" dirty="0">
                    <a:solidFill>
                      <a:srgbClr val="22373A"/>
                    </a:solidFill>
                    <a:cs typeface="Palatino Linotype"/>
                  </a:rPr>
                  <a:t>д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ля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𝑐</m:t>
                    </m:r>
                  </m:oMath>
                </a14:m>
                <a:r>
                  <a:rPr lang="ru-RU" sz="1100" spc="-130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-30" dirty="0">
                    <a:solidFill>
                      <a:srgbClr val="22373A"/>
                    </a:solidFill>
                    <a:cs typeface="Palatino Linotype"/>
                  </a:rPr>
                  <a:t>и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𝑑</m:t>
                    </m:r>
                  </m:oMath>
                </a14:m>
                <a:r>
                  <a:rPr lang="ru-RU" sz="1100" spc="-130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5" dirty="0" smtClean="0">
                    <a:solidFill>
                      <a:srgbClr val="22373A"/>
                    </a:solidFill>
                    <a:cs typeface="Palatino Linotype"/>
                  </a:rPr>
                  <a:t>как</a:t>
                </a:r>
                <a:r>
                  <a:rPr lang="ru-RU" sz="1100" spc="-3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линейные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70" dirty="0">
                    <a:solidFill>
                      <a:srgbClr val="22373A"/>
                    </a:solidFill>
                    <a:cs typeface="Palatino Linotype"/>
                  </a:rPr>
                  <a:t>ф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ункции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20" dirty="0">
                    <a:solidFill>
                      <a:srgbClr val="22373A"/>
                    </a:solidFill>
                    <a:cs typeface="Palatino Linotype"/>
                  </a:rPr>
                  <a:t>т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4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𝑥</m:t>
                    </m:r>
                  </m:oMath>
                </a14:m>
                <a:r>
                  <a:rPr lang="ru-RU" sz="1100" spc="-25" dirty="0" smtClean="0">
                    <a:solidFill>
                      <a:srgbClr val="22373A"/>
                    </a:solidFill>
                    <a:cs typeface="Palatino Linotype"/>
                  </a:rPr>
                  <a:t> по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>
                    <a:solidFill>
                      <a:srgbClr val="22373A"/>
                    </a:solidFill>
                    <a:cs typeface="Palatino Linotype"/>
                  </a:rPr>
                  <a:t>м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-5" dirty="0">
                    <a:solidFill>
                      <a:srgbClr val="22373A"/>
                    </a:solidFill>
                    <a:cs typeface="Palatino Linotype"/>
                  </a:rPr>
                  <a:t>д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у</a:t>
                </a:r>
                <a:r>
                  <a:rPr lang="ru-RU" sz="1100" spc="-40" dirty="0">
                    <a:solidFill>
                      <a:srgbClr val="22373A"/>
                    </a:solidFill>
                    <a:cs typeface="Palatino Linotype"/>
                  </a:rPr>
                  <a:t>лю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680" dirty="0" smtClean="0">
                    <a:solidFill>
                      <a:srgbClr val="22373A"/>
                    </a:solidFill>
                    <a:cs typeface="Tahoma"/>
                  </a:rPr>
                  <a:t>𝑟</a:t>
                </a:r>
                <a:r>
                  <a:rPr lang="ru-RU" sz="1100" spc="-7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>
                    <a:solidFill>
                      <a:srgbClr val="22373A"/>
                    </a:solidFill>
                    <a:cs typeface="Palatino Linotype"/>
                  </a:rPr>
                  <a:t>до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25" dirty="0">
                    <a:solidFill>
                      <a:srgbClr val="22373A"/>
                    </a:solidFill>
                    <a:cs typeface="Palatino Linotype"/>
                  </a:rPr>
                  <a:t>п</a:t>
                </a:r>
                <a:r>
                  <a:rPr lang="ru-RU" sz="1100" spc="-55" dirty="0">
                    <a:solidFill>
                      <a:srgbClr val="22373A"/>
                    </a:solidFill>
                    <a:cs typeface="Palatino Linotype"/>
                  </a:rPr>
                  <a:t>о</a:t>
                </a:r>
                <a:r>
                  <a:rPr lang="ru-RU" sz="1100" spc="-35" dirty="0">
                    <a:solidFill>
                      <a:srgbClr val="22373A"/>
                    </a:solidFill>
                    <a:cs typeface="Palatino Linotype"/>
                  </a:rPr>
                  <a:t>лу</a:t>
                </a:r>
                <a:r>
                  <a:rPr lang="ru-RU" sz="1100" spc="5" dirty="0">
                    <a:solidFill>
                      <a:srgbClr val="22373A"/>
                    </a:solidFill>
                    <a:cs typeface="Palatino Linotype"/>
                  </a:rPr>
                  <a:t>чения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10" dirty="0">
                    <a:solidFill>
                      <a:srgbClr val="22373A"/>
                    </a:solidFill>
                    <a:cs typeface="Palatino Linotype"/>
                  </a:rPr>
                  <a:t>равен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с</a:t>
                </a:r>
                <a:r>
                  <a:rPr lang="ru-RU" sz="1100" spc="25" dirty="0">
                    <a:solidFill>
                      <a:srgbClr val="22373A"/>
                    </a:solidFill>
                    <a:cs typeface="Palatino Linotype"/>
                  </a:rPr>
                  <a:t>тва</a:t>
                </a:r>
                <a:r>
                  <a:rPr lang="ru-RU" sz="1100" spc="-10" dirty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𝑐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=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𝑑</m:t>
                    </m:r>
                    <m:d>
                      <m:dPr>
                        <m:ctrlP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𝑚𝑜𝑑𝑝</m:t>
                        </m:r>
                      </m:e>
                    </m:d>
                  </m:oMath>
                </a14:m>
                <a:endParaRPr lang="en-GB" sz="1100" spc="-10" dirty="0" smtClean="0">
                  <a:solidFill>
                    <a:srgbClr val="22373A"/>
                  </a:solidFill>
                  <a:cs typeface="Palatino Linotype"/>
                </a:endParaRPr>
              </a:p>
              <a:p>
                <a:pPr marL="219710" marR="30480" indent="-182245">
                  <a:lnSpc>
                    <a:spcPct val="105300"/>
                  </a:lnSpc>
                  <a:spcBef>
                    <a:spcPts val="140"/>
                  </a:spcBef>
                  <a:buAutoNum type="arabicPeriod" startAt="2"/>
                  <a:tabLst>
                    <a:tab pos="220345" algn="l"/>
                  </a:tabLst>
                </a:pPr>
                <a:r>
                  <a:rPr lang="ru-RU" sz="1100" spc="-20" dirty="0" smtClean="0">
                    <a:solidFill>
                      <a:srgbClr val="22373A"/>
                    </a:solidFill>
                    <a:cs typeface="Palatino Linotype"/>
                  </a:rPr>
                  <a:t>Приняв</a:t>
                </a:r>
                <a:r>
                  <a:rPr lang="ru-RU" sz="1100" spc="-3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5" dirty="0" smtClean="0">
                    <a:solidFill>
                      <a:srgbClr val="22373A"/>
                    </a:solidFill>
                    <a:cs typeface="Palatino Linotype"/>
                  </a:rPr>
                  <a:t>логарифмы</a:t>
                </a:r>
                <a:r>
                  <a:rPr lang="ru-RU" sz="1100" spc="-3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15" dirty="0" smtClean="0">
                    <a:solidFill>
                      <a:srgbClr val="22373A"/>
                    </a:solidFill>
                    <a:cs typeface="Palatino Linotype"/>
                  </a:rPr>
                  <a:t>д</a:t>
                </a:r>
                <a:r>
                  <a:rPr lang="ru-RU" sz="1100" spc="-30" dirty="0" smtClean="0">
                    <a:solidFill>
                      <a:srgbClr val="22373A"/>
                    </a:solidFill>
                    <a:cs typeface="Palatino Linotype"/>
                  </a:rPr>
                  <a:t>ля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𝑐</m:t>
                    </m:r>
                  </m:oMath>
                </a14:m>
                <a:r>
                  <a:rPr lang="ru-RU" sz="1100" spc="-130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-30" dirty="0" smtClean="0">
                    <a:solidFill>
                      <a:srgbClr val="22373A"/>
                    </a:solidFill>
                    <a:cs typeface="Palatino Linotype"/>
                  </a:rPr>
                  <a:t>и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𝑑</m:t>
                    </m:r>
                  </m:oMath>
                </a14:m>
                <a:r>
                  <a:rPr lang="ru-RU" sz="1100" spc="30" dirty="0" smtClean="0">
                    <a:solidFill>
                      <a:srgbClr val="22373A"/>
                    </a:solidFill>
                    <a:cs typeface="Palatino Linotype"/>
                  </a:rPr>
                  <a:t>,</a:t>
                </a:r>
                <a:r>
                  <a:rPr lang="ru-RU" sz="1100" spc="-5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15" dirty="0" smtClean="0">
                    <a:solidFill>
                      <a:srgbClr val="22373A"/>
                    </a:solidFill>
                    <a:cs typeface="Palatino Linotype"/>
                  </a:rPr>
                  <a:t>вычи</a:t>
                </a:r>
                <a:r>
                  <a:rPr lang="ru-RU" sz="1100" spc="-20" dirty="0" smtClean="0">
                    <a:solidFill>
                      <a:srgbClr val="22373A"/>
                    </a:solidFill>
                    <a:cs typeface="Palatino Linotype"/>
                  </a:rPr>
                  <a:t>с</a:t>
                </a:r>
                <a:r>
                  <a:rPr lang="ru-RU" sz="1100" spc="-5" dirty="0" smtClean="0">
                    <a:solidFill>
                      <a:srgbClr val="22373A"/>
                    </a:solidFill>
                    <a:cs typeface="Palatino Linotype"/>
                  </a:rPr>
                  <a:t>лить</a:t>
                </a:r>
                <a:r>
                  <a:rPr lang="ru-RU" sz="1100" spc="-50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20" dirty="0" smtClean="0">
                    <a:solidFill>
                      <a:srgbClr val="22373A"/>
                    </a:solidFill>
                    <a:cs typeface="Palatino Linotype"/>
                  </a:rPr>
                  <a:t>логарифм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𝑥</m:t>
                    </m:r>
                  </m:oMath>
                </a14:m>
                <a:r>
                  <a:rPr lang="ru-RU" sz="1100" spc="-350" dirty="0" smtClean="0">
                    <a:solidFill>
                      <a:srgbClr val="22373A"/>
                    </a:solidFill>
                    <a:cs typeface="Tahoma"/>
                  </a:rPr>
                  <a:t>  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решением </a:t>
                </a:r>
                <a:r>
                  <a:rPr lang="ru-RU" sz="1100" spc="5" dirty="0" smtClean="0">
                    <a:solidFill>
                      <a:srgbClr val="22373A"/>
                    </a:solidFill>
                    <a:cs typeface="Palatino Linotype"/>
                  </a:rPr>
                  <a:t>сравнения </a:t>
                </a:r>
                <a:r>
                  <a:rPr lang="ru-RU" sz="1100" spc="-25" dirty="0" smtClean="0">
                    <a:solidFill>
                      <a:srgbClr val="22373A"/>
                    </a:solidFill>
                    <a:cs typeface="Palatino Linotype"/>
                  </a:rPr>
                  <a:t>по </a:t>
                </a:r>
                <a:r>
                  <a:rPr lang="ru-RU" sz="1100" spc="-30" dirty="0" smtClean="0">
                    <a:solidFill>
                      <a:srgbClr val="22373A"/>
                    </a:solidFill>
                    <a:cs typeface="Palatino Linotype"/>
                  </a:rPr>
                  <a:t>модулю </a:t>
                </a:r>
                <a14:m>
                  <m:oMath xmlns:m="http://schemas.openxmlformats.org/officeDocument/2006/math"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𝑟</m:t>
                    </m:r>
                  </m:oMath>
                </a14:m>
                <a:r>
                  <a:rPr lang="ru-RU" sz="1100" spc="-325" dirty="0" smtClean="0">
                    <a:solidFill>
                      <a:srgbClr val="22373A"/>
                    </a:solidFill>
                    <a:cs typeface="Palatino Linotype"/>
                  </a:rPr>
                  <a:t>.</a:t>
                </a:r>
                <a:r>
                  <a:rPr lang="ru-RU" sz="1100" spc="-5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en-GB" sz="1100" spc="-5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Palatino Linotype"/>
                  </a:rPr>
                  <a:t>Результат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Palatino Linotype"/>
                      </a:rPr>
                      <m:t>𝑥</m:t>
                    </m:r>
                  </m:oMath>
                </a14:m>
                <a:r>
                  <a:rPr lang="ru-RU" sz="1100" spc="-130" dirty="0" smtClean="0">
                    <a:solidFill>
                      <a:srgbClr val="22373A"/>
                    </a:solidFill>
                    <a:cs typeface="Tahoma"/>
                  </a:rPr>
                  <a:t> </a:t>
                </a:r>
                <a:r>
                  <a:rPr lang="ru-RU" sz="1100" spc="-35" dirty="0" smtClean="0">
                    <a:solidFill>
                      <a:srgbClr val="22373A"/>
                    </a:solidFill>
                    <a:cs typeface="Palatino Linotype"/>
                  </a:rPr>
                  <a:t>или </a:t>
                </a:r>
                <a:r>
                  <a:rPr lang="ru-RU" sz="1100" spc="-30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spc="-20" dirty="0" smtClean="0">
                    <a:solidFill>
                      <a:srgbClr val="22373A"/>
                    </a:solidFill>
                    <a:cs typeface="Palatino Linotype"/>
                  </a:rPr>
                  <a:t>“Решения</a:t>
                </a:r>
                <a:r>
                  <a:rPr lang="ru-RU" sz="1100" spc="-15" dirty="0" smtClean="0">
                    <a:solidFill>
                      <a:srgbClr val="22373A"/>
                    </a:solidFill>
                    <a:cs typeface="Palatino Linotype"/>
                  </a:rPr>
                  <a:t> </a:t>
                </a:r>
                <a:r>
                  <a:rPr lang="ru-RU" sz="1100" dirty="0" smtClean="0">
                    <a:solidFill>
                      <a:srgbClr val="22373A"/>
                    </a:solidFill>
                    <a:cs typeface="Palatino Linotype"/>
                  </a:rPr>
                  <a:t>нет”.</a:t>
                </a:r>
                <a:endParaRPr sz="1100" dirty="0">
                  <a:cs typeface="Palatino Linotype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441101"/>
                <a:ext cx="3869054" cy="2761652"/>
              </a:xfrm>
              <a:prstGeom prst="rect">
                <a:avLst/>
              </a:prstGeom>
              <a:blipFill rotWithShape="0">
                <a:blip r:embed="rId2"/>
                <a:stretch>
                  <a:fillRect l="-1260" t="-442" r="-1575" b="-2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8250" y="43880"/>
            <a:ext cx="3401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solidFill>
                  <a:schemeClr val="bg1"/>
                </a:solidFill>
                <a:cs typeface="Palatino Linotype"/>
              </a:rPr>
              <a:t>Оценка</a:t>
            </a:r>
            <a:r>
              <a:rPr b="1" spc="-45" dirty="0">
                <a:solidFill>
                  <a:schemeClr val="bg1"/>
                </a:solidFill>
                <a:cs typeface="Palatino Linotype"/>
              </a:rPr>
              <a:t> </a:t>
            </a:r>
            <a:r>
              <a:rPr b="1" spc="-20" dirty="0">
                <a:solidFill>
                  <a:schemeClr val="bg1"/>
                </a:solidFill>
                <a:cs typeface="Palatino Linotype"/>
              </a:rPr>
              <a:t>сложности</a:t>
            </a:r>
            <a:endParaRPr dirty="0">
              <a:solidFill>
                <a:schemeClr val="bg1"/>
              </a:solidFill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41" y="0"/>
                  </a:lnTo>
                  <a:lnTo>
                    <a:pt x="32914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37789"/>
            <a:ext cx="3708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5" dirty="0">
                <a:solidFill>
                  <a:srgbClr val="22373A"/>
                </a:solidFill>
                <a:cs typeface="Palatino Linotype"/>
              </a:rPr>
              <a:t>Алгоритм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полного перебора 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нашёл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бы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решение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15" dirty="0">
                <a:solidFill>
                  <a:srgbClr val="22373A"/>
                </a:solidFill>
                <a:cs typeface="Palatino Linotype"/>
              </a:rPr>
              <a:t>за</a:t>
            </a:r>
            <a:r>
              <a:rPr sz="1100" spc="-2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число </a:t>
            </a:r>
            <a:r>
              <a:rPr sz="1100" spc="-26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cs typeface="Palatino Linotype"/>
              </a:rPr>
              <a:t>шагов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20" dirty="0">
                <a:solidFill>
                  <a:srgbClr val="22373A"/>
                </a:solidFill>
                <a:cs typeface="Palatino Linotype"/>
              </a:rPr>
              <a:t>не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cs typeface="Palatino Linotype"/>
              </a:rPr>
              <a:t>выше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порядка</a:t>
            </a:r>
            <a:r>
              <a:rPr sz="1100" spc="-3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5" dirty="0">
                <a:solidFill>
                  <a:srgbClr val="22373A"/>
                </a:solidFill>
                <a:cs typeface="Palatino Linotype"/>
              </a:rPr>
              <a:t>данной</a:t>
            </a:r>
            <a:r>
              <a:rPr sz="11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cs typeface="Palatino Linotype"/>
              </a:rPr>
              <a:t>группы.</a:t>
            </a:r>
            <a:endParaRPr sz="1100" dirty="0">
              <a:cs typeface="Palatino Linotyp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89027"/>
            <a:ext cx="4392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20" dirty="0">
                <a:solidFill>
                  <a:schemeClr val="tx1"/>
                </a:solidFill>
              </a:rPr>
              <a:t>Пример </a:t>
            </a:r>
            <a:r>
              <a:rPr sz="1800" b="1" spc="-15" dirty="0">
                <a:solidFill>
                  <a:schemeClr val="tx1"/>
                </a:solidFill>
              </a:rPr>
              <a:t>работы</a:t>
            </a:r>
            <a:r>
              <a:rPr sz="1800" b="1" spc="-20" dirty="0">
                <a:solidFill>
                  <a:schemeClr val="tx1"/>
                </a:solidFill>
              </a:rPr>
              <a:t> </a:t>
            </a:r>
            <a:r>
              <a:rPr sz="1800" b="1" spc="5" dirty="0">
                <a:solidFill>
                  <a:schemeClr val="tx1"/>
                </a:solidFill>
              </a:rPr>
              <a:t>алгоритма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950335" cy="5080"/>
            </a:xfrm>
            <a:custGeom>
              <a:avLst/>
              <a:gdLst/>
              <a:ahLst/>
              <a:cxnLst/>
              <a:rect l="l" t="t" r="r" b="b"/>
              <a:pathLst>
                <a:path w="3950335" h="5079">
                  <a:moveTo>
                    <a:pt x="0" y="5060"/>
                  </a:moveTo>
                  <a:lnTo>
                    <a:pt x="0" y="0"/>
                  </a:lnTo>
                  <a:lnTo>
                    <a:pt x="3949785" y="0"/>
                  </a:lnTo>
                  <a:lnTo>
                    <a:pt x="39497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 rotWithShape="1">
          <a:blip r:embed="rId2" cstate="print"/>
          <a:srcRect t="12075"/>
          <a:stretch/>
        </p:blipFill>
        <p:spPr>
          <a:xfrm>
            <a:off x="943281" y="968375"/>
            <a:ext cx="2721632" cy="1360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6250" y="2442487"/>
            <a:ext cx="3246755" cy="3584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8840">
              <a:lnSpc>
                <a:spcPct val="100000"/>
              </a:lnSpc>
              <a:spcBef>
                <a:spcPts val="95"/>
              </a:spcBef>
            </a:pPr>
            <a:r>
              <a:rPr sz="1050" b="1" spc="15" dirty="0">
                <a:solidFill>
                  <a:srgbClr val="22373A"/>
                </a:solidFill>
                <a:cs typeface="Palatino Linotype"/>
              </a:rPr>
              <a:t>Figure</a:t>
            </a:r>
            <a:r>
              <a:rPr sz="1050" b="1" spc="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050" b="1" spc="75" dirty="0">
                <a:solidFill>
                  <a:srgbClr val="22373A"/>
                </a:solidFill>
                <a:cs typeface="Palatino Linotype"/>
              </a:rPr>
              <a:t>1:</a:t>
            </a:r>
            <a:r>
              <a:rPr sz="1050" b="1" spc="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050" spc="-30" dirty="0">
                <a:solidFill>
                  <a:srgbClr val="22373A"/>
                </a:solidFill>
                <a:cs typeface="Palatino Linotype"/>
              </a:rPr>
              <a:t>Пример</a:t>
            </a:r>
            <a:r>
              <a:rPr sz="105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050" spc="-10" dirty="0" err="1">
                <a:solidFill>
                  <a:srgbClr val="22373A"/>
                </a:solidFill>
                <a:cs typeface="Palatino Linotype"/>
              </a:rPr>
              <a:t>работы</a:t>
            </a:r>
            <a:r>
              <a:rPr sz="1050" spc="-1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050" spc="-10" dirty="0" err="1" smtClean="0">
                <a:solidFill>
                  <a:srgbClr val="22373A"/>
                </a:solidFill>
                <a:cs typeface="Palatino Linotype"/>
              </a:rPr>
              <a:t>алгоритма</a:t>
            </a:r>
            <a:endParaRPr sz="1600" dirty="0"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2373A"/>
                </a:solidFill>
                <a:cs typeface="Palatino Linotype"/>
              </a:rPr>
              <a:t>Получаем</a:t>
            </a:r>
            <a:r>
              <a:rPr sz="12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200" spc="-5" dirty="0">
                <a:solidFill>
                  <a:srgbClr val="22373A"/>
                </a:solidFill>
                <a:cs typeface="Palatino Linotype"/>
              </a:rPr>
              <a:t>x </a:t>
            </a:r>
            <a:r>
              <a:rPr sz="1200" spc="30" dirty="0">
                <a:solidFill>
                  <a:srgbClr val="22373A"/>
                </a:solidFill>
                <a:cs typeface="Palatino Linotype"/>
              </a:rPr>
              <a:t>=</a:t>
            </a:r>
            <a:r>
              <a:rPr sz="12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200" spc="30" dirty="0">
                <a:solidFill>
                  <a:srgbClr val="22373A"/>
                </a:solidFill>
                <a:cs typeface="Palatino Linotype"/>
              </a:rPr>
              <a:t>20</a:t>
            </a:r>
            <a:r>
              <a:rPr sz="1200" spc="-3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200" spc="-15" dirty="0">
                <a:solidFill>
                  <a:srgbClr val="22373A"/>
                </a:solidFill>
                <a:cs typeface="Palatino Linotype"/>
              </a:rPr>
              <a:t>для</a:t>
            </a:r>
            <a:r>
              <a:rPr sz="1200" spc="-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200" spc="5" dirty="0">
                <a:solidFill>
                  <a:srgbClr val="22373A"/>
                </a:solidFill>
                <a:cs typeface="Palatino Linotype"/>
              </a:rPr>
              <a:t>значений</a:t>
            </a:r>
            <a:r>
              <a:rPr sz="1200" spc="-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200" spc="55" dirty="0">
                <a:solidFill>
                  <a:srgbClr val="22373A"/>
                </a:solidFill>
                <a:cs typeface="Palatino Linotype"/>
              </a:rPr>
              <a:t>в</a:t>
            </a:r>
            <a:r>
              <a:rPr sz="1200" spc="-3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200" spc="5" dirty="0">
                <a:solidFill>
                  <a:srgbClr val="22373A"/>
                </a:solidFill>
                <a:cs typeface="Palatino Linotype"/>
              </a:rPr>
              <a:t>данном</a:t>
            </a:r>
            <a:r>
              <a:rPr sz="1200" spc="-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200" spc="-15" dirty="0">
                <a:solidFill>
                  <a:srgbClr val="22373A"/>
                </a:solidFill>
                <a:cs typeface="Palatino Linotype"/>
              </a:rPr>
              <a:t>примере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.</a:t>
            </a:r>
            <a:endParaRPr sz="11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79" y="70604"/>
            <a:ext cx="4392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chemeClr val="tx1"/>
                </a:solidFill>
              </a:rPr>
              <a:t>Результаты</a:t>
            </a:r>
            <a:r>
              <a:rPr sz="1800" b="1" spc="25" dirty="0">
                <a:solidFill>
                  <a:schemeClr val="tx1"/>
                </a:solidFill>
              </a:rPr>
              <a:t> </a:t>
            </a:r>
            <a:r>
              <a:rPr sz="1800" b="1" spc="-5" dirty="0">
                <a:solidFill>
                  <a:schemeClr val="tx1"/>
                </a:solidFill>
              </a:rPr>
              <a:t>выполнения</a:t>
            </a:r>
            <a:r>
              <a:rPr sz="1800" b="1" spc="-10" dirty="0">
                <a:solidFill>
                  <a:schemeClr val="tx1"/>
                </a:solidFill>
              </a:rPr>
              <a:t> </a:t>
            </a:r>
            <a:r>
              <a:rPr sz="1800" b="1" spc="-20" dirty="0">
                <a:solidFill>
                  <a:schemeClr val="tx1"/>
                </a:solidFill>
              </a:rPr>
              <a:t>лабораторной</a:t>
            </a:r>
            <a:r>
              <a:rPr sz="1800" b="1" spc="25" dirty="0">
                <a:solidFill>
                  <a:schemeClr val="tx1"/>
                </a:solidFill>
              </a:rPr>
              <a:t> </a:t>
            </a:r>
            <a:r>
              <a:rPr sz="1200" spc="-15" dirty="0">
                <a:solidFill>
                  <a:srgbClr val="F9F9F9"/>
                </a:solidFill>
              </a:rPr>
              <a:t>работы</a:t>
            </a:r>
            <a:endParaRPr sz="12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347294" y="1339885"/>
            <a:ext cx="3915511" cy="59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18000"/>
              </a:lnSpc>
              <a:spcBef>
                <a:spcPts val="100"/>
              </a:spcBef>
              <a:buNone/>
            </a:pPr>
            <a:r>
              <a:rPr lang="ru-RU" sz="1100" spc="-5" dirty="0" smtClean="0"/>
              <a:t>Я </a:t>
            </a:r>
            <a:r>
              <a:rPr sz="1100" dirty="0" err="1" smtClean="0"/>
              <a:t>изучи</a:t>
            </a:r>
            <a:r>
              <a:rPr lang="ru-RU" sz="1100" dirty="0" smtClean="0"/>
              <a:t>л</a:t>
            </a:r>
            <a:r>
              <a:rPr sz="1100" dirty="0" smtClean="0"/>
              <a:t> </a:t>
            </a:r>
            <a:r>
              <a:rPr sz="1100" spc="5" dirty="0"/>
              <a:t>задачу </a:t>
            </a:r>
            <a:r>
              <a:rPr sz="1100" spc="10" dirty="0"/>
              <a:t> </a:t>
            </a:r>
            <a:r>
              <a:rPr sz="1100" dirty="0"/>
              <a:t>дискретного </a:t>
            </a:r>
            <a:r>
              <a:rPr sz="1100" spc="-10" dirty="0"/>
              <a:t>логарифмирования, </a:t>
            </a:r>
            <a:r>
              <a:rPr sz="1100" spc="-5" dirty="0"/>
              <a:t>повторить p-алгоритм </a:t>
            </a:r>
            <a:r>
              <a:rPr sz="1100" spc="-260" dirty="0"/>
              <a:t> </a:t>
            </a:r>
            <a:r>
              <a:rPr sz="1100" spc="-30" dirty="0"/>
              <a:t>Полларда,</a:t>
            </a:r>
            <a:r>
              <a:rPr sz="1100" spc="-50" dirty="0"/>
              <a:t> </a:t>
            </a:r>
            <a:r>
              <a:rPr sz="1100" dirty="0"/>
              <a:t>а</a:t>
            </a:r>
            <a:r>
              <a:rPr sz="1100" spc="-35" dirty="0"/>
              <a:t> </a:t>
            </a:r>
            <a:r>
              <a:rPr sz="1100" spc="-15" dirty="0" err="1"/>
              <a:t>также</a:t>
            </a:r>
            <a:r>
              <a:rPr sz="1100" dirty="0"/>
              <a:t> </a:t>
            </a:r>
            <a:r>
              <a:rPr sz="1100" dirty="0" err="1" smtClean="0"/>
              <a:t>реализова</a:t>
            </a:r>
            <a:r>
              <a:rPr lang="ru-RU" sz="1100" dirty="0" smtClean="0"/>
              <a:t>л</a:t>
            </a:r>
            <a:r>
              <a:rPr sz="1100" spc="-20" dirty="0" smtClean="0"/>
              <a:t> </a:t>
            </a:r>
            <a:r>
              <a:rPr sz="1100" spc="-15" dirty="0"/>
              <a:t>алгоритм</a:t>
            </a:r>
            <a:r>
              <a:rPr sz="1100" dirty="0"/>
              <a:t> </a:t>
            </a:r>
            <a:r>
              <a:rPr sz="1100" spc="-15" dirty="0"/>
              <a:t>программно</a:t>
            </a:r>
            <a:r>
              <a:rPr sz="1100" spc="-5" dirty="0"/>
              <a:t> </a:t>
            </a:r>
            <a:r>
              <a:rPr sz="1100" spc="10" dirty="0"/>
              <a:t>на </a:t>
            </a:r>
            <a:r>
              <a:rPr sz="1100" spc="-260" dirty="0"/>
              <a:t> </a:t>
            </a:r>
            <a:r>
              <a:rPr sz="1100" spc="10" dirty="0"/>
              <a:t>языке</a:t>
            </a:r>
            <a:r>
              <a:rPr sz="1100" spc="-15" dirty="0"/>
              <a:t> </a:t>
            </a:r>
            <a:r>
              <a:rPr sz="1100" dirty="0"/>
              <a:t>Python.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294" y="1243941"/>
            <a:ext cx="3366555" cy="369332"/>
          </a:xfrm>
        </p:spPr>
        <p:txBody>
          <a:bodyPr/>
          <a:lstStyle/>
          <a:p>
            <a:r>
              <a:rPr lang="ru-RU" sz="2400" dirty="0" smtClean="0">
                <a:latin typeface="+mn-lt"/>
              </a:rPr>
              <a:t>Спасибо за внимание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22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162</Words>
  <Application>Microsoft Office PowerPoint</Application>
  <PresentationFormat>Произвольный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Palatino Linotype</vt:lpstr>
      <vt:lpstr>Tahoma</vt:lpstr>
      <vt:lpstr>Ретро</vt:lpstr>
      <vt:lpstr>Дискретное логарифмирование в  конечном поле</vt:lpstr>
      <vt:lpstr>Презентация PowerPoint</vt:lpstr>
      <vt:lpstr>Задача дискретного логарифмирования</vt:lpstr>
      <vt:lpstr>p-алгоритм Полларда</vt:lpstr>
      <vt:lpstr>Презентация PowerPoint</vt:lpstr>
      <vt:lpstr>Пример работы алгоритма</vt:lpstr>
      <vt:lpstr>Результаты выполнения лабораторной работы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№7. Дискретное логарифмирование в конечном поле</dc:title>
  <dc:creator>Хитяев Евгений Анатольевич НПМмд-02-21</dc:creator>
  <cp:lastModifiedBy>alexmilehin1999@outlook.com</cp:lastModifiedBy>
  <cp:revision>4</cp:revision>
  <dcterms:created xsi:type="dcterms:W3CDTF">2022-02-13T12:35:16Z</dcterms:created>
  <dcterms:modified xsi:type="dcterms:W3CDTF">2022-02-17T20:26:01Z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