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188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09" y="382990"/>
            <a:ext cx="3803333" cy="179959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34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6" y="2248438"/>
            <a:ext cx="3803333" cy="5767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 algn="ctr">
              <a:buNone/>
              <a:defRPr sz="1210"/>
            </a:lvl2pPr>
            <a:lvl3pPr marL="461040" indent="0" algn="ctr">
              <a:buNone/>
              <a:defRPr sz="1210"/>
            </a:lvl3pPr>
            <a:lvl4pPr marL="691561" indent="0" algn="ctr">
              <a:buNone/>
              <a:defRPr sz="1008"/>
            </a:lvl4pPr>
            <a:lvl5pPr marL="922081" indent="0" algn="ctr">
              <a:buNone/>
              <a:defRPr sz="1008"/>
            </a:lvl5pPr>
            <a:lvl6pPr marL="1152601" indent="0" algn="ctr">
              <a:buNone/>
              <a:defRPr sz="1008"/>
            </a:lvl6pPr>
            <a:lvl7pPr marL="1383121" indent="0" algn="ctr">
              <a:buNone/>
              <a:defRPr sz="1008"/>
            </a:lvl7pPr>
            <a:lvl8pPr marL="1613642" indent="0" algn="ctr">
              <a:buNone/>
              <a:defRPr sz="1008"/>
            </a:lvl8pPr>
            <a:lvl9pPr marL="1844162" indent="0" algn="ctr">
              <a:buNone/>
              <a:defRPr sz="10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5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209310"/>
            <a:ext cx="994053" cy="29053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209310"/>
            <a:ext cx="2924532" cy="290536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81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39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382990"/>
            <a:ext cx="3803333" cy="17995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3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2247180"/>
            <a:ext cx="3803333" cy="576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62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09" y="931412"/>
            <a:ext cx="1867091" cy="20303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151" y="931413"/>
            <a:ext cx="1867091" cy="2030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9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09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151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151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43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00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35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31705" cy="346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27652" y="0"/>
            <a:ext cx="24203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99931"/>
            <a:ext cx="1210151" cy="1153583"/>
          </a:xfrm>
        </p:spPr>
        <p:txBody>
          <a:bodyPr anchor="b">
            <a:norm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536" y="369147"/>
            <a:ext cx="2525569" cy="265324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79" y="1476587"/>
            <a:ext cx="1210151" cy="170520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022" y="3259800"/>
            <a:ext cx="990124" cy="18425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5227" y="3259800"/>
            <a:ext cx="1757601" cy="18425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79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99431"/>
            <a:ext cx="4608900" cy="961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2480293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2560955"/>
            <a:ext cx="3826383" cy="415290"/>
          </a:xfrm>
        </p:spPr>
        <p:txBody>
          <a:bodyPr tIns="0" bIns="0" anchor="b">
            <a:no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4610094" cy="24802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13">
                <a:solidFill>
                  <a:schemeClr val="bg1"/>
                </a:solidFill>
              </a:defRPr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08" y="2980859"/>
            <a:ext cx="3826383" cy="2999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3"/>
              </a:spcAft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2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30033"/>
            <a:ext cx="4610101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96483"/>
            <a:ext cx="4610101" cy="33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412"/>
            <a:ext cx="3803333" cy="2030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10" y="3259800"/>
            <a:ext cx="93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839" y="3259800"/>
            <a:ext cx="182362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3611" y="3259800"/>
            <a:ext cx="49611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304" y="876968"/>
            <a:ext cx="3768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80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461040" rtl="0" eaLnBrk="1" latinLnBrk="0" hangingPunct="1">
        <a:lnSpc>
          <a:spcPct val="85000"/>
        </a:lnSpc>
        <a:spcBef>
          <a:spcPct val="0"/>
        </a:spcBef>
        <a:buNone/>
        <a:defRPr sz="242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37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5845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8053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70261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62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46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630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714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815975"/>
            <a:ext cx="4348255" cy="8878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22800"/>
              </a:lnSpc>
              <a:spcBef>
                <a:spcPts val="90"/>
              </a:spcBef>
            </a:pPr>
            <a:r>
              <a:rPr sz="2400" spc="20" dirty="0" err="1" smtClean="0"/>
              <a:t>Разложение</a:t>
            </a:r>
            <a:r>
              <a:rPr sz="2400" spc="15" dirty="0" smtClean="0"/>
              <a:t> </a:t>
            </a:r>
            <a:r>
              <a:rPr sz="2400" spc="5" dirty="0"/>
              <a:t>чисел</a:t>
            </a:r>
            <a:r>
              <a:rPr sz="2400" spc="35" dirty="0"/>
              <a:t> </a:t>
            </a:r>
            <a:r>
              <a:rPr sz="2400" spc="30" dirty="0"/>
              <a:t>на</a:t>
            </a:r>
            <a:r>
              <a:rPr sz="2400" spc="35" dirty="0"/>
              <a:t> </a:t>
            </a:r>
            <a:r>
              <a:rPr sz="2400" spc="10" dirty="0"/>
              <a:t>множители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611509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3877" y="1850600"/>
            <a:ext cx="2632710" cy="202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>
              <a:lnSpc>
                <a:spcPct val="135300"/>
              </a:lnSpc>
              <a:spcBef>
                <a:spcPts val="100"/>
              </a:spcBef>
            </a:pPr>
            <a:r>
              <a:rPr lang="ru-RU" sz="1000" spc="65" dirty="0" err="1" smtClean="0">
                <a:solidFill>
                  <a:srgbClr val="22373A"/>
                </a:solidFill>
                <a:latin typeface="Calibri"/>
                <a:cs typeface="Calibri"/>
              </a:rPr>
              <a:t>Милёхин</a:t>
            </a:r>
            <a:r>
              <a:rPr lang="ru-RU" sz="1000" spc="65" dirty="0" smtClean="0">
                <a:solidFill>
                  <a:srgbClr val="22373A"/>
                </a:solidFill>
                <a:latin typeface="Calibri"/>
                <a:cs typeface="Calibri"/>
              </a:rPr>
              <a:t> Александр </a:t>
            </a:r>
            <a:r>
              <a:rPr sz="1000" spc="50" dirty="0" smtClean="0">
                <a:solidFill>
                  <a:srgbClr val="22373A"/>
                </a:solidFill>
                <a:latin typeface="Calibri"/>
                <a:cs typeface="Calibri"/>
              </a:rPr>
              <a:t>НПМмд-02-21</a:t>
            </a:r>
            <a:endParaRPr sz="8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8495" y="23210"/>
            <a:ext cx="4087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65" dirty="0">
                <a:solidFill>
                  <a:srgbClr val="F9F9F9"/>
                </a:solidFill>
                <a:latin typeface="Palatino Linotype"/>
                <a:cs typeface="Palatino Linotype"/>
              </a:rPr>
              <a:t>Ц</a:t>
            </a:r>
            <a:r>
              <a:rPr b="1" spc="-70" dirty="0">
                <a:solidFill>
                  <a:srgbClr val="F9F9F9"/>
                </a:solidFill>
                <a:latin typeface="Palatino Linotype"/>
                <a:cs typeface="Palatino Linotype"/>
              </a:rPr>
              <a:t>е</a:t>
            </a:r>
            <a:r>
              <a:rPr b="1" dirty="0">
                <a:solidFill>
                  <a:srgbClr val="F9F9F9"/>
                </a:solidFill>
                <a:latin typeface="Palatino Linotype"/>
                <a:cs typeface="Palatino Linotype"/>
              </a:rPr>
              <a:t>ль</a:t>
            </a:r>
            <a:r>
              <a:rPr b="1" spc="-20" dirty="0">
                <a:solidFill>
                  <a:srgbClr val="F9F9F9"/>
                </a:solidFill>
                <a:latin typeface="Palatino Linotype"/>
                <a:cs typeface="Palatino Linotype"/>
              </a:rPr>
              <a:t> </a:t>
            </a:r>
            <a:r>
              <a:rPr b="1" spc="-15" dirty="0">
                <a:solidFill>
                  <a:srgbClr val="F9F9F9"/>
                </a:solidFill>
                <a:latin typeface="Palatino Linotype"/>
                <a:cs typeface="Palatino Linotype"/>
              </a:rPr>
              <a:t>лабора</a:t>
            </a:r>
            <a:r>
              <a:rPr b="1" spc="-20" dirty="0">
                <a:solidFill>
                  <a:srgbClr val="F9F9F9"/>
                </a:solidFill>
                <a:latin typeface="Palatino Linotype"/>
                <a:cs typeface="Palatino Linotype"/>
              </a:rPr>
              <a:t>т</a:t>
            </a:r>
            <a:r>
              <a:rPr b="1" spc="-25" dirty="0">
                <a:solidFill>
                  <a:srgbClr val="F9F9F9"/>
                </a:solidFill>
                <a:latin typeface="Palatino Linotype"/>
                <a:cs typeface="Palatino Linotype"/>
              </a:rPr>
              <a:t>орной</a:t>
            </a:r>
            <a:r>
              <a:rPr b="1" spc="20" dirty="0">
                <a:solidFill>
                  <a:srgbClr val="F9F9F9"/>
                </a:solidFill>
                <a:latin typeface="Palatino Linotype"/>
                <a:cs typeface="Palatino Linotype"/>
              </a:rPr>
              <a:t> </a:t>
            </a:r>
            <a:r>
              <a:rPr b="1" spc="-25" dirty="0">
                <a:solidFill>
                  <a:srgbClr val="F9F9F9"/>
                </a:solidFill>
                <a:latin typeface="Palatino Linotype"/>
                <a:cs typeface="Palatino Linotype"/>
              </a:rPr>
              <a:t>раб</a:t>
            </a:r>
            <a:r>
              <a:rPr b="1" spc="-40" dirty="0">
                <a:solidFill>
                  <a:srgbClr val="F9F9F9"/>
                </a:solidFill>
                <a:latin typeface="Palatino Linotype"/>
                <a:cs typeface="Palatino Linotype"/>
              </a:rPr>
              <a:t>о</a:t>
            </a:r>
            <a:r>
              <a:rPr b="1" spc="5" dirty="0">
                <a:solidFill>
                  <a:srgbClr val="F9F9F9"/>
                </a:solidFill>
                <a:latin typeface="Palatino Linotype"/>
                <a:cs typeface="Palatino Linotype"/>
              </a:rPr>
              <a:t>ты</a:t>
            </a:r>
            <a:endParaRPr dirty="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1316990" cy="5080"/>
            </a:xfrm>
            <a:custGeom>
              <a:avLst/>
              <a:gdLst/>
              <a:ahLst/>
              <a:cxnLst/>
              <a:rect l="l" t="t" r="r" b="b"/>
              <a:pathLst>
                <a:path w="1316990" h="5079">
                  <a:moveTo>
                    <a:pt x="0" y="5060"/>
                  </a:moveTo>
                  <a:lnTo>
                    <a:pt x="0" y="0"/>
                  </a:lnTo>
                  <a:lnTo>
                    <a:pt x="1316618" y="0"/>
                  </a:lnTo>
                  <a:lnTo>
                    <a:pt x="13166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538805"/>
            <a:ext cx="35782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55" dirty="0">
                <a:solidFill>
                  <a:srgbClr val="22373A"/>
                </a:solidFill>
                <a:latin typeface="Calibri"/>
                <a:cs typeface="Calibri"/>
              </a:rPr>
              <a:t>Изучение</a:t>
            </a:r>
            <a:r>
              <a:rPr sz="1100" spc="1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Calibri"/>
                <a:cs typeface="Calibri"/>
              </a:rPr>
              <a:t>задачи</a:t>
            </a:r>
            <a:r>
              <a:rPr sz="1100" spc="1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35" dirty="0">
                <a:solidFill>
                  <a:srgbClr val="22373A"/>
                </a:solidFill>
                <a:latin typeface="Calibri"/>
                <a:cs typeface="Calibri"/>
              </a:rPr>
              <a:t>разложения</a:t>
            </a:r>
            <a:r>
              <a:rPr sz="1100" spc="2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libri"/>
                <a:cs typeface="Calibri"/>
              </a:rPr>
              <a:t>на</a:t>
            </a:r>
            <a:r>
              <a:rPr sz="1100" spc="1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latin typeface="Calibri"/>
                <a:cs typeface="Calibri"/>
              </a:rPr>
              <a:t>множители,</a:t>
            </a:r>
            <a:r>
              <a:rPr sz="1100" spc="-3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50" dirty="0">
                <a:solidFill>
                  <a:srgbClr val="22373A"/>
                </a:solidFill>
                <a:latin typeface="Calibri"/>
                <a:cs typeface="Calibri"/>
              </a:rPr>
              <a:t>изучение </a:t>
            </a:r>
            <a:r>
              <a:rPr sz="1100" spc="-2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Calibri"/>
                <a:cs typeface="Calibri"/>
              </a:rPr>
              <a:t>p-алгоритма</a:t>
            </a:r>
            <a:r>
              <a:rPr sz="1100" spc="1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Calibri"/>
                <a:cs typeface="Calibri"/>
              </a:rPr>
              <a:t>Полларда.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85215"/>
            <a:ext cx="42672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5" dirty="0">
                <a:solidFill>
                  <a:schemeClr val="tx1"/>
                </a:solidFill>
              </a:rPr>
              <a:t>Задача</a:t>
            </a:r>
            <a:r>
              <a:rPr sz="1800" b="1" spc="20" dirty="0">
                <a:solidFill>
                  <a:schemeClr val="tx1"/>
                </a:solidFill>
              </a:rPr>
              <a:t> </a:t>
            </a:r>
            <a:r>
              <a:rPr sz="1800" b="1" spc="-10" dirty="0">
                <a:solidFill>
                  <a:schemeClr val="tx1"/>
                </a:solidFill>
              </a:rPr>
              <a:t>разложения</a:t>
            </a:r>
            <a:r>
              <a:rPr sz="1800" b="1" spc="25" dirty="0">
                <a:solidFill>
                  <a:schemeClr val="tx1"/>
                </a:solidFill>
              </a:rPr>
              <a:t> </a:t>
            </a:r>
            <a:r>
              <a:rPr sz="1800" b="1" spc="5" dirty="0">
                <a:solidFill>
                  <a:schemeClr val="tx1"/>
                </a:solidFill>
              </a:rPr>
              <a:t>на</a:t>
            </a:r>
            <a:r>
              <a:rPr sz="1800" b="1" spc="20" dirty="0">
                <a:solidFill>
                  <a:schemeClr val="tx1"/>
                </a:solidFill>
              </a:rPr>
              <a:t> </a:t>
            </a:r>
            <a:r>
              <a:rPr sz="1800" b="1" spc="-15" dirty="0">
                <a:solidFill>
                  <a:schemeClr val="tx1"/>
                </a:solidFill>
              </a:rPr>
              <a:t>простые</a:t>
            </a:r>
            <a:r>
              <a:rPr sz="1800" b="1" spc="25" dirty="0">
                <a:solidFill>
                  <a:schemeClr val="tx1"/>
                </a:solidFill>
              </a:rPr>
              <a:t> </a:t>
            </a:r>
            <a:r>
              <a:rPr sz="1800" b="1" spc="-15" dirty="0">
                <a:solidFill>
                  <a:schemeClr val="tx1"/>
                </a:solidFill>
              </a:rPr>
              <a:t>множители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402430" y="892175"/>
            <a:ext cx="3803333" cy="1455079"/>
          </a:xfrm>
          <a:prstGeom prst="rect">
            <a:avLst/>
          </a:prstGeom>
        </p:spPr>
        <p:txBody>
          <a:bodyPr vert="horz" wrap="square" lIns="0" tIns="481077" rIns="0" bIns="0" rtlCol="0">
            <a:spAutoFit/>
          </a:bodyPr>
          <a:lstStyle/>
          <a:p>
            <a:pPr marR="5080">
              <a:lnSpc>
                <a:spcPct val="118000"/>
              </a:lnSpc>
              <a:spcBef>
                <a:spcPts val="100"/>
              </a:spcBef>
            </a:pPr>
            <a:r>
              <a:rPr spc="35" dirty="0"/>
              <a:t>Разложение </a:t>
            </a:r>
            <a:r>
              <a:rPr spc="50" dirty="0"/>
              <a:t>на </a:t>
            </a:r>
            <a:r>
              <a:rPr spc="45" dirty="0"/>
              <a:t>множители </a:t>
            </a:r>
            <a:r>
              <a:rPr spc="-30" dirty="0"/>
              <a:t>— </a:t>
            </a:r>
            <a:r>
              <a:rPr spc="40" dirty="0"/>
              <a:t>предмет </a:t>
            </a:r>
            <a:r>
              <a:rPr spc="45" dirty="0"/>
              <a:t>непрерывного </a:t>
            </a:r>
            <a:r>
              <a:rPr spc="50" dirty="0"/>
              <a:t> </a:t>
            </a:r>
            <a:r>
              <a:rPr sz="1100" spc="35" dirty="0"/>
              <a:t>исследования </a:t>
            </a:r>
            <a:r>
              <a:rPr sz="1100" spc="45" dirty="0"/>
              <a:t>в </a:t>
            </a:r>
            <a:r>
              <a:rPr sz="1100" spc="55" dirty="0"/>
              <a:t>прошлом; </a:t>
            </a:r>
            <a:r>
              <a:rPr sz="1100" spc="70" dirty="0"/>
              <a:t>и </a:t>
            </a:r>
            <a:r>
              <a:rPr sz="1100" spc="55" dirty="0"/>
              <a:t>такие </a:t>
            </a:r>
            <a:r>
              <a:rPr sz="1100" spc="5" dirty="0"/>
              <a:t>же </a:t>
            </a:r>
            <a:r>
              <a:rPr sz="1100" spc="35" dirty="0"/>
              <a:t>исследования, </a:t>
            </a:r>
            <a:r>
              <a:rPr sz="1100" spc="40" dirty="0"/>
              <a:t> </a:t>
            </a:r>
            <a:r>
              <a:rPr sz="1100" spc="45" dirty="0"/>
              <a:t>вероятно, </a:t>
            </a:r>
            <a:r>
              <a:rPr sz="1100" spc="35" dirty="0"/>
              <a:t>продолжатся </a:t>
            </a:r>
            <a:r>
              <a:rPr sz="1100" spc="45" dirty="0"/>
              <a:t>в </a:t>
            </a:r>
            <a:r>
              <a:rPr sz="1100" spc="30" dirty="0"/>
              <a:t>будущем. </a:t>
            </a:r>
            <a:r>
              <a:rPr sz="1100" spc="35" dirty="0"/>
              <a:t>Разложение </a:t>
            </a:r>
            <a:r>
              <a:rPr sz="1100" spc="50" dirty="0"/>
              <a:t>на </a:t>
            </a:r>
            <a:r>
              <a:rPr sz="1100" spc="55" dirty="0"/>
              <a:t> </a:t>
            </a:r>
            <a:r>
              <a:rPr sz="1100" spc="45" dirty="0"/>
              <a:t>множители</a:t>
            </a:r>
            <a:r>
              <a:rPr sz="1100" spc="15" dirty="0"/>
              <a:t> </a:t>
            </a:r>
            <a:r>
              <a:rPr sz="1100" spc="55" dirty="0"/>
              <a:t>играет</a:t>
            </a:r>
            <a:r>
              <a:rPr sz="1100" spc="-5" dirty="0"/>
              <a:t> </a:t>
            </a:r>
            <a:r>
              <a:rPr sz="1100" spc="40" dirty="0"/>
              <a:t>очень</a:t>
            </a:r>
            <a:r>
              <a:rPr sz="1100" spc="-5" dirty="0"/>
              <a:t> </a:t>
            </a:r>
            <a:r>
              <a:rPr sz="1100" spc="45" dirty="0"/>
              <a:t>важную</a:t>
            </a:r>
            <a:r>
              <a:rPr sz="1100" spc="20" dirty="0"/>
              <a:t> </a:t>
            </a:r>
            <a:r>
              <a:rPr sz="1100" spc="25" dirty="0"/>
              <a:t>роль</a:t>
            </a:r>
            <a:r>
              <a:rPr sz="1100" spc="-5" dirty="0"/>
              <a:t> </a:t>
            </a:r>
            <a:r>
              <a:rPr sz="1100" spc="45" dirty="0"/>
              <a:t>в</a:t>
            </a:r>
            <a:r>
              <a:rPr sz="1100" spc="20" dirty="0"/>
              <a:t> </a:t>
            </a:r>
            <a:r>
              <a:rPr sz="1100" spc="45" dirty="0"/>
              <a:t>безопасности </a:t>
            </a:r>
            <a:r>
              <a:rPr sz="1100" spc="-235" dirty="0"/>
              <a:t> </a:t>
            </a:r>
            <a:r>
              <a:rPr sz="1100" spc="50" dirty="0"/>
              <a:t>некоторых</a:t>
            </a:r>
            <a:r>
              <a:rPr sz="1100" spc="10" dirty="0"/>
              <a:t> </a:t>
            </a:r>
            <a:r>
              <a:rPr sz="1100" spc="60" dirty="0"/>
              <a:t>криптосистем</a:t>
            </a:r>
            <a:r>
              <a:rPr sz="1100" spc="15" dirty="0"/>
              <a:t> </a:t>
            </a:r>
            <a:r>
              <a:rPr sz="1100" spc="40" dirty="0"/>
              <a:t>с</a:t>
            </a:r>
            <a:r>
              <a:rPr sz="1100" spc="15" dirty="0"/>
              <a:t> </a:t>
            </a:r>
            <a:r>
              <a:rPr sz="1100" spc="70" dirty="0"/>
              <a:t>открытым</a:t>
            </a:r>
            <a:r>
              <a:rPr sz="1100" spc="10" dirty="0"/>
              <a:t> </a:t>
            </a:r>
            <a:r>
              <a:rPr sz="1100" spc="50" dirty="0"/>
              <a:t>ключом.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975485" cy="5080"/>
            </a:xfrm>
            <a:custGeom>
              <a:avLst/>
              <a:gdLst/>
              <a:ahLst/>
              <a:cxnLst/>
              <a:rect l="l" t="t" r="r" b="b"/>
              <a:pathLst>
                <a:path w="1975485" h="5079">
                  <a:moveTo>
                    <a:pt x="0" y="5060"/>
                  </a:moveTo>
                  <a:lnTo>
                    <a:pt x="0" y="0"/>
                  </a:lnTo>
                  <a:lnTo>
                    <a:pt x="1974893" y="0"/>
                  </a:lnTo>
                  <a:lnTo>
                    <a:pt x="19748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53975"/>
            <a:ext cx="46970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10" dirty="0">
                <a:solidFill>
                  <a:schemeClr val="tx1"/>
                </a:solidFill>
              </a:rPr>
              <a:t>p-алгоритм</a:t>
            </a:r>
            <a:r>
              <a:rPr sz="1800" b="1" spc="-20" dirty="0">
                <a:solidFill>
                  <a:schemeClr val="tx1"/>
                </a:solidFill>
              </a:rPr>
              <a:t> Полларда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247650" y="350211"/>
            <a:ext cx="4648200" cy="173008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62890" marR="419734" indent="-132715">
              <a:lnSpc>
                <a:spcPct val="113900"/>
              </a:lnSpc>
              <a:spcBef>
                <a:spcPts val="155"/>
              </a:spcBef>
              <a:buClrTx/>
              <a:buChar char="•"/>
              <a:tabLst>
                <a:tab pos="263525" algn="l"/>
              </a:tabLst>
            </a:pPr>
            <a:r>
              <a:rPr sz="1000" spc="35" dirty="0"/>
              <a:t>Вход.</a:t>
            </a:r>
            <a:r>
              <a:rPr sz="1000" spc="-35" dirty="0"/>
              <a:t> </a:t>
            </a:r>
            <a:r>
              <a:rPr sz="1000" spc="40" dirty="0"/>
              <a:t>Число</a:t>
            </a:r>
            <a:r>
              <a:rPr sz="1000" spc="15" dirty="0"/>
              <a:t> </a:t>
            </a:r>
            <a:r>
              <a:rPr sz="1000" spc="35" dirty="0">
                <a:cs typeface="Cambria"/>
              </a:rPr>
              <a:t>𝑛</a:t>
            </a:r>
            <a:r>
              <a:rPr sz="1000" spc="35" dirty="0"/>
              <a:t>,</a:t>
            </a:r>
            <a:r>
              <a:rPr sz="1000" spc="-30" dirty="0"/>
              <a:t> </a:t>
            </a:r>
            <a:r>
              <a:rPr sz="1000" spc="40" dirty="0"/>
              <a:t>начальное</a:t>
            </a:r>
            <a:r>
              <a:rPr sz="1000" spc="15" dirty="0"/>
              <a:t> </a:t>
            </a:r>
            <a:r>
              <a:rPr sz="1000" spc="50" dirty="0"/>
              <a:t>значение</a:t>
            </a:r>
            <a:r>
              <a:rPr sz="1000" spc="15" dirty="0"/>
              <a:t> </a:t>
            </a:r>
            <a:r>
              <a:rPr sz="1000" dirty="0">
                <a:cs typeface="Cambria"/>
              </a:rPr>
              <a:t>𝑐</a:t>
            </a:r>
            <a:r>
              <a:rPr sz="1000" dirty="0"/>
              <a:t>,</a:t>
            </a:r>
            <a:r>
              <a:rPr sz="1000" spc="-30" dirty="0"/>
              <a:t> </a:t>
            </a:r>
            <a:r>
              <a:rPr sz="1000" spc="70" dirty="0"/>
              <a:t>функция</a:t>
            </a:r>
            <a:r>
              <a:rPr sz="1000" spc="15" dirty="0"/>
              <a:t> </a:t>
            </a:r>
            <a:r>
              <a:rPr sz="1000" spc="-20" dirty="0">
                <a:cs typeface="Cambria"/>
              </a:rPr>
              <a:t>𝑓</a:t>
            </a:r>
            <a:r>
              <a:rPr sz="1000" spc="-20" dirty="0"/>
              <a:t>, </a:t>
            </a:r>
            <a:r>
              <a:rPr sz="1000" spc="-235" dirty="0"/>
              <a:t> </a:t>
            </a:r>
            <a:r>
              <a:rPr sz="1000" spc="30" dirty="0"/>
              <a:t>обладающая</a:t>
            </a:r>
            <a:r>
              <a:rPr sz="1000" spc="10" dirty="0"/>
              <a:t> </a:t>
            </a:r>
            <a:r>
              <a:rPr sz="1000" spc="55" dirty="0"/>
              <a:t>сжимающими</a:t>
            </a:r>
            <a:r>
              <a:rPr sz="1000" spc="15" dirty="0"/>
              <a:t> </a:t>
            </a:r>
            <a:r>
              <a:rPr sz="1000" spc="50" dirty="0"/>
              <a:t>свойствами.</a:t>
            </a:r>
            <a:endParaRPr sz="1000" dirty="0">
              <a:cs typeface="Cambria"/>
            </a:endParaRPr>
          </a:p>
          <a:p>
            <a:pPr marL="262890" indent="-133350">
              <a:lnSpc>
                <a:spcPct val="100000"/>
              </a:lnSpc>
              <a:spcBef>
                <a:spcPts val="85"/>
              </a:spcBef>
              <a:buClrTx/>
              <a:buChar char="•"/>
              <a:tabLst>
                <a:tab pos="263525" algn="l"/>
              </a:tabLst>
            </a:pPr>
            <a:r>
              <a:rPr sz="1000" spc="40" dirty="0"/>
              <a:t>Выход.</a:t>
            </a:r>
            <a:r>
              <a:rPr sz="1000" spc="-40" dirty="0"/>
              <a:t> </a:t>
            </a:r>
            <a:r>
              <a:rPr sz="1000" spc="60" dirty="0"/>
              <a:t>Нетривиальный</a:t>
            </a:r>
            <a:r>
              <a:rPr sz="1000" spc="-10" dirty="0"/>
              <a:t> </a:t>
            </a:r>
            <a:r>
              <a:rPr sz="1000" spc="30" dirty="0"/>
              <a:t>делитель</a:t>
            </a:r>
            <a:r>
              <a:rPr sz="1000" spc="-15" dirty="0"/>
              <a:t> </a:t>
            </a:r>
            <a:r>
              <a:rPr sz="1000" spc="45" dirty="0"/>
              <a:t>числа</a:t>
            </a:r>
            <a:r>
              <a:rPr sz="1000" spc="10" dirty="0"/>
              <a:t> </a:t>
            </a:r>
            <a:r>
              <a:rPr sz="1000" spc="30" dirty="0">
                <a:cs typeface="Cambria"/>
              </a:rPr>
              <a:t>𝑛</a:t>
            </a:r>
            <a:r>
              <a:rPr sz="1000" spc="30" dirty="0"/>
              <a:t>.</a:t>
            </a:r>
            <a:endParaRPr sz="1000" dirty="0">
              <a:cs typeface="Cambria"/>
            </a:endParaRPr>
          </a:p>
          <a:p>
            <a:pPr marL="81280">
              <a:lnSpc>
                <a:spcPct val="100000"/>
              </a:lnSpc>
              <a:spcBef>
                <a:spcPts val="840"/>
              </a:spcBef>
            </a:pPr>
            <a:r>
              <a:rPr sz="1000" spc="25" dirty="0"/>
              <a:t>1.</a:t>
            </a:r>
            <a:r>
              <a:rPr sz="1000" spc="280" dirty="0"/>
              <a:t> </a:t>
            </a:r>
            <a:r>
              <a:rPr sz="1000" spc="45" dirty="0"/>
              <a:t>Положить</a:t>
            </a:r>
            <a:r>
              <a:rPr sz="1000" spc="-5" dirty="0"/>
              <a:t> </a:t>
            </a:r>
            <a:r>
              <a:rPr sz="1000" spc="-30" dirty="0">
                <a:cs typeface="Cambria"/>
              </a:rPr>
              <a:t>𝑎</a:t>
            </a:r>
            <a:r>
              <a:rPr sz="1000" spc="65" dirty="0">
                <a:cs typeface="Cambria"/>
              </a:rPr>
              <a:t> </a:t>
            </a:r>
            <a:r>
              <a:rPr sz="1000" spc="290" dirty="0" smtClean="0">
                <a:cs typeface="Cambria"/>
              </a:rPr>
              <a:t>=</a:t>
            </a:r>
            <a:r>
              <a:rPr sz="1000" spc="45" dirty="0" smtClean="0">
                <a:cs typeface="Cambria"/>
              </a:rPr>
              <a:t>𝑐</a:t>
            </a:r>
            <a:r>
              <a:rPr sz="1000" spc="45" dirty="0">
                <a:cs typeface="Cambria"/>
              </a:rPr>
              <a:t>,</a:t>
            </a:r>
            <a:r>
              <a:rPr sz="1000" spc="-70" dirty="0">
                <a:cs typeface="Cambria"/>
              </a:rPr>
              <a:t> </a:t>
            </a:r>
            <a:r>
              <a:rPr sz="1000" spc="-135" dirty="0">
                <a:cs typeface="Cambria"/>
              </a:rPr>
              <a:t>𝑏</a:t>
            </a:r>
            <a:r>
              <a:rPr sz="1000" spc="-50" dirty="0">
                <a:cs typeface="Cambria"/>
              </a:rPr>
              <a:t> </a:t>
            </a:r>
            <a:r>
              <a:rPr lang="ru-RU" sz="1000" spc="-50" dirty="0" smtClean="0">
                <a:cs typeface="Cambria"/>
              </a:rPr>
              <a:t> </a:t>
            </a:r>
            <a:r>
              <a:rPr sz="1000" spc="290" dirty="0" smtClean="0">
                <a:cs typeface="Cambria"/>
              </a:rPr>
              <a:t>=</a:t>
            </a:r>
            <a:r>
              <a:rPr sz="1000" spc="-30" dirty="0" smtClean="0">
                <a:cs typeface="Cambria"/>
              </a:rPr>
              <a:t>𝑐</a:t>
            </a:r>
            <a:endParaRPr sz="1000" dirty="0">
              <a:cs typeface="Cambria"/>
            </a:endParaRPr>
          </a:p>
          <a:p>
            <a:pPr marL="81280">
              <a:lnSpc>
                <a:spcPct val="100000"/>
              </a:lnSpc>
              <a:spcBef>
                <a:spcPts val="60"/>
              </a:spcBef>
            </a:pPr>
            <a:r>
              <a:rPr sz="1000" spc="25" dirty="0"/>
              <a:t>2. </a:t>
            </a:r>
            <a:r>
              <a:rPr sz="1000" spc="45" dirty="0"/>
              <a:t> </a:t>
            </a:r>
            <a:r>
              <a:rPr sz="1000" spc="75" dirty="0"/>
              <a:t>Вычи</a:t>
            </a:r>
            <a:r>
              <a:rPr sz="1000" spc="25" dirty="0"/>
              <a:t>с</a:t>
            </a:r>
            <a:r>
              <a:rPr sz="1000" spc="60" dirty="0"/>
              <a:t>лить</a:t>
            </a:r>
            <a:r>
              <a:rPr sz="1000" spc="-5" dirty="0"/>
              <a:t> </a:t>
            </a:r>
            <a:r>
              <a:rPr sz="1000" spc="-50" dirty="0">
                <a:cs typeface="Cambria"/>
              </a:rPr>
              <a:t>𝑎</a:t>
            </a:r>
            <a:r>
              <a:rPr sz="1000" spc="75" dirty="0">
                <a:cs typeface="Cambria"/>
              </a:rPr>
              <a:t> </a:t>
            </a:r>
            <a:r>
              <a:rPr sz="1000" spc="290" dirty="0">
                <a:cs typeface="Cambria"/>
              </a:rPr>
              <a:t>=</a:t>
            </a:r>
            <a:r>
              <a:rPr sz="1000" spc="75" dirty="0">
                <a:cs typeface="Cambria"/>
              </a:rPr>
              <a:t> </a:t>
            </a:r>
            <a:r>
              <a:rPr sz="1000" spc="-15" dirty="0">
                <a:cs typeface="Cambria"/>
              </a:rPr>
              <a:t>𝑓</a:t>
            </a:r>
            <a:r>
              <a:rPr sz="1000" spc="5" dirty="0">
                <a:cs typeface="Cambria"/>
              </a:rPr>
              <a:t>(𝑎)(𝑚</a:t>
            </a:r>
            <a:r>
              <a:rPr sz="1000" spc="20" dirty="0">
                <a:cs typeface="Cambria"/>
              </a:rPr>
              <a:t>𝑜</a:t>
            </a:r>
            <a:r>
              <a:rPr sz="1000" spc="-85" dirty="0">
                <a:cs typeface="Cambria"/>
              </a:rPr>
              <a:t>𝑑</a:t>
            </a:r>
            <a:r>
              <a:rPr sz="1000" spc="85" dirty="0">
                <a:cs typeface="Cambria"/>
              </a:rPr>
              <a:t>𝑛),</a:t>
            </a:r>
            <a:r>
              <a:rPr sz="1000" spc="-65" dirty="0">
                <a:cs typeface="Cambria"/>
              </a:rPr>
              <a:t> </a:t>
            </a:r>
            <a:r>
              <a:rPr sz="1000" spc="-245" dirty="0">
                <a:cs typeface="Cambria"/>
              </a:rPr>
              <a:t>𝑏</a:t>
            </a:r>
            <a:r>
              <a:rPr sz="1000" spc="90" dirty="0">
                <a:cs typeface="Cambria"/>
              </a:rPr>
              <a:t> </a:t>
            </a:r>
            <a:r>
              <a:rPr lang="en-GB" sz="1000" spc="90" dirty="0" smtClean="0">
                <a:cs typeface="Cambria"/>
              </a:rPr>
              <a:t> </a:t>
            </a:r>
            <a:r>
              <a:rPr sz="1000" spc="290" dirty="0" smtClean="0">
                <a:cs typeface="Cambria"/>
              </a:rPr>
              <a:t>=</a:t>
            </a:r>
            <a:r>
              <a:rPr sz="1000" spc="-125" dirty="0" smtClean="0">
                <a:cs typeface="Cambria"/>
              </a:rPr>
              <a:t>𝑓</a:t>
            </a:r>
            <a:r>
              <a:rPr sz="1000" spc="-165" dirty="0" smtClean="0">
                <a:cs typeface="Cambria"/>
              </a:rPr>
              <a:t> </a:t>
            </a:r>
            <a:r>
              <a:rPr sz="1000" spc="-50" dirty="0">
                <a:cs typeface="Cambria"/>
              </a:rPr>
              <a:t>(</a:t>
            </a:r>
            <a:r>
              <a:rPr sz="1000" spc="-114" dirty="0">
                <a:cs typeface="Cambria"/>
              </a:rPr>
              <a:t>𝑏</a:t>
            </a:r>
            <a:r>
              <a:rPr sz="1000" spc="10" dirty="0">
                <a:cs typeface="Cambria"/>
              </a:rPr>
              <a:t>)(𝑚</a:t>
            </a:r>
            <a:r>
              <a:rPr sz="1000" spc="30" dirty="0">
                <a:cs typeface="Cambria"/>
              </a:rPr>
              <a:t>𝑜</a:t>
            </a:r>
            <a:r>
              <a:rPr sz="1000" spc="-85" dirty="0">
                <a:cs typeface="Cambria"/>
              </a:rPr>
              <a:t>𝑑</a:t>
            </a:r>
            <a:r>
              <a:rPr sz="1000" spc="45" dirty="0">
                <a:cs typeface="Cambria"/>
              </a:rPr>
              <a:t>𝑛)</a:t>
            </a:r>
            <a:endParaRPr sz="1000" dirty="0">
              <a:cs typeface="Cambria"/>
            </a:endParaRPr>
          </a:p>
          <a:p>
            <a:pPr marL="81280">
              <a:lnSpc>
                <a:spcPct val="100000"/>
              </a:lnSpc>
              <a:spcBef>
                <a:spcPts val="55"/>
              </a:spcBef>
            </a:pPr>
            <a:r>
              <a:rPr sz="1000" spc="25" dirty="0"/>
              <a:t>3. </a:t>
            </a:r>
            <a:r>
              <a:rPr sz="1000" spc="45" dirty="0"/>
              <a:t> </a:t>
            </a:r>
            <a:r>
              <a:rPr sz="1000" spc="75" dirty="0"/>
              <a:t>Найти</a:t>
            </a:r>
            <a:r>
              <a:rPr sz="1000" spc="15" dirty="0"/>
              <a:t> </a:t>
            </a:r>
            <a:r>
              <a:rPr sz="1000" spc="-114" dirty="0">
                <a:cs typeface="Cambria"/>
              </a:rPr>
              <a:t>𝑑</a:t>
            </a:r>
            <a:r>
              <a:rPr sz="1000" spc="105" dirty="0">
                <a:cs typeface="Cambria"/>
              </a:rPr>
              <a:t> </a:t>
            </a:r>
            <a:r>
              <a:rPr sz="1000" spc="290" dirty="0" smtClean="0">
                <a:cs typeface="Cambria"/>
              </a:rPr>
              <a:t>=</a:t>
            </a:r>
            <a:r>
              <a:rPr sz="1000" spc="295" dirty="0" smtClean="0">
                <a:cs typeface="Cambria"/>
              </a:rPr>
              <a:t>𝐺</a:t>
            </a:r>
            <a:r>
              <a:rPr sz="1000" spc="385" dirty="0" smtClean="0">
                <a:cs typeface="Cambria"/>
              </a:rPr>
              <a:t>𝐶</a:t>
            </a:r>
            <a:r>
              <a:rPr sz="1000" spc="265" dirty="0" smtClean="0">
                <a:cs typeface="Cambria"/>
              </a:rPr>
              <a:t>𝐷</a:t>
            </a:r>
            <a:r>
              <a:rPr sz="1000" spc="-15" dirty="0" smtClean="0">
                <a:cs typeface="Cambria"/>
              </a:rPr>
              <a:t>(</a:t>
            </a:r>
            <a:r>
              <a:rPr lang="en-GB" sz="1000" i="1" spc="-15" dirty="0" smtClean="0">
                <a:cs typeface="Cambria"/>
              </a:rPr>
              <a:t>a – b, n</a:t>
            </a:r>
            <a:r>
              <a:rPr sz="1000" spc="45" dirty="0" smtClean="0">
                <a:cs typeface="Cambria"/>
              </a:rPr>
              <a:t>)</a:t>
            </a:r>
            <a:endParaRPr sz="1000" dirty="0">
              <a:cs typeface="Cambria"/>
            </a:endParaRPr>
          </a:p>
          <a:p>
            <a:pPr marL="81280">
              <a:lnSpc>
                <a:spcPct val="100000"/>
              </a:lnSpc>
              <a:spcBef>
                <a:spcPts val="60"/>
              </a:spcBef>
            </a:pPr>
            <a:r>
              <a:rPr sz="1000" spc="25" dirty="0"/>
              <a:t>4. </a:t>
            </a:r>
            <a:r>
              <a:rPr sz="1000" spc="45" dirty="0"/>
              <a:t> </a:t>
            </a:r>
            <a:r>
              <a:rPr sz="1000" spc="75" dirty="0"/>
              <a:t>Е</a:t>
            </a:r>
            <a:r>
              <a:rPr sz="1000" spc="35" dirty="0"/>
              <a:t>с</a:t>
            </a:r>
            <a:r>
              <a:rPr sz="1000" spc="50" dirty="0"/>
              <a:t>ли</a:t>
            </a:r>
            <a:r>
              <a:rPr sz="1000" spc="15" dirty="0"/>
              <a:t> </a:t>
            </a:r>
            <a:r>
              <a:rPr sz="1000" spc="-60" dirty="0">
                <a:cs typeface="Cambria"/>
              </a:rPr>
              <a:t>1</a:t>
            </a:r>
            <a:r>
              <a:rPr sz="1000" spc="75" dirty="0">
                <a:cs typeface="Cambria"/>
              </a:rPr>
              <a:t> </a:t>
            </a:r>
            <a:r>
              <a:rPr sz="1000" spc="290" dirty="0">
                <a:cs typeface="Cambria"/>
              </a:rPr>
              <a:t>&lt;</a:t>
            </a:r>
            <a:r>
              <a:rPr sz="1000" spc="75" dirty="0">
                <a:cs typeface="Cambria"/>
              </a:rPr>
              <a:t> </a:t>
            </a:r>
            <a:r>
              <a:rPr sz="1000" spc="-114" dirty="0">
                <a:cs typeface="Cambria"/>
              </a:rPr>
              <a:t>𝑑</a:t>
            </a:r>
            <a:r>
              <a:rPr sz="1000" spc="105" dirty="0">
                <a:cs typeface="Cambria"/>
              </a:rPr>
              <a:t> </a:t>
            </a:r>
            <a:r>
              <a:rPr sz="1000" spc="290" dirty="0">
                <a:cs typeface="Cambria"/>
              </a:rPr>
              <a:t>&lt;</a:t>
            </a:r>
            <a:r>
              <a:rPr sz="1000" spc="75" dirty="0">
                <a:cs typeface="Cambria"/>
              </a:rPr>
              <a:t> </a:t>
            </a:r>
            <a:r>
              <a:rPr sz="1000" spc="70" dirty="0">
                <a:cs typeface="Cambria"/>
              </a:rPr>
              <a:t>𝑛</a:t>
            </a:r>
            <a:r>
              <a:rPr sz="1000" spc="30" dirty="0"/>
              <a:t>,</a:t>
            </a:r>
            <a:r>
              <a:rPr sz="1000" spc="-60" dirty="0"/>
              <a:t> </a:t>
            </a:r>
            <a:r>
              <a:rPr sz="1000" spc="110" dirty="0"/>
              <a:t>т</a:t>
            </a:r>
            <a:r>
              <a:rPr sz="1000" spc="20" dirty="0"/>
              <a:t>о</a:t>
            </a:r>
            <a:r>
              <a:rPr sz="1000" spc="15" dirty="0"/>
              <a:t> </a:t>
            </a:r>
            <a:r>
              <a:rPr sz="1000" spc="55" dirty="0"/>
              <a:t>п</a:t>
            </a:r>
            <a:r>
              <a:rPr sz="1000" spc="25" dirty="0"/>
              <a:t>ол</a:t>
            </a:r>
            <a:r>
              <a:rPr sz="1000" spc="10" dirty="0"/>
              <a:t>о</a:t>
            </a:r>
            <a:r>
              <a:rPr sz="1000" spc="60" dirty="0"/>
              <a:t>жить</a:t>
            </a:r>
            <a:r>
              <a:rPr sz="1000" spc="-5" dirty="0"/>
              <a:t> </a:t>
            </a:r>
            <a:r>
              <a:rPr sz="1000" spc="-110" dirty="0">
                <a:cs typeface="Cambria"/>
              </a:rPr>
              <a:t>𝑝</a:t>
            </a:r>
            <a:r>
              <a:rPr sz="1000" spc="90" dirty="0">
                <a:cs typeface="Cambria"/>
              </a:rPr>
              <a:t> </a:t>
            </a:r>
            <a:r>
              <a:rPr lang="en-GB" sz="1000" spc="90" dirty="0" smtClean="0">
                <a:cs typeface="Cambria"/>
              </a:rPr>
              <a:t> </a:t>
            </a:r>
            <a:r>
              <a:rPr sz="1000" spc="290" dirty="0" smtClean="0">
                <a:cs typeface="Cambria"/>
              </a:rPr>
              <a:t>=</a:t>
            </a:r>
            <a:r>
              <a:rPr sz="1000" spc="75" dirty="0" smtClean="0">
                <a:cs typeface="Cambria"/>
              </a:rPr>
              <a:t> </a:t>
            </a:r>
            <a:r>
              <a:rPr sz="1000" spc="-114" dirty="0">
                <a:cs typeface="Cambria"/>
              </a:rPr>
              <a:t>𝑑</a:t>
            </a:r>
            <a:r>
              <a:rPr sz="1000" spc="-10" dirty="0">
                <a:cs typeface="Cambria"/>
              </a:rPr>
              <a:t> </a:t>
            </a:r>
            <a:r>
              <a:rPr lang="en-GB" sz="1000" spc="-10" dirty="0" smtClean="0">
                <a:cs typeface="Cambria"/>
              </a:rPr>
              <a:t> </a:t>
            </a:r>
            <a:r>
              <a:rPr sz="1000" spc="70" dirty="0" smtClean="0"/>
              <a:t>и</a:t>
            </a:r>
            <a:r>
              <a:rPr sz="1000" spc="15" dirty="0" smtClean="0"/>
              <a:t> </a:t>
            </a:r>
            <a:r>
              <a:rPr sz="1000" spc="35" dirty="0"/>
              <a:t>рез</a:t>
            </a:r>
            <a:r>
              <a:rPr sz="1000" dirty="0"/>
              <a:t>у</a:t>
            </a:r>
            <a:r>
              <a:rPr sz="1000" spc="35" dirty="0"/>
              <a:t>л</a:t>
            </a:r>
            <a:r>
              <a:rPr sz="1000" spc="-5" dirty="0"/>
              <a:t>ь</a:t>
            </a:r>
            <a:r>
              <a:rPr sz="1000" spc="75" dirty="0"/>
              <a:t>тат:</a:t>
            </a:r>
            <a:r>
              <a:rPr sz="1000" spc="15" dirty="0"/>
              <a:t> </a:t>
            </a:r>
            <a:r>
              <a:rPr sz="1000" spc="-110" dirty="0">
                <a:cs typeface="Cambria"/>
              </a:rPr>
              <a:t>𝑝</a:t>
            </a:r>
            <a:r>
              <a:rPr sz="1000" spc="25" dirty="0"/>
              <a:t>.</a:t>
            </a:r>
            <a:r>
              <a:rPr sz="1000" spc="-30" dirty="0"/>
              <a:t> </a:t>
            </a:r>
            <a:r>
              <a:rPr sz="1000" spc="70" dirty="0"/>
              <a:t>При</a:t>
            </a:r>
            <a:endParaRPr sz="1000" dirty="0">
              <a:cs typeface="Cambria"/>
            </a:endParaRPr>
          </a:p>
          <a:p>
            <a:pPr marL="262890">
              <a:lnSpc>
                <a:spcPct val="100000"/>
              </a:lnSpc>
              <a:spcBef>
                <a:spcPts val="55"/>
              </a:spcBef>
            </a:pPr>
            <a:r>
              <a:rPr sz="1000" spc="-70" dirty="0">
                <a:cs typeface="Cambria"/>
              </a:rPr>
              <a:t>𝑑</a:t>
            </a:r>
            <a:r>
              <a:rPr sz="1000" spc="95" dirty="0">
                <a:cs typeface="Cambria"/>
              </a:rPr>
              <a:t> </a:t>
            </a:r>
            <a:r>
              <a:rPr sz="1000" spc="290" dirty="0">
                <a:cs typeface="Cambria"/>
              </a:rPr>
              <a:t>=</a:t>
            </a:r>
            <a:r>
              <a:rPr sz="1000" spc="70" dirty="0">
                <a:cs typeface="Cambria"/>
              </a:rPr>
              <a:t> </a:t>
            </a:r>
            <a:r>
              <a:rPr sz="1000" spc="40" dirty="0">
                <a:cs typeface="Cambria"/>
              </a:rPr>
              <a:t>𝑛</a:t>
            </a:r>
            <a:r>
              <a:rPr sz="1000" spc="-15" dirty="0">
                <a:cs typeface="Cambria"/>
              </a:rPr>
              <a:t> </a:t>
            </a:r>
            <a:r>
              <a:rPr sz="1000" spc="45" dirty="0"/>
              <a:t>результат:</a:t>
            </a:r>
            <a:r>
              <a:rPr sz="1000" spc="-30" dirty="0"/>
              <a:t> </a:t>
            </a:r>
            <a:r>
              <a:rPr sz="1000" spc="30" dirty="0"/>
              <a:t>“Делитель</a:t>
            </a:r>
            <a:r>
              <a:rPr sz="1000" spc="-10" dirty="0"/>
              <a:t> </a:t>
            </a:r>
            <a:r>
              <a:rPr sz="1000" spc="40" dirty="0"/>
              <a:t>не</a:t>
            </a:r>
            <a:r>
              <a:rPr sz="1000" spc="10" dirty="0"/>
              <a:t> </a:t>
            </a:r>
            <a:r>
              <a:rPr sz="1000" spc="35" dirty="0"/>
              <a:t>найден”.</a:t>
            </a:r>
            <a:r>
              <a:rPr sz="1000" spc="-35" dirty="0"/>
              <a:t> </a:t>
            </a:r>
            <a:r>
              <a:rPr sz="1000" spc="70" dirty="0"/>
              <a:t>При</a:t>
            </a:r>
            <a:r>
              <a:rPr sz="1000" spc="15" dirty="0"/>
              <a:t> </a:t>
            </a:r>
            <a:r>
              <a:rPr sz="1000" spc="-70" dirty="0">
                <a:cs typeface="Cambria"/>
              </a:rPr>
              <a:t>𝑑</a:t>
            </a:r>
            <a:r>
              <a:rPr sz="1000" spc="95" dirty="0">
                <a:cs typeface="Cambria"/>
              </a:rPr>
              <a:t> </a:t>
            </a:r>
            <a:r>
              <a:rPr sz="1000" spc="290" dirty="0">
                <a:cs typeface="Cambria"/>
              </a:rPr>
              <a:t>=</a:t>
            </a:r>
            <a:r>
              <a:rPr sz="1000" spc="70" dirty="0">
                <a:cs typeface="Cambria"/>
              </a:rPr>
              <a:t> </a:t>
            </a:r>
            <a:r>
              <a:rPr sz="1000" spc="-60" dirty="0">
                <a:cs typeface="Cambria"/>
              </a:rPr>
              <a:t>1</a:t>
            </a:r>
            <a:endParaRPr sz="1000" dirty="0">
              <a:cs typeface="Cambria"/>
            </a:endParaRPr>
          </a:p>
          <a:p>
            <a:pPr marL="262890">
              <a:lnSpc>
                <a:spcPct val="100000"/>
              </a:lnSpc>
              <a:spcBef>
                <a:spcPts val="210"/>
              </a:spcBef>
            </a:pPr>
            <a:r>
              <a:rPr sz="1000" spc="50" dirty="0"/>
              <a:t>вернуться</a:t>
            </a:r>
            <a:r>
              <a:rPr sz="1000" spc="-5" dirty="0"/>
              <a:t> </a:t>
            </a:r>
            <a:r>
              <a:rPr sz="1000" spc="50" dirty="0"/>
              <a:t>на</a:t>
            </a:r>
            <a:r>
              <a:rPr sz="1000" spc="-5" dirty="0"/>
              <a:t> </a:t>
            </a:r>
            <a:r>
              <a:rPr sz="1000" spc="70" dirty="0"/>
              <a:t>шаг</a:t>
            </a:r>
            <a:r>
              <a:rPr sz="1000" spc="-25" dirty="0"/>
              <a:t> </a:t>
            </a:r>
            <a:r>
              <a:rPr sz="1000" spc="25" dirty="0"/>
              <a:t>2.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633345" cy="5080"/>
            </a:xfrm>
            <a:custGeom>
              <a:avLst/>
              <a:gdLst/>
              <a:ahLst/>
              <a:cxnLst/>
              <a:rect l="l" t="t" r="r" b="b"/>
              <a:pathLst>
                <a:path w="2633345" h="5079">
                  <a:moveTo>
                    <a:pt x="0" y="5060"/>
                  </a:moveTo>
                  <a:lnTo>
                    <a:pt x="0" y="0"/>
                  </a:lnTo>
                  <a:lnTo>
                    <a:pt x="2633166" y="0"/>
                  </a:lnTo>
                  <a:lnTo>
                    <a:pt x="26331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108" y="88515"/>
            <a:ext cx="43922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15" dirty="0">
                <a:solidFill>
                  <a:schemeClr val="tx1"/>
                </a:solidFill>
              </a:rPr>
              <a:t>Оценка</a:t>
            </a:r>
            <a:r>
              <a:rPr sz="1800" b="1" spc="-45" dirty="0">
                <a:solidFill>
                  <a:schemeClr val="tx1"/>
                </a:solidFill>
              </a:rPr>
              <a:t> </a:t>
            </a:r>
            <a:r>
              <a:rPr sz="1800" b="1" spc="-20" dirty="0">
                <a:solidFill>
                  <a:schemeClr val="tx1"/>
                </a:solidFill>
              </a:rPr>
              <a:t>сложности</a:t>
            </a:r>
            <a:endParaRPr sz="1800" b="1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291840" cy="5080"/>
            </a:xfrm>
            <a:custGeom>
              <a:avLst/>
              <a:gdLst/>
              <a:ahLst/>
              <a:cxnLst/>
              <a:rect l="l" t="t" r="r" b="b"/>
              <a:pathLst>
                <a:path w="3291840" h="5079">
                  <a:moveTo>
                    <a:pt x="0" y="5060"/>
                  </a:moveTo>
                  <a:lnTo>
                    <a:pt x="0" y="0"/>
                  </a:lnTo>
                  <a:lnTo>
                    <a:pt x="3291441" y="0"/>
                  </a:lnTo>
                  <a:lnTo>
                    <a:pt x="32914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8"/>
              <p:cNvSpPr txBox="1"/>
              <p:nvPr/>
            </p:nvSpPr>
            <p:spPr>
              <a:xfrm>
                <a:off x="0" y="892175"/>
                <a:ext cx="4610100" cy="1645707"/>
              </a:xfrm>
              <a:prstGeom prst="rect">
                <a:avLst/>
              </a:prstGeom>
            </p:spPr>
            <p:txBody>
              <a:bodyPr vert="horz" wrap="square" lIns="0" tIns="1905" rIns="0" bIns="0" rtlCol="0">
                <a:spAutoFit/>
              </a:bodyPr>
              <a:lstStyle/>
              <a:p>
                <a:pPr marL="63500" marR="55880">
                  <a:lnSpc>
                    <a:spcPct val="106700"/>
                  </a:lnSpc>
                  <a:spcBef>
                    <a:spcPts val="15"/>
                  </a:spcBef>
                  <a:tabLst>
                    <a:tab pos="956310" algn="l"/>
                  </a:tabLst>
                </a:pPr>
                <a:r>
                  <a:rPr lang="ru-RU" sz="1100" spc="45" dirty="0" smtClean="0">
                    <a:solidFill>
                      <a:schemeClr val="tx1"/>
                    </a:solidFill>
                    <a:cs typeface="Calibri"/>
                  </a:rPr>
                  <a:t>Сложность. </a:t>
                </a:r>
                <a:r>
                  <a:rPr lang="ru-RU" sz="1100" spc="55" dirty="0">
                    <a:solidFill>
                      <a:schemeClr val="tx1"/>
                    </a:solidFill>
                    <a:cs typeface="Calibri"/>
                  </a:rPr>
                  <a:t>Заметим, </a:t>
                </a:r>
                <a:r>
                  <a:rPr lang="ru-RU" sz="1100" spc="75" dirty="0">
                    <a:solidFill>
                      <a:schemeClr val="tx1"/>
                    </a:solidFill>
                    <a:cs typeface="Calibri"/>
                  </a:rPr>
                  <a:t>что </a:t>
                </a:r>
                <a:r>
                  <a:rPr lang="ru-RU" sz="1100" spc="60" dirty="0">
                    <a:solidFill>
                      <a:schemeClr val="tx1"/>
                    </a:solidFill>
                    <a:cs typeface="Calibri"/>
                  </a:rPr>
                  <a:t>этот </a:t>
                </a:r>
                <a:r>
                  <a:rPr lang="ru-RU" sz="1100" spc="30" dirty="0">
                    <a:solidFill>
                      <a:schemeClr val="tx1"/>
                    </a:solidFill>
                    <a:cs typeface="Calibri"/>
                  </a:rPr>
                  <a:t>метод </a:t>
                </a:r>
                <a:r>
                  <a:rPr lang="ru-RU" sz="1100" spc="40" dirty="0">
                    <a:solidFill>
                      <a:schemeClr val="tx1"/>
                    </a:solidFill>
                    <a:cs typeface="Calibri"/>
                  </a:rPr>
                  <a:t>требует </a:t>
                </a:r>
                <a:r>
                  <a:rPr lang="ru-RU" sz="1100" spc="30" dirty="0" smtClean="0">
                    <a:solidFill>
                      <a:schemeClr val="tx1"/>
                    </a:solidFill>
                    <a:cs typeface="Calibri"/>
                  </a:rPr>
                  <a:t>сделать</a:t>
                </a:r>
                <a:r>
                  <a:rPr lang="ru-RU" sz="1100" spc="30" dirty="0">
                    <a:solidFill>
                      <a:schemeClr val="tx1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b="0" i="1" spc="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𝐵</m:t>
                    </m:r>
                    <m:r>
                      <a:rPr lang="ru-RU" sz="1100" b="0" i="1" spc="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r>
                      <a:rPr lang="ru-RU" sz="1100" b="0" i="1" spc="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1</m:t>
                    </m:r>
                  </m:oMath>
                </a14:m>
                <a:r>
                  <a:rPr lang="ru-RU" sz="1100" spc="40" dirty="0" smtClean="0">
                    <a:solidFill>
                      <a:schemeClr val="tx1"/>
                    </a:solidFill>
                    <a:cs typeface="Calibri"/>
                  </a:rPr>
                  <a:t> операций</a:t>
                </a:r>
                <a:r>
                  <a:rPr lang="ru-RU" sz="1100" spc="20" dirty="0" smtClean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30" dirty="0">
                    <a:solidFill>
                      <a:schemeClr val="tx1"/>
                    </a:solidFill>
                    <a:cs typeface="Calibri"/>
                  </a:rPr>
                  <a:t>возведения</a:t>
                </a:r>
                <a:r>
                  <a:rPr lang="ru-RU" sz="1100" spc="20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40" dirty="0">
                    <a:solidFill>
                      <a:schemeClr val="tx1"/>
                    </a:solidFill>
                    <a:cs typeface="Calibri"/>
                  </a:rPr>
                  <a:t>в</a:t>
                </a:r>
                <a:r>
                  <a:rPr lang="ru-RU" sz="1100" spc="25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40" dirty="0" smtClean="0">
                    <a:solidFill>
                      <a:schemeClr val="tx1"/>
                    </a:solidFill>
                    <a:cs typeface="Calibri"/>
                  </a:rPr>
                  <a:t>степень </a:t>
                </a:r>
                <a14:m>
                  <m:oMath xmlns:m="http://schemas.openxmlformats.org/officeDocument/2006/math">
                    <m:r>
                      <a:rPr lang="ru-RU" sz="1100" b="0" i="1" spc="4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ru-RU" sz="1100" b="0" i="1" spc="4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p>
                      <m:sSupPr>
                        <m:ctrlPr>
                          <a:rPr lang="ar-AE" sz="1100" b="0" i="1" spc="4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ar-AE" sz="1100" b="0" i="1" spc="4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p>
                        <m:r>
                          <a:rPr lang="ar-AE" sz="1100" b="0" i="1" spc="4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𝑒</m:t>
                        </m:r>
                      </m:sup>
                    </m:sSup>
                    <m:r>
                      <a:rPr lang="ar-AE" sz="1100" b="0" i="1" spc="4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𝑚𝑜𝑑</m:t>
                    </m:r>
                    <m:r>
                      <a:rPr lang="ar-AE" sz="1100" b="0" i="1" spc="4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</m:oMath>
                </a14:m>
                <a:r>
                  <a:rPr lang="en-GB" sz="1100" spc="60" dirty="0" smtClean="0">
                    <a:solidFill>
                      <a:schemeClr val="tx1"/>
                    </a:solidFill>
                    <a:cs typeface="Calibri"/>
                  </a:rPr>
                  <a:t>. </a:t>
                </a:r>
                <a:r>
                  <a:rPr lang="ru-RU" sz="1100" spc="60" dirty="0" smtClean="0">
                    <a:solidFill>
                      <a:schemeClr val="tx1"/>
                    </a:solidFill>
                    <a:cs typeface="Calibri"/>
                  </a:rPr>
                  <a:t>Есть</a:t>
                </a:r>
                <a:r>
                  <a:rPr lang="ru-RU" sz="1100" dirty="0" smtClean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50" dirty="0">
                    <a:solidFill>
                      <a:schemeClr val="tx1"/>
                    </a:solidFill>
                    <a:cs typeface="Calibri"/>
                  </a:rPr>
                  <a:t>быстрый </a:t>
                </a:r>
                <a:r>
                  <a:rPr lang="ru-RU" sz="1100" spc="-235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55" dirty="0">
                    <a:solidFill>
                      <a:schemeClr val="tx1"/>
                    </a:solidFill>
                    <a:cs typeface="Calibri"/>
                  </a:rPr>
                  <a:t>алгоритм </a:t>
                </a:r>
                <a:r>
                  <a:rPr lang="ru-RU" sz="1100" spc="35" dirty="0">
                    <a:solidFill>
                      <a:schemeClr val="tx1"/>
                    </a:solidFill>
                    <a:cs typeface="Calibri"/>
                  </a:rPr>
                  <a:t>возведения </a:t>
                </a:r>
                <a:r>
                  <a:rPr lang="ru-RU" sz="1100" spc="45" dirty="0">
                    <a:solidFill>
                      <a:schemeClr val="tx1"/>
                    </a:solidFill>
                    <a:cs typeface="Calibri"/>
                  </a:rPr>
                  <a:t>в степень, </a:t>
                </a:r>
                <a:r>
                  <a:rPr lang="ru-RU" sz="1100" spc="55" dirty="0">
                    <a:solidFill>
                      <a:schemeClr val="tx1"/>
                    </a:solidFill>
                    <a:cs typeface="Calibri"/>
                  </a:rPr>
                  <a:t>который выполняет </a:t>
                </a:r>
                <a:r>
                  <a:rPr lang="ru-RU" sz="1100" spc="50" dirty="0">
                    <a:solidFill>
                      <a:schemeClr val="tx1"/>
                    </a:solidFill>
                    <a:cs typeface="Calibri"/>
                  </a:rPr>
                  <a:t>это </a:t>
                </a:r>
                <a:r>
                  <a:rPr lang="ru-RU" sz="1100" spc="35" dirty="0">
                    <a:solidFill>
                      <a:schemeClr val="tx1"/>
                    </a:solidFill>
                    <a:cs typeface="Calibri"/>
                  </a:rPr>
                  <a:t>за </a:t>
                </a:r>
                <a14:m>
                  <m:oMath xmlns:m="http://schemas.openxmlformats.org/officeDocument/2006/math">
                    <m:r>
                      <a:rPr lang="ru-RU" sz="1100" b="0" i="1" spc="3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2</m:t>
                    </m:r>
                    <m:r>
                      <a:rPr lang="ru-RU" sz="1100" b="0" i="1" spc="3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∗</m:t>
                    </m:r>
                    <m:func>
                      <m:funcPr>
                        <m:ctrlPr>
                          <a:rPr lang="ar-AE" sz="1100" b="0" i="1" spc="3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ar-AE" sz="1100" b="0" i="1" spc="3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100" b="0" i="0" spc="3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log</m:t>
                            </m:r>
                          </m:e>
                          <m:sub>
                            <m:r>
                              <a:rPr lang="ar-AE" sz="1100" b="0" i="1" spc="3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ar-AE" sz="1100" b="0" i="1" spc="3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𝐵</m:t>
                        </m:r>
                      </m:e>
                    </m:func>
                  </m:oMath>
                </a14:m>
                <a:r>
                  <a:rPr lang="ar-AE" sz="1100" spc="35" dirty="0" smtClean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45" dirty="0" smtClean="0">
                    <a:solidFill>
                      <a:schemeClr val="tx1"/>
                    </a:solidFill>
                    <a:cs typeface="Calibri"/>
                  </a:rPr>
                  <a:t>операций</a:t>
                </a:r>
                <a:r>
                  <a:rPr lang="ru-RU" sz="1100" spc="45" dirty="0">
                    <a:solidFill>
                      <a:schemeClr val="tx1"/>
                    </a:solidFill>
                    <a:cs typeface="Calibri"/>
                  </a:rPr>
                  <a:t>. </a:t>
                </a:r>
                <a:r>
                  <a:rPr lang="ru-RU" sz="1100" spc="20" dirty="0">
                    <a:solidFill>
                      <a:schemeClr val="tx1"/>
                    </a:solidFill>
                    <a:cs typeface="Calibri"/>
                  </a:rPr>
                  <a:t>Метод </a:t>
                </a:r>
                <a:r>
                  <a:rPr lang="ru-RU" sz="1100" spc="45" dirty="0">
                    <a:solidFill>
                      <a:schemeClr val="tx1"/>
                    </a:solidFill>
                    <a:cs typeface="Calibri"/>
                  </a:rPr>
                  <a:t>также использует </a:t>
                </a:r>
                <a:r>
                  <a:rPr lang="ru-RU" sz="1100" spc="55" dirty="0">
                    <a:solidFill>
                      <a:schemeClr val="tx1"/>
                    </a:solidFill>
                    <a:cs typeface="Calibri"/>
                  </a:rPr>
                  <a:t>вычисления </a:t>
                </a:r>
                <a:r>
                  <a:rPr lang="ru-RU" sz="1100" spc="60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55" dirty="0">
                    <a:solidFill>
                      <a:schemeClr val="tx1"/>
                    </a:solidFill>
                    <a:cs typeface="Calibri"/>
                  </a:rPr>
                  <a:t>НОД,</a:t>
                </a:r>
                <a:r>
                  <a:rPr lang="ru-RU" sz="1100" spc="-40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55" dirty="0">
                    <a:solidFill>
                      <a:schemeClr val="tx1"/>
                    </a:solidFill>
                    <a:cs typeface="Calibri"/>
                  </a:rPr>
                  <a:t>который</a:t>
                </a:r>
                <a:r>
                  <a:rPr lang="ru-RU" sz="1100" spc="-25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40" dirty="0">
                    <a:solidFill>
                      <a:schemeClr val="tx1"/>
                    </a:solidFill>
                    <a:cs typeface="Calibri"/>
                  </a:rPr>
                  <a:t>требует</a:t>
                </a:r>
                <a:r>
                  <a:rPr lang="ru-RU" sz="1100" spc="-15" dirty="0">
                    <a:solidFill>
                      <a:schemeClr val="tx1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100" i="1" spc="-1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ar-AE" sz="1100" b="0" i="1" spc="-1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ar-AE" sz="1100" b="0" i="1" spc="-1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3</m:t>
                        </m:r>
                      </m:sup>
                    </m:sSup>
                  </m:oMath>
                </a14:m>
                <a:r>
                  <a:rPr lang="ar-AE" sz="1100" spc="45" dirty="0" smtClean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45" dirty="0" smtClean="0">
                    <a:solidFill>
                      <a:schemeClr val="tx1"/>
                    </a:solidFill>
                    <a:cs typeface="Calibri"/>
                  </a:rPr>
                  <a:t>операций</a:t>
                </a:r>
                <a:r>
                  <a:rPr lang="ru-RU" sz="1100" spc="45" dirty="0">
                    <a:solidFill>
                      <a:schemeClr val="tx1"/>
                    </a:solidFill>
                    <a:cs typeface="Calibri"/>
                  </a:rPr>
                  <a:t>.</a:t>
                </a:r>
                <a:r>
                  <a:rPr lang="ru-RU" sz="1100" spc="-35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40" dirty="0">
                    <a:solidFill>
                      <a:schemeClr val="tx1"/>
                    </a:solidFill>
                    <a:cs typeface="Calibri"/>
                  </a:rPr>
                  <a:t>Мы</a:t>
                </a:r>
                <a:r>
                  <a:rPr lang="ru-RU" sz="1100" spc="10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25" dirty="0">
                    <a:solidFill>
                      <a:schemeClr val="tx1"/>
                    </a:solidFill>
                    <a:cs typeface="Calibri"/>
                  </a:rPr>
                  <a:t>можем</a:t>
                </a:r>
                <a:r>
                  <a:rPr lang="ru-RU" sz="1100" spc="10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50" dirty="0">
                    <a:solidFill>
                      <a:schemeClr val="tx1"/>
                    </a:solidFill>
                    <a:cs typeface="Calibri"/>
                  </a:rPr>
                  <a:t>сказать,</a:t>
                </a:r>
                <a:r>
                  <a:rPr lang="ru-RU" sz="1100" spc="-35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75" dirty="0">
                    <a:solidFill>
                      <a:schemeClr val="tx1"/>
                    </a:solidFill>
                    <a:cs typeface="Calibri"/>
                  </a:rPr>
                  <a:t>что </a:t>
                </a:r>
                <a:r>
                  <a:rPr lang="ru-RU" sz="1100" spc="-235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40" dirty="0">
                    <a:solidFill>
                      <a:schemeClr val="tx1"/>
                    </a:solidFill>
                    <a:cs typeface="Calibri"/>
                  </a:rPr>
                  <a:t>сложность </a:t>
                </a:r>
                <a:r>
                  <a:rPr lang="ru-RU" sz="1100" spc="-30" dirty="0">
                    <a:solidFill>
                      <a:schemeClr val="tx1"/>
                    </a:solidFill>
                    <a:cs typeface="Calibri"/>
                  </a:rPr>
                  <a:t>— </a:t>
                </a:r>
                <a:r>
                  <a:rPr lang="ru-RU" sz="1100" spc="70" dirty="0">
                    <a:solidFill>
                      <a:schemeClr val="tx1"/>
                    </a:solidFill>
                    <a:cs typeface="Calibri"/>
                  </a:rPr>
                  <a:t>так </a:t>
                </a:r>
                <a:r>
                  <a:rPr lang="ru-RU" sz="1100" spc="55" dirty="0">
                    <a:solidFill>
                      <a:schemeClr val="tx1"/>
                    </a:solidFill>
                    <a:cs typeface="Calibri"/>
                  </a:rPr>
                  <a:t>или </a:t>
                </a:r>
                <a:r>
                  <a:rPr lang="ru-RU" sz="1100" spc="50" dirty="0">
                    <a:solidFill>
                      <a:schemeClr val="tx1"/>
                    </a:solidFill>
                    <a:cs typeface="Calibri"/>
                  </a:rPr>
                  <a:t>иначе </a:t>
                </a:r>
                <a:r>
                  <a:rPr lang="ru-RU" sz="1100" spc="25" dirty="0">
                    <a:solidFill>
                      <a:schemeClr val="tx1"/>
                    </a:solidFill>
                    <a:cs typeface="Calibri"/>
                  </a:rPr>
                  <a:t>больше, </a:t>
                </a:r>
                <a:r>
                  <a:rPr lang="ru-RU" sz="1100" spc="50" dirty="0">
                    <a:solidFill>
                      <a:schemeClr val="tx1"/>
                    </a:solidFill>
                    <a:cs typeface="Calibri"/>
                  </a:rPr>
                  <a:t>чем </a:t>
                </a:r>
                <a14:m>
                  <m:oMath xmlns:m="http://schemas.openxmlformats.org/officeDocument/2006/math">
                    <m:r>
                      <a:rPr lang="ru-RU" sz="1100" b="0" i="1" spc="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𝑂</m:t>
                    </m:r>
                    <m:d>
                      <m:dPr>
                        <m:ctrlPr>
                          <a:rPr lang="ar-AE" sz="1100" b="0" i="1" spc="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r>
                          <a:rPr lang="ar-AE" sz="1100" b="0" i="1" spc="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𝐵</m:t>
                        </m:r>
                      </m:e>
                    </m:d>
                  </m:oMath>
                </a14:m>
                <a:r>
                  <a:rPr lang="ar-AE" sz="1100" spc="50" dirty="0" smtClean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55" dirty="0" smtClean="0">
                    <a:solidFill>
                      <a:schemeClr val="tx1"/>
                    </a:solidFill>
                    <a:cs typeface="Calibri"/>
                  </a:rPr>
                  <a:t>или </a:t>
                </a:r>
                <a14:m>
                  <m:oMath xmlns:m="http://schemas.openxmlformats.org/officeDocument/2006/math">
                    <m:r>
                      <a:rPr lang="ru-RU" sz="1100" b="0" i="1" spc="5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𝑂</m:t>
                    </m:r>
                    <m:d>
                      <m:dPr>
                        <m:ctrlPr>
                          <a:rPr lang="ar-AE" sz="1100" b="0" i="1" spc="5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AE" sz="1100" b="0" i="1" spc="5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pPr>
                          <m:e>
                            <m:r>
                              <a:rPr lang="ar-AE" sz="1100" b="0" i="1" spc="5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2</m:t>
                            </m:r>
                          </m:e>
                          <m:sup>
                            <m:r>
                              <a:rPr lang="ar-AE" sz="1100" b="0" i="1" spc="5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sz="1100" spc="55" dirty="0" smtClean="0">
                    <a:solidFill>
                      <a:schemeClr val="tx1"/>
                    </a:solidFill>
                    <a:cs typeface="Calibri"/>
                  </a:rPr>
                  <a:t>, </a:t>
                </a:r>
                <a:r>
                  <a:rPr lang="ar-AE" sz="1100" spc="60" dirty="0" smtClean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20" dirty="0">
                    <a:solidFill>
                      <a:schemeClr val="tx1"/>
                    </a:solidFill>
                    <a:cs typeface="Calibri"/>
                  </a:rPr>
                  <a:t>где</a:t>
                </a:r>
                <a:r>
                  <a:rPr lang="ru-RU" sz="1100" spc="10" dirty="0">
                    <a:solidFill>
                      <a:schemeClr val="tx1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 spc="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ar-AE" sz="1100" b="0" i="1" spc="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b>
                        <m:r>
                          <a:rPr lang="ar-AE" sz="1100" b="0" i="1" spc="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ar-AE" sz="1275" spc="150" baseline="-19607" dirty="0" smtClean="0">
                    <a:solidFill>
                      <a:schemeClr val="tx1"/>
                    </a:solidFill>
                    <a:cs typeface="Cambria"/>
                  </a:rPr>
                  <a:t> </a:t>
                </a:r>
                <a:r>
                  <a:rPr lang="ar-AE" sz="1100" spc="-30" dirty="0">
                    <a:solidFill>
                      <a:schemeClr val="tx1"/>
                    </a:solidFill>
                    <a:cs typeface="Calibri"/>
                  </a:rPr>
                  <a:t>— </a:t>
                </a:r>
                <a:r>
                  <a:rPr lang="ru-RU" sz="1100" spc="45" dirty="0">
                    <a:solidFill>
                      <a:schemeClr val="tx1"/>
                    </a:solidFill>
                    <a:cs typeface="Calibri"/>
                  </a:rPr>
                  <a:t>число</a:t>
                </a:r>
                <a:r>
                  <a:rPr lang="ru-RU" sz="1100" spc="15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50" dirty="0">
                    <a:solidFill>
                      <a:schemeClr val="tx1"/>
                    </a:solidFill>
                    <a:cs typeface="Calibri"/>
                  </a:rPr>
                  <a:t>битов</a:t>
                </a:r>
                <a:r>
                  <a:rPr lang="ru-RU" sz="1100" spc="10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45" dirty="0">
                    <a:solidFill>
                      <a:schemeClr val="tx1"/>
                    </a:solidFill>
                    <a:cs typeface="Calibri"/>
                  </a:rPr>
                  <a:t>в</a:t>
                </a:r>
                <a:r>
                  <a:rPr lang="ru-RU" sz="1100" spc="15" dirty="0">
                    <a:solidFill>
                      <a:schemeClr val="tx1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b="0" i="1" spc="1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𝐵</m:t>
                    </m:r>
                  </m:oMath>
                </a14:m>
                <a:r>
                  <a:rPr lang="ru-RU" sz="1100" spc="80" dirty="0" smtClean="0">
                    <a:solidFill>
                      <a:schemeClr val="tx1"/>
                    </a:solidFill>
                    <a:cs typeface="Calibri"/>
                  </a:rPr>
                  <a:t>.</a:t>
                </a:r>
                <a:r>
                  <a:rPr lang="ru-RU" sz="1100" spc="-30" dirty="0" smtClean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45" dirty="0">
                    <a:solidFill>
                      <a:schemeClr val="tx1"/>
                    </a:solidFill>
                    <a:cs typeface="Calibri"/>
                  </a:rPr>
                  <a:t>Другая</a:t>
                </a:r>
                <a:r>
                  <a:rPr lang="ru-RU" sz="1100" spc="10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30" dirty="0">
                    <a:solidFill>
                      <a:schemeClr val="tx1"/>
                    </a:solidFill>
                    <a:cs typeface="Calibri"/>
                  </a:rPr>
                  <a:t>проблема</a:t>
                </a:r>
                <a:r>
                  <a:rPr lang="ru-RU" sz="1100" spc="-30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135" dirty="0">
                    <a:solidFill>
                      <a:schemeClr val="tx1"/>
                    </a:solidFill>
                    <a:cs typeface="Calibri"/>
                  </a:rPr>
                  <a:t>–</a:t>
                </a:r>
                <a:r>
                  <a:rPr lang="ru-RU" sz="1100" spc="-30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60" dirty="0">
                    <a:solidFill>
                      <a:schemeClr val="tx1"/>
                    </a:solidFill>
                    <a:cs typeface="Calibri"/>
                  </a:rPr>
                  <a:t>этот</a:t>
                </a:r>
                <a:r>
                  <a:rPr lang="ru-RU" sz="1100" spc="-10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55" dirty="0">
                    <a:solidFill>
                      <a:schemeClr val="tx1"/>
                    </a:solidFill>
                    <a:cs typeface="Calibri"/>
                  </a:rPr>
                  <a:t>алгоритм </a:t>
                </a:r>
                <a:r>
                  <a:rPr lang="ru-RU" sz="1100" spc="-235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35" dirty="0">
                    <a:solidFill>
                      <a:schemeClr val="tx1"/>
                    </a:solidFill>
                    <a:cs typeface="Calibri"/>
                  </a:rPr>
                  <a:t>может </a:t>
                </a:r>
                <a:r>
                  <a:rPr lang="ru-RU" sz="1100" spc="55" dirty="0">
                    <a:solidFill>
                      <a:schemeClr val="tx1"/>
                    </a:solidFill>
                    <a:cs typeface="Calibri"/>
                  </a:rPr>
                  <a:t>заканчиваться </a:t>
                </a:r>
                <a:r>
                  <a:rPr lang="ru-RU" sz="1100" spc="50" dirty="0">
                    <a:solidFill>
                      <a:schemeClr val="tx1"/>
                    </a:solidFill>
                    <a:cs typeface="Calibri"/>
                  </a:rPr>
                  <a:t>сигналом </a:t>
                </a:r>
                <a:r>
                  <a:rPr lang="ru-RU" sz="1100" spc="10" dirty="0">
                    <a:solidFill>
                      <a:schemeClr val="tx1"/>
                    </a:solidFill>
                    <a:cs typeface="Calibri"/>
                  </a:rPr>
                  <a:t>об </a:t>
                </a:r>
                <a:r>
                  <a:rPr lang="ru-RU" sz="1100" spc="40" dirty="0">
                    <a:solidFill>
                      <a:schemeClr val="tx1"/>
                    </a:solidFill>
                    <a:cs typeface="Calibri"/>
                  </a:rPr>
                  <a:t>ошибке. </a:t>
                </a:r>
                <a:r>
                  <a:rPr lang="ru-RU" sz="1100" spc="50" dirty="0">
                    <a:solidFill>
                      <a:schemeClr val="tx1"/>
                    </a:solidFill>
                    <a:cs typeface="Calibri"/>
                  </a:rPr>
                  <a:t>Вероятность </a:t>
                </a:r>
                <a:r>
                  <a:rPr lang="ru-RU" sz="1100" spc="55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35" dirty="0">
                    <a:solidFill>
                      <a:schemeClr val="tx1"/>
                    </a:solidFill>
                    <a:cs typeface="Calibri"/>
                  </a:rPr>
                  <a:t>успеха</a:t>
                </a:r>
                <a:r>
                  <a:rPr lang="ru-RU" sz="1100" spc="20" dirty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spc="-30" dirty="0" smtClean="0">
                    <a:solidFill>
                      <a:schemeClr val="tx1"/>
                    </a:solidFill>
                    <a:cs typeface="Calibri"/>
                  </a:rPr>
                  <a:t>очень мала, если</a:t>
                </a:r>
                <a:r>
                  <a:rPr lang="ru-RU" sz="1100" i="1" spc="-30" dirty="0" smtClean="0">
                    <a:solidFill>
                      <a:schemeClr val="tx1"/>
                    </a:solidFill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b="0" i="1" spc="-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𝐵</m:t>
                    </m:r>
                  </m:oMath>
                </a14:m>
                <a:r>
                  <a:rPr lang="ru-RU" sz="1100" i="1" dirty="0" smtClean="0">
                    <a:solidFill>
                      <a:schemeClr val="tx1"/>
                    </a:solidFill>
                    <a:cs typeface="Calibri"/>
                  </a:rPr>
                  <a:t> </a:t>
                </a:r>
                <a:r>
                  <a:rPr lang="ru-RU" sz="1100" dirty="0" smtClean="0">
                    <a:solidFill>
                      <a:schemeClr val="tx1"/>
                    </a:solidFill>
                    <a:cs typeface="Calibri"/>
                  </a:rPr>
                  <a:t>имеет значение, не очень близкое к величине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ar-AE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radPr>
                      <m:deg/>
                      <m:e>
                        <m:r>
                          <a:rPr lang="ar-AE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</m:rad>
                  </m:oMath>
                </a14:m>
                <a:r>
                  <a:rPr lang="ar-AE" sz="1100" i="1" dirty="0" smtClean="0">
                    <a:solidFill>
                      <a:schemeClr val="tx1"/>
                    </a:solidFill>
                    <a:cs typeface="Calibri"/>
                  </a:rPr>
                  <a:t>.</a:t>
                </a:r>
                <a:endParaRPr lang="ar-AE" sz="1100" i="1" dirty="0">
                  <a:solidFill>
                    <a:schemeClr val="tx1"/>
                  </a:solidFill>
                  <a:cs typeface="Calibri"/>
                </a:endParaRPr>
              </a:p>
            </p:txBody>
          </p:sp>
        </mc:Choice>
        <mc:Fallback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2175"/>
                <a:ext cx="4610100" cy="1645707"/>
              </a:xfrm>
              <a:prstGeom prst="rect">
                <a:avLst/>
              </a:prstGeom>
              <a:blipFill rotWithShape="0">
                <a:blip r:embed="rId2"/>
                <a:stretch>
                  <a:fillRect l="-529" t="-2593" r="-1455" b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386" y="53975"/>
            <a:ext cx="4073842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-20" dirty="0">
                <a:solidFill>
                  <a:schemeClr val="tx1"/>
                </a:solidFill>
              </a:rPr>
              <a:t>Пример </a:t>
            </a:r>
            <a:r>
              <a:rPr sz="1800" b="1" spc="-15" dirty="0">
                <a:solidFill>
                  <a:schemeClr val="tx1"/>
                </a:solidFill>
              </a:rPr>
              <a:t>работы</a:t>
            </a:r>
            <a:r>
              <a:rPr sz="1800" b="1" spc="-20" dirty="0">
                <a:solidFill>
                  <a:schemeClr val="tx1"/>
                </a:solidFill>
              </a:rPr>
              <a:t> </a:t>
            </a:r>
            <a:r>
              <a:rPr sz="1800" b="1" spc="5" dirty="0">
                <a:solidFill>
                  <a:schemeClr val="tx1"/>
                </a:solidFill>
              </a:rPr>
              <a:t>алгоритма</a:t>
            </a:r>
            <a:endParaRPr sz="1800" b="1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950335" cy="5080"/>
            </a:xfrm>
            <a:custGeom>
              <a:avLst/>
              <a:gdLst/>
              <a:ahLst/>
              <a:cxnLst/>
              <a:rect l="l" t="t" r="r" b="b"/>
              <a:pathLst>
                <a:path w="3950335" h="5079">
                  <a:moveTo>
                    <a:pt x="0" y="5060"/>
                  </a:moveTo>
                  <a:lnTo>
                    <a:pt x="0" y="0"/>
                  </a:lnTo>
                  <a:lnTo>
                    <a:pt x="3949785" y="0"/>
                  </a:lnTo>
                  <a:lnTo>
                    <a:pt x="394978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968375"/>
            <a:ext cx="1367257" cy="144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23850" y="2416175"/>
            <a:ext cx="4159885" cy="9938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8840">
              <a:lnSpc>
                <a:spcPct val="100000"/>
              </a:lnSpc>
              <a:spcBef>
                <a:spcPts val="95"/>
              </a:spcBef>
            </a:pPr>
            <a:r>
              <a:rPr sz="1100" b="1" spc="15" dirty="0">
                <a:solidFill>
                  <a:srgbClr val="22373A"/>
                </a:solidFill>
                <a:cs typeface="Palatino Linotype"/>
              </a:rPr>
              <a:t>Figure</a:t>
            </a:r>
            <a:r>
              <a:rPr sz="1100" b="1" spc="5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b="1" spc="75" dirty="0">
                <a:solidFill>
                  <a:srgbClr val="22373A"/>
                </a:solidFill>
                <a:cs typeface="Palatino Linotype"/>
              </a:rPr>
              <a:t>1:</a:t>
            </a:r>
            <a:r>
              <a:rPr sz="1100" b="1" spc="10" dirty="0">
                <a:solidFill>
                  <a:srgbClr val="22373A"/>
                </a:solidFill>
                <a:cs typeface="Palatino Linotype"/>
              </a:rPr>
              <a:t> </a:t>
            </a:r>
            <a:r>
              <a:rPr sz="1100" spc="45" dirty="0">
                <a:solidFill>
                  <a:srgbClr val="22373A"/>
                </a:solidFill>
                <a:cs typeface="Calibri"/>
              </a:rPr>
              <a:t>Пример</a:t>
            </a:r>
            <a:r>
              <a:rPr sz="1100" spc="5" dirty="0">
                <a:solidFill>
                  <a:srgbClr val="22373A"/>
                </a:solidFill>
                <a:cs typeface="Calibri"/>
              </a:rPr>
              <a:t> </a:t>
            </a:r>
            <a:r>
              <a:rPr sz="1100" spc="40" dirty="0">
                <a:solidFill>
                  <a:srgbClr val="22373A"/>
                </a:solidFill>
                <a:cs typeface="Calibri"/>
              </a:rPr>
              <a:t>работы</a:t>
            </a:r>
            <a:r>
              <a:rPr sz="1100" spc="10" dirty="0">
                <a:solidFill>
                  <a:srgbClr val="22373A"/>
                </a:solidFill>
                <a:cs typeface="Calibri"/>
              </a:rPr>
              <a:t> </a:t>
            </a:r>
            <a:r>
              <a:rPr sz="1100" spc="50" dirty="0">
                <a:solidFill>
                  <a:srgbClr val="22373A"/>
                </a:solidFill>
                <a:cs typeface="Calibri"/>
              </a:rPr>
              <a:t>алгоритма</a:t>
            </a:r>
            <a:endParaRPr sz="11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cs typeface="Calibri"/>
            </a:endParaRPr>
          </a:p>
          <a:p>
            <a:pPr marL="12700" marR="688340">
              <a:lnSpc>
                <a:spcPct val="118000"/>
              </a:lnSpc>
            </a:pPr>
            <a:r>
              <a:rPr sz="1100" spc="65" dirty="0">
                <a:solidFill>
                  <a:srgbClr val="22373A"/>
                </a:solidFill>
                <a:cs typeface="Calibri"/>
              </a:rPr>
              <a:t>Таким</a:t>
            </a:r>
            <a:r>
              <a:rPr sz="1100" spc="10" dirty="0">
                <a:solidFill>
                  <a:srgbClr val="22373A"/>
                </a:solidFill>
                <a:cs typeface="Calibri"/>
              </a:rPr>
              <a:t> </a:t>
            </a:r>
            <a:r>
              <a:rPr sz="1100" spc="30" dirty="0">
                <a:solidFill>
                  <a:srgbClr val="22373A"/>
                </a:solidFill>
                <a:cs typeface="Calibri"/>
              </a:rPr>
              <a:t>образом,</a:t>
            </a:r>
            <a:r>
              <a:rPr sz="1100" spc="-35" dirty="0">
                <a:solidFill>
                  <a:srgbClr val="22373A"/>
                </a:solidFill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cs typeface="Calibri"/>
              </a:rPr>
              <a:t>число</a:t>
            </a:r>
            <a:r>
              <a:rPr sz="1100" spc="15" dirty="0">
                <a:solidFill>
                  <a:srgbClr val="22373A"/>
                </a:solidFill>
                <a:cs typeface="Calibri"/>
              </a:rPr>
              <a:t> </a:t>
            </a:r>
            <a:r>
              <a:rPr sz="1100" spc="20" dirty="0">
                <a:solidFill>
                  <a:srgbClr val="22373A"/>
                </a:solidFill>
                <a:cs typeface="Calibri"/>
              </a:rPr>
              <a:t>1181</a:t>
            </a:r>
            <a:r>
              <a:rPr sz="1100" spc="10" dirty="0">
                <a:solidFill>
                  <a:srgbClr val="22373A"/>
                </a:solidFill>
                <a:cs typeface="Calibri"/>
              </a:rPr>
              <a:t> </a:t>
            </a:r>
            <a:r>
              <a:rPr sz="1100" spc="50" dirty="0">
                <a:solidFill>
                  <a:srgbClr val="22373A"/>
                </a:solidFill>
                <a:cs typeface="Calibri"/>
              </a:rPr>
              <a:t>является</a:t>
            </a:r>
            <a:r>
              <a:rPr sz="1100" spc="15" dirty="0">
                <a:solidFill>
                  <a:srgbClr val="22373A"/>
                </a:solidFill>
                <a:cs typeface="Calibri"/>
              </a:rPr>
              <a:t> </a:t>
            </a:r>
            <a:r>
              <a:rPr sz="1100" spc="55" dirty="0">
                <a:solidFill>
                  <a:srgbClr val="22373A"/>
                </a:solidFill>
                <a:cs typeface="Calibri"/>
              </a:rPr>
              <a:t>нетривиальным </a:t>
            </a:r>
            <a:r>
              <a:rPr sz="1100" spc="-235" dirty="0">
                <a:solidFill>
                  <a:srgbClr val="22373A"/>
                </a:solidFill>
                <a:cs typeface="Calibri"/>
              </a:rPr>
              <a:t> </a:t>
            </a:r>
            <a:r>
              <a:rPr sz="1100" spc="30" dirty="0">
                <a:solidFill>
                  <a:srgbClr val="22373A"/>
                </a:solidFill>
                <a:cs typeface="Calibri"/>
              </a:rPr>
              <a:t>делителем</a:t>
            </a:r>
            <a:r>
              <a:rPr sz="1100" spc="10" dirty="0">
                <a:solidFill>
                  <a:srgbClr val="22373A"/>
                </a:solidFill>
                <a:cs typeface="Calibri"/>
              </a:rPr>
              <a:t> </a:t>
            </a:r>
            <a:r>
              <a:rPr sz="1100" spc="45" dirty="0">
                <a:solidFill>
                  <a:srgbClr val="22373A"/>
                </a:solidFill>
                <a:cs typeface="Calibri"/>
              </a:rPr>
              <a:t>числа</a:t>
            </a:r>
            <a:r>
              <a:rPr sz="1100" spc="15" dirty="0">
                <a:solidFill>
                  <a:srgbClr val="22373A"/>
                </a:solidFill>
                <a:cs typeface="Calibri"/>
              </a:rPr>
              <a:t> </a:t>
            </a:r>
            <a:r>
              <a:rPr sz="1100" spc="20" dirty="0">
                <a:solidFill>
                  <a:srgbClr val="22373A"/>
                </a:solidFill>
                <a:cs typeface="Calibri"/>
              </a:rPr>
              <a:t>1359331.</a:t>
            </a:r>
            <a:endParaRPr sz="11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7074"/>
            <a:ext cx="43843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9F9F9"/>
                </a:solidFill>
                <a:cs typeface="Palatino Linotype"/>
              </a:rPr>
              <a:t>Результаты</a:t>
            </a:r>
            <a:r>
              <a:rPr sz="1600" b="1" spc="25" dirty="0">
                <a:solidFill>
                  <a:srgbClr val="F9F9F9"/>
                </a:solidFill>
                <a:cs typeface="Palatino Linotype"/>
              </a:rPr>
              <a:t> </a:t>
            </a:r>
            <a:r>
              <a:rPr sz="1600" b="1" spc="-5" dirty="0">
                <a:solidFill>
                  <a:srgbClr val="F9F9F9"/>
                </a:solidFill>
                <a:cs typeface="Palatino Linotype"/>
              </a:rPr>
              <a:t>выполнения</a:t>
            </a:r>
            <a:r>
              <a:rPr sz="1600" b="1" spc="-10" dirty="0">
                <a:solidFill>
                  <a:srgbClr val="F9F9F9"/>
                </a:solidFill>
                <a:cs typeface="Palatino Linotype"/>
              </a:rPr>
              <a:t> </a:t>
            </a:r>
            <a:r>
              <a:rPr sz="1600" b="1" spc="-20" dirty="0">
                <a:solidFill>
                  <a:srgbClr val="F9F9F9"/>
                </a:solidFill>
                <a:cs typeface="Palatino Linotype"/>
              </a:rPr>
              <a:t>лабораторной</a:t>
            </a:r>
            <a:r>
              <a:rPr sz="1600" b="1" spc="25" dirty="0">
                <a:solidFill>
                  <a:srgbClr val="F9F9F9"/>
                </a:solidFill>
                <a:cs typeface="Palatino Linotype"/>
              </a:rPr>
              <a:t> </a:t>
            </a:r>
            <a:r>
              <a:rPr sz="1600" b="1" spc="-15" dirty="0">
                <a:solidFill>
                  <a:srgbClr val="F9F9F9"/>
                </a:solidFill>
                <a:cs typeface="Palatino Linotype"/>
              </a:rPr>
              <a:t>работы</a:t>
            </a:r>
            <a:endParaRPr sz="1600" dirty="0"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438844"/>
            <a:ext cx="3940810" cy="612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ru-RU" sz="1100" dirty="0" smtClean="0">
                <a:latin typeface="Calibri"/>
                <a:cs typeface="Calibri"/>
              </a:rPr>
              <a:t>Я изучил задачу разложения на множители и </a:t>
            </a:r>
            <a:r>
              <a:rPr lang="en-GB" sz="1100" dirty="0" smtClean="0">
                <a:latin typeface="Calibri"/>
                <a:cs typeface="Calibri"/>
              </a:rPr>
              <a:t>p-</a:t>
            </a:r>
            <a:r>
              <a:rPr lang="ru-RU" sz="1100" dirty="0" smtClean="0">
                <a:latin typeface="Calibri"/>
                <a:cs typeface="Calibri"/>
              </a:rPr>
              <a:t>алгоритм </a:t>
            </a:r>
            <a:r>
              <a:rPr lang="ru-RU" sz="1100" dirty="0" err="1" smtClean="0">
                <a:latin typeface="Calibri"/>
                <a:cs typeface="Calibri"/>
              </a:rPr>
              <a:t>Полларда</a:t>
            </a:r>
            <a:r>
              <a:rPr lang="en-GB" sz="1100" dirty="0" smtClean="0">
                <a:latin typeface="Calibri"/>
                <a:cs typeface="Calibri"/>
              </a:rPr>
              <a:t>,</a:t>
            </a:r>
            <a:r>
              <a:rPr lang="ru-RU" sz="1100" dirty="0" smtClean="0">
                <a:latin typeface="Calibri"/>
                <a:cs typeface="Calibri"/>
              </a:rPr>
              <a:t> а также реализовал данный алгоритм </a:t>
            </a:r>
            <a:r>
              <a:rPr lang="ru-RU" sz="1100" dirty="0" err="1" smtClean="0">
                <a:latin typeface="Calibri"/>
                <a:cs typeface="Calibri"/>
              </a:rPr>
              <a:t>программно</a:t>
            </a:r>
            <a:r>
              <a:rPr lang="ru-RU" sz="1100" dirty="0" smtClean="0">
                <a:latin typeface="Calibri"/>
                <a:cs typeface="Calibri"/>
              </a:rPr>
              <a:t> на языке </a:t>
            </a:r>
            <a:r>
              <a:rPr lang="en-GB" sz="1100" dirty="0" smtClean="0">
                <a:latin typeface="Calibri"/>
                <a:cs typeface="Calibri"/>
              </a:rPr>
              <a:t>Python.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1120775"/>
            <a:ext cx="3803333" cy="732095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2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</TotalTime>
  <Words>235</Words>
  <Application>Microsoft Office PowerPoint</Application>
  <PresentationFormat>Произвольный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Cambria</vt:lpstr>
      <vt:lpstr>Cambria Math</vt:lpstr>
      <vt:lpstr>Palatino Linotype</vt:lpstr>
      <vt:lpstr>Ретро</vt:lpstr>
      <vt:lpstr>Разложение чисел на множители</vt:lpstr>
      <vt:lpstr>Презентация PowerPoint</vt:lpstr>
      <vt:lpstr>Задача разложения на простые множители</vt:lpstr>
      <vt:lpstr>p-алгоритм Полларда</vt:lpstr>
      <vt:lpstr>Оценка сложности</vt:lpstr>
      <vt:lpstr>Пример работы алгоритма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№6. Разложение чисел на множители</dc:title>
  <dc:creator>Хитяев Евгений Анатольевич НПМмд-02-21</dc:creator>
  <cp:lastModifiedBy>alexmilehin1999@outlook.com</cp:lastModifiedBy>
  <cp:revision>6</cp:revision>
  <dcterms:created xsi:type="dcterms:W3CDTF">2022-02-13T12:19:20Z</dcterms:created>
  <dcterms:modified xsi:type="dcterms:W3CDTF">2022-02-17T20:06:14Z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2021-12-18T00:00:00Z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2022-02-13T00:00:00Z</vt:filetime>
  </property>
</Properties>
</file>