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259" r:id="rId5"/>
    <p:sldId id="260" r:id="rId6"/>
    <p:sldId id="261" r:id="rId7"/>
    <p:sldId id="262" r:id="rId8"/>
    <p:sldId id="263" r:id="rId9"/>
    <p:sldId id="264" r:id="rId10"/>
    <p:sldId id="267"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2C5CAEB-2C0B-42A4-A9F3-060E25A5D37C}" type="datetimeFigureOut">
              <a:rPr lang="ru-RU" smtClean="0"/>
              <a:t>21.02.2022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F116A8-8ABE-434F-8352-215DA714FF31}"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0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2C5CAEB-2C0B-42A4-A9F3-060E25A5D37C}" type="datetimeFigureOut">
              <a:rPr lang="ru-RU" smtClean="0"/>
              <a:t>21.02.2022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137706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2C5CAEB-2C0B-42A4-A9F3-060E25A5D37C}" type="datetimeFigureOut">
              <a:rPr lang="ru-RU" smtClean="0"/>
              <a:t>21.02.2022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46659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2C5CAEB-2C0B-42A4-A9F3-060E25A5D37C}" type="datetimeFigureOut">
              <a:rPr lang="ru-RU" smtClean="0"/>
              <a:t>21.02.2022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425413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2C5CAEB-2C0B-42A4-A9F3-060E25A5D37C}" type="datetimeFigureOut">
              <a:rPr lang="ru-RU" smtClean="0"/>
              <a:t>21.02.2022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F116A8-8ABE-434F-8352-215DA714FF31}"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2C5CAEB-2C0B-42A4-A9F3-060E25A5D37C}" type="datetimeFigureOut">
              <a:rPr lang="ru-RU" smtClean="0"/>
              <a:t>21.02.2022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364645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2C5CAEB-2C0B-42A4-A9F3-060E25A5D37C}" type="datetimeFigureOut">
              <a:rPr lang="ru-RU" smtClean="0"/>
              <a:t>21.02.2022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32462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2C5CAEB-2C0B-42A4-A9F3-060E25A5D37C}" type="datetimeFigureOut">
              <a:rPr lang="ru-RU" smtClean="0"/>
              <a:t>21.02.2022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348731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C5CAEB-2C0B-42A4-A9F3-060E25A5D37C}" type="datetimeFigureOut">
              <a:rPr lang="ru-RU" smtClean="0"/>
              <a:t>21.02.2022</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255007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C5CAEB-2C0B-42A4-A9F3-060E25A5D37C}" type="datetimeFigureOut">
              <a:rPr lang="ru-RU" smtClean="0"/>
              <a:t>21.02.2022</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8F116A8-8ABE-434F-8352-215DA714FF31}" type="slidenum">
              <a:rPr lang="ru-RU" smtClean="0"/>
              <a:t>‹#›</a:t>
            </a:fld>
            <a:endParaRPr lang="ru-RU"/>
          </a:p>
        </p:txBody>
      </p:sp>
    </p:spTree>
    <p:extLst>
      <p:ext uri="{BB962C8B-B14F-4D97-AF65-F5344CB8AC3E}">
        <p14:creationId xmlns:p14="http://schemas.microsoft.com/office/powerpoint/2010/main" val="234024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2C5CAEB-2C0B-42A4-A9F3-060E25A5D37C}" type="datetimeFigureOut">
              <a:rPr lang="ru-RU" smtClean="0"/>
              <a:t>21.02.2022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56239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C5CAEB-2C0B-42A4-A9F3-060E25A5D37C}" type="datetimeFigureOut">
              <a:rPr lang="ru-RU" smtClean="0"/>
              <a:t>21.02.2022</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8F116A8-8ABE-434F-8352-215DA714FF31}"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00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Шифр простой замены</a:t>
            </a:r>
            <a:endParaRPr lang="ru-RU" dirty="0"/>
          </a:p>
        </p:txBody>
      </p:sp>
      <p:sp>
        <p:nvSpPr>
          <p:cNvPr id="4" name="TextBox 3"/>
          <p:cNvSpPr txBox="1"/>
          <p:nvPr/>
        </p:nvSpPr>
        <p:spPr>
          <a:xfrm>
            <a:off x="1097280" y="4325112"/>
            <a:ext cx="7819769" cy="707886"/>
          </a:xfrm>
          <a:prstGeom prst="rect">
            <a:avLst/>
          </a:prstGeom>
          <a:noFill/>
        </p:spPr>
        <p:txBody>
          <a:bodyPr wrap="none" rtlCol="0">
            <a:spAutoFit/>
          </a:bodyPr>
          <a:lstStyle/>
          <a:p>
            <a:r>
              <a:rPr lang="ru-RU" sz="4000" dirty="0" err="1" smtClean="0"/>
              <a:t>Милёхин</a:t>
            </a:r>
            <a:r>
              <a:rPr lang="ru-RU" sz="4000" dirty="0" smtClean="0"/>
              <a:t> Александр НПМмд-02-21</a:t>
            </a:r>
            <a:endParaRPr lang="ru-RU" sz="4000" dirty="0"/>
          </a:p>
        </p:txBody>
      </p:sp>
    </p:spTree>
    <p:extLst>
      <p:ext uri="{BB962C8B-B14F-4D97-AF65-F5344CB8AC3E}">
        <p14:creationId xmlns:p14="http://schemas.microsoft.com/office/powerpoint/2010/main" val="595144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410465" y="2790709"/>
            <a:ext cx="6096000" cy="769441"/>
          </a:xfrm>
          <a:prstGeom prst="rect">
            <a:avLst/>
          </a:prstGeom>
        </p:spPr>
        <p:txBody>
          <a:bodyPr>
            <a:spAutoFit/>
          </a:bodyPr>
          <a:lstStyle/>
          <a:p>
            <a:r>
              <a:rPr lang="ru-RU" sz="4400" dirty="0" smtClean="0"/>
              <a:t>Спасибо </a:t>
            </a:r>
            <a:r>
              <a:rPr lang="ru-RU" sz="4400" dirty="0"/>
              <a:t>за внимание</a:t>
            </a:r>
          </a:p>
        </p:txBody>
      </p:sp>
    </p:spTree>
    <p:extLst>
      <p:ext uri="{BB962C8B-B14F-4D97-AF65-F5344CB8AC3E}">
        <p14:creationId xmlns:p14="http://schemas.microsoft.com/office/powerpoint/2010/main" val="8685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Цель лабораторной работы</a:t>
            </a:r>
            <a:endParaRPr lang="ru-RU" dirty="0"/>
          </a:p>
        </p:txBody>
      </p:sp>
      <p:sp>
        <p:nvSpPr>
          <p:cNvPr id="3" name="Прямоугольник 2"/>
          <p:cNvSpPr/>
          <p:nvPr/>
        </p:nvSpPr>
        <p:spPr>
          <a:xfrm>
            <a:off x="1097280" y="2852449"/>
            <a:ext cx="8769324" cy="584775"/>
          </a:xfrm>
          <a:prstGeom prst="rect">
            <a:avLst/>
          </a:prstGeom>
        </p:spPr>
        <p:txBody>
          <a:bodyPr wrap="none">
            <a:spAutoFit/>
          </a:bodyPr>
          <a:lstStyle/>
          <a:p>
            <a:r>
              <a:rPr lang="ru-RU" sz="3200" dirty="0" smtClean="0"/>
              <a:t>Изучение шифрования методом простой замены</a:t>
            </a:r>
            <a:endParaRPr lang="ru-RU" sz="3200" dirty="0"/>
          </a:p>
        </p:txBody>
      </p:sp>
    </p:spTree>
    <p:extLst>
      <p:ext uri="{BB962C8B-B14F-4D97-AF65-F5344CB8AC3E}">
        <p14:creationId xmlns:p14="http://schemas.microsoft.com/office/powerpoint/2010/main" val="989906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64157" y="379704"/>
            <a:ext cx="10058400" cy="1450757"/>
          </a:xfrm>
        </p:spPr>
        <p:txBody>
          <a:bodyPr/>
          <a:lstStyle/>
          <a:p>
            <a:r>
              <a:rPr lang="ru-RU" sz="6000" b="1" dirty="0" smtClean="0"/>
              <a:t>Криптография</a:t>
            </a:r>
            <a:endParaRPr lang="ru-RU" dirty="0"/>
          </a:p>
        </p:txBody>
      </p:sp>
      <p:sp>
        <p:nvSpPr>
          <p:cNvPr id="3" name="TextBox 2"/>
          <p:cNvSpPr txBox="1"/>
          <p:nvPr/>
        </p:nvSpPr>
        <p:spPr>
          <a:xfrm>
            <a:off x="645379" y="2286287"/>
            <a:ext cx="11138407" cy="3108543"/>
          </a:xfrm>
          <a:prstGeom prst="rect">
            <a:avLst/>
          </a:prstGeom>
          <a:noFill/>
        </p:spPr>
        <p:txBody>
          <a:bodyPr wrap="square" rtlCol="0">
            <a:spAutoFit/>
          </a:bodyPr>
          <a:lstStyle/>
          <a:p>
            <a:r>
              <a:rPr lang="ru-RU" sz="2800" dirty="0"/>
              <a:t>Криптография (от греч. </a:t>
            </a:r>
            <a:r>
              <a:rPr lang="ru-RU" sz="2800" i="1" dirty="0"/>
              <a:t>тайное письмо</a:t>
            </a:r>
            <a:r>
              <a:rPr lang="ru-RU" sz="2800" dirty="0"/>
              <a:t>) — наука о математических методах </a:t>
            </a:r>
            <a:r>
              <a:rPr lang="ru-RU" sz="2800" dirty="0" smtClean="0"/>
              <a:t>обеспечения конфиденциальности </a:t>
            </a:r>
            <a:r>
              <a:rPr lang="ru-RU" sz="2800" dirty="0"/>
              <a:t>(невозможности прочтения информации посторонним) и </a:t>
            </a:r>
            <a:r>
              <a:rPr lang="ru-RU" sz="2800" dirty="0" smtClean="0"/>
              <a:t>аутентичности (целостности и подлинности </a:t>
            </a:r>
            <a:r>
              <a:rPr lang="ru-RU" sz="2800" dirty="0"/>
              <a:t>авторства, а также невозможности отказа от авторства)</a:t>
            </a:r>
          </a:p>
          <a:p>
            <a:r>
              <a:rPr lang="ru-RU" sz="2800" dirty="0"/>
              <a:t>информации.</a:t>
            </a:r>
          </a:p>
          <a:p>
            <a:r>
              <a:rPr lang="ru-RU" sz="2800" dirty="0"/>
              <a:t>В древности криптография вызывала огромный интерес, так как позволяла </a:t>
            </a:r>
            <a:r>
              <a:rPr lang="ru-RU" sz="2800" dirty="0" smtClean="0"/>
              <a:t>безопасно передавать </a:t>
            </a:r>
            <a:r>
              <a:rPr lang="ru-RU" sz="2800" dirty="0"/>
              <a:t>информацию.</a:t>
            </a:r>
          </a:p>
        </p:txBody>
      </p:sp>
    </p:spTree>
    <p:extLst>
      <p:ext uri="{BB962C8B-B14F-4D97-AF65-F5344CB8AC3E}">
        <p14:creationId xmlns:p14="http://schemas.microsoft.com/office/powerpoint/2010/main" val="3522455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3436" y="4602503"/>
            <a:ext cx="11303266" cy="2023459"/>
          </a:xfrm>
        </p:spPr>
        <p:txBody>
          <a:bodyPr>
            <a:noAutofit/>
          </a:bodyPr>
          <a:lstStyle/>
          <a:p>
            <a:r>
              <a:rPr lang="ru-RU" sz="2800" dirty="0">
                <a:solidFill>
                  <a:schemeClr val="tx1"/>
                </a:solidFill>
              </a:rPr>
              <a:t>Шифр Цезаря, также известный, как шифр сдвига, код Цезаря или сдвиг Цезаря — один из </a:t>
            </a:r>
            <a:r>
              <a:rPr lang="ru-RU" sz="2800" dirty="0" smtClean="0">
                <a:solidFill>
                  <a:schemeClr val="tx1"/>
                </a:solidFill>
              </a:rPr>
              <a:t>самых простых </a:t>
            </a:r>
            <a:r>
              <a:rPr lang="ru-RU" sz="2800" dirty="0">
                <a:solidFill>
                  <a:schemeClr val="tx1"/>
                </a:solidFill>
              </a:rPr>
              <a:t>и наиболее широко известных методов шифрования. Он является </a:t>
            </a:r>
            <a:r>
              <a:rPr lang="ru-RU" sz="2800" dirty="0" err="1">
                <a:solidFill>
                  <a:schemeClr val="tx1"/>
                </a:solidFill>
              </a:rPr>
              <a:t>моноалфавитным</a:t>
            </a:r>
            <a:r>
              <a:rPr lang="ru-RU" sz="2800" dirty="0">
                <a:solidFill>
                  <a:schemeClr val="tx1"/>
                </a:solidFill>
              </a:rPr>
              <a:t>, </a:t>
            </a:r>
            <a:r>
              <a:rPr lang="ru-RU" sz="2800" dirty="0" smtClean="0">
                <a:solidFill>
                  <a:schemeClr val="tx1"/>
                </a:solidFill>
              </a:rPr>
              <a:t>то есть </a:t>
            </a:r>
            <a:r>
              <a:rPr lang="ru-RU" sz="2800" dirty="0">
                <a:solidFill>
                  <a:schemeClr val="tx1"/>
                </a:solidFill>
              </a:rPr>
              <a:t>имеет подстановочный тип, где каждая буква в открытом тексте заменяется на другую букву,</a:t>
            </a:r>
            <a:br>
              <a:rPr lang="ru-RU" sz="2800" dirty="0">
                <a:solidFill>
                  <a:schemeClr val="tx1"/>
                </a:solidFill>
              </a:rPr>
            </a:br>
            <a:r>
              <a:rPr lang="ru-RU" sz="2800" dirty="0">
                <a:solidFill>
                  <a:schemeClr val="tx1"/>
                </a:solidFill>
              </a:rPr>
              <a:t>смещенную на определенное количество позиций в алфавите.</a:t>
            </a:r>
            <a:br>
              <a:rPr lang="ru-RU" sz="2800" dirty="0">
                <a:solidFill>
                  <a:schemeClr val="tx1"/>
                </a:solidFill>
              </a:rPr>
            </a:br>
            <a:r>
              <a:rPr lang="ru-RU" sz="2800" dirty="0">
                <a:solidFill>
                  <a:schemeClr val="tx1"/>
                </a:solidFill>
              </a:rPr>
              <a:t>Шифр Цезаря называется так благодаря Юлию Цезарю, который использовал его со сдвигом </a:t>
            </a:r>
            <a:r>
              <a:rPr lang="ru-RU" sz="2800" dirty="0" smtClean="0">
                <a:solidFill>
                  <a:schemeClr val="tx1"/>
                </a:solidFill>
              </a:rPr>
              <a:t>3, чтобы </a:t>
            </a:r>
            <a:r>
              <a:rPr lang="ru-RU" sz="2800" dirty="0">
                <a:solidFill>
                  <a:schemeClr val="tx1"/>
                </a:solidFill>
              </a:rPr>
              <a:t>защищать военные сообщения. Не смотря на то, что Цезарь считается </a:t>
            </a:r>
            <a:r>
              <a:rPr lang="ru-RU" sz="2800" dirty="0" smtClean="0">
                <a:solidFill>
                  <a:schemeClr val="tx1"/>
                </a:solidFill>
              </a:rPr>
              <a:t>первым зафиксированным </a:t>
            </a:r>
            <a:r>
              <a:rPr lang="ru-RU" sz="2800" dirty="0">
                <a:solidFill>
                  <a:schemeClr val="tx1"/>
                </a:solidFill>
              </a:rPr>
              <a:t>человеком, использующим эту схему, другие шифры подстановки, </a:t>
            </a:r>
            <a:r>
              <a:rPr lang="ru-RU" sz="2800" dirty="0" smtClean="0">
                <a:solidFill>
                  <a:schemeClr val="tx1"/>
                </a:solidFill>
              </a:rPr>
              <a:t>как известно</a:t>
            </a:r>
            <a:r>
              <a:rPr lang="ru-RU" sz="2800" dirty="0">
                <a:solidFill>
                  <a:schemeClr val="tx1"/>
                </a:solidFill>
              </a:rPr>
              <a:t>, использовались и раньше.</a:t>
            </a:r>
            <a:br>
              <a:rPr lang="ru-RU" sz="2800" dirty="0">
                <a:solidFill>
                  <a:schemeClr val="tx1"/>
                </a:solidFill>
              </a:rPr>
            </a:br>
            <a:r>
              <a:rPr lang="ru-RU" sz="2800" dirty="0">
                <a:solidFill>
                  <a:schemeClr val="tx1"/>
                </a:solidFill>
              </a:rPr>
              <a:t>Например, в шифре со сдвигом вправо на 3, А была бы заменена на Г, Б станет Д, и так далее.</a:t>
            </a:r>
            <a:br>
              <a:rPr lang="ru-RU" sz="2800" dirty="0">
                <a:solidFill>
                  <a:schemeClr val="tx1"/>
                </a:solidFill>
              </a:rPr>
            </a:br>
            <a:endParaRPr lang="ru-RU" sz="2800" dirty="0">
              <a:solidFill>
                <a:schemeClr val="tx1"/>
              </a:solidFill>
            </a:endParaRPr>
          </a:p>
        </p:txBody>
      </p:sp>
      <p:sp>
        <p:nvSpPr>
          <p:cNvPr id="5" name="Прямоугольник 4"/>
          <p:cNvSpPr/>
          <p:nvPr/>
        </p:nvSpPr>
        <p:spPr>
          <a:xfrm>
            <a:off x="3645219" y="914400"/>
            <a:ext cx="3878882" cy="830997"/>
          </a:xfrm>
          <a:prstGeom prst="rect">
            <a:avLst/>
          </a:prstGeom>
        </p:spPr>
        <p:txBody>
          <a:bodyPr wrap="none">
            <a:spAutoFit/>
          </a:bodyPr>
          <a:lstStyle/>
          <a:p>
            <a:r>
              <a:rPr lang="ru-RU" sz="4800" b="1" i="0" u="none" strike="noStrike" baseline="0" dirty="0" smtClean="0">
                <a:solidFill>
                  <a:srgbClr val="333333"/>
                </a:solidFill>
              </a:rPr>
              <a:t>Шифр Цезаря</a:t>
            </a:r>
            <a:endParaRPr lang="ru-RU" sz="4800" dirty="0"/>
          </a:p>
        </p:txBody>
      </p:sp>
    </p:spTree>
    <p:extLst>
      <p:ext uri="{BB962C8B-B14F-4D97-AF65-F5344CB8AC3E}">
        <p14:creationId xmlns:p14="http://schemas.microsoft.com/office/powerpoint/2010/main" val="3485082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chemeClr val="tx1"/>
                </a:solidFill>
              </a:rPr>
              <a:t>Пример шифрования со сдвигом 5</a:t>
            </a:r>
            <a:endParaRPr lang="ru-RU" dirty="0"/>
          </a:p>
        </p:txBody>
      </p:sp>
      <p:graphicFrame>
        <p:nvGraphicFramePr>
          <p:cNvPr id="3" name="object 2"/>
          <p:cNvGraphicFramePr>
            <a:graphicFrameLocks noGrp="1"/>
          </p:cNvGraphicFramePr>
          <p:nvPr>
            <p:extLst>
              <p:ext uri="{D42A27DB-BD31-4B8C-83A1-F6EECF244321}">
                <p14:modId xmlns:p14="http://schemas.microsoft.com/office/powerpoint/2010/main" val="32120113"/>
              </p:ext>
            </p:extLst>
          </p:nvPr>
        </p:nvGraphicFramePr>
        <p:xfrm>
          <a:off x="1376218" y="2101514"/>
          <a:ext cx="8714264" cy="4106779"/>
        </p:xfrm>
        <a:graphic>
          <a:graphicData uri="http://schemas.openxmlformats.org/drawingml/2006/table">
            <a:tbl>
              <a:tblPr firstRow="1" bandRow="1">
                <a:tableStyleId>{2D5ABB26-0587-4C30-8999-92F81FD0307C}</a:tableStyleId>
              </a:tblPr>
              <a:tblGrid>
                <a:gridCol w="301980"/>
                <a:gridCol w="1199094"/>
                <a:gridCol w="617685"/>
                <a:gridCol w="617685"/>
                <a:gridCol w="617685"/>
                <a:gridCol w="617685"/>
                <a:gridCol w="617685"/>
                <a:gridCol w="617685"/>
                <a:gridCol w="514739"/>
                <a:gridCol w="617685"/>
                <a:gridCol w="544151"/>
                <a:gridCol w="617685"/>
                <a:gridCol w="617685"/>
                <a:gridCol w="256879"/>
                <a:gridCol w="338256"/>
              </a:tblGrid>
              <a:tr h="781117">
                <a:tc gridSpan="2">
                  <a:txBody>
                    <a:bodyPr/>
                    <a:lstStyle/>
                    <a:p>
                      <a:pPr marL="128270" algn="l">
                        <a:lnSpc>
                          <a:spcPct val="100000"/>
                        </a:lnSpc>
                        <a:spcBef>
                          <a:spcPts val="660"/>
                        </a:spcBef>
                      </a:pPr>
                      <a:r>
                        <a:rPr sz="1600" b="1" spc="15" dirty="0">
                          <a:solidFill>
                            <a:srgbClr val="333333"/>
                          </a:solidFill>
                          <a:latin typeface="Arial"/>
                          <a:cs typeface="Arial"/>
                        </a:rPr>
                        <a:t>Сообщение</a:t>
                      </a:r>
                      <a:endParaRPr sz="1600" dirty="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hMerge="1">
                  <a:txBody>
                    <a:bodyPr/>
                    <a:lstStyle/>
                    <a:p>
                      <a:endParaRPr/>
                    </a:p>
                  </a:txBody>
                  <a:tcPr marL="0" marR="0" marT="0" marB="0"/>
                </a:tc>
                <a:tc>
                  <a:txBody>
                    <a:bodyPr/>
                    <a:lstStyle/>
                    <a:p>
                      <a:pPr algn="ctr">
                        <a:lnSpc>
                          <a:spcPct val="100000"/>
                        </a:lnSpc>
                        <a:spcBef>
                          <a:spcPts val="660"/>
                        </a:spcBef>
                      </a:pPr>
                      <a:r>
                        <a:rPr sz="1600" b="1" dirty="0">
                          <a:solidFill>
                            <a:srgbClr val="333333"/>
                          </a:solidFill>
                          <a:latin typeface="Arial"/>
                          <a:cs typeface="Arial"/>
                        </a:rPr>
                        <a:t>К</a:t>
                      </a:r>
                      <a:endParaRPr sz="1600" dirty="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660"/>
                        </a:spcBef>
                      </a:pPr>
                      <a:r>
                        <a:rPr sz="1600" b="1" dirty="0">
                          <a:solidFill>
                            <a:srgbClr val="333333"/>
                          </a:solidFill>
                          <a:latin typeface="Arial"/>
                          <a:cs typeface="Arial"/>
                        </a:rPr>
                        <a:t>Р</a:t>
                      </a:r>
                      <a:endParaRPr sz="1600" dirty="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55575" algn="ctr">
                        <a:lnSpc>
                          <a:spcPct val="100000"/>
                        </a:lnSpc>
                        <a:spcBef>
                          <a:spcPts val="660"/>
                        </a:spcBef>
                      </a:pPr>
                      <a:r>
                        <a:rPr sz="1600" b="1" dirty="0">
                          <a:solidFill>
                            <a:srgbClr val="333333"/>
                          </a:solidFill>
                          <a:latin typeface="Arial"/>
                          <a:cs typeface="Arial"/>
                        </a:rPr>
                        <a:t>И</a:t>
                      </a:r>
                      <a:endParaRPr sz="1600" dirty="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55575" algn="ctr">
                        <a:lnSpc>
                          <a:spcPct val="100000"/>
                        </a:lnSpc>
                        <a:spcBef>
                          <a:spcPts val="660"/>
                        </a:spcBef>
                      </a:pPr>
                      <a:r>
                        <a:rPr sz="1600" b="1" dirty="0">
                          <a:solidFill>
                            <a:srgbClr val="333333"/>
                          </a:solidFill>
                          <a:latin typeface="Arial"/>
                          <a:cs typeface="Arial"/>
                        </a:rPr>
                        <a:t>П</a:t>
                      </a:r>
                      <a:endParaRPr sz="1600" dirty="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61925" algn="ctr">
                        <a:lnSpc>
                          <a:spcPct val="100000"/>
                        </a:lnSpc>
                        <a:spcBef>
                          <a:spcPts val="660"/>
                        </a:spcBef>
                      </a:pPr>
                      <a:r>
                        <a:rPr sz="1600" b="1" dirty="0">
                          <a:solidFill>
                            <a:srgbClr val="333333"/>
                          </a:solidFill>
                          <a:latin typeface="Arial"/>
                          <a:cs typeface="Arial"/>
                        </a:rPr>
                        <a:t>Т</a:t>
                      </a:r>
                      <a:endParaRPr sz="1600" dirty="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51765" algn="ctr">
                        <a:lnSpc>
                          <a:spcPct val="100000"/>
                        </a:lnSpc>
                        <a:spcBef>
                          <a:spcPts val="660"/>
                        </a:spcBef>
                      </a:pPr>
                      <a:r>
                        <a:rPr sz="1600" b="1" dirty="0">
                          <a:solidFill>
                            <a:srgbClr val="333333"/>
                          </a:solidFill>
                          <a:latin typeface="Arial"/>
                          <a:cs typeface="Arial"/>
                        </a:rPr>
                        <a:t>О</a:t>
                      </a:r>
                      <a:endParaRPr sz="160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660"/>
                        </a:spcBef>
                      </a:pPr>
                      <a:r>
                        <a:rPr sz="1600" b="1" dirty="0">
                          <a:solidFill>
                            <a:srgbClr val="333333"/>
                          </a:solidFill>
                          <a:latin typeface="Arial"/>
                          <a:cs typeface="Arial"/>
                        </a:rPr>
                        <a:t>Г</a:t>
                      </a:r>
                      <a:endParaRPr sz="160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R="150495" algn="ctr">
                        <a:lnSpc>
                          <a:spcPct val="100000"/>
                        </a:lnSpc>
                        <a:spcBef>
                          <a:spcPts val="660"/>
                        </a:spcBef>
                      </a:pPr>
                      <a:r>
                        <a:rPr sz="1600" b="1" dirty="0">
                          <a:solidFill>
                            <a:srgbClr val="333333"/>
                          </a:solidFill>
                          <a:latin typeface="Arial"/>
                          <a:cs typeface="Arial"/>
                        </a:rPr>
                        <a:t>Р</a:t>
                      </a:r>
                      <a:endParaRPr sz="160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31445" algn="ctr">
                        <a:lnSpc>
                          <a:spcPct val="100000"/>
                        </a:lnSpc>
                        <a:spcBef>
                          <a:spcPts val="660"/>
                        </a:spcBef>
                      </a:pPr>
                      <a:r>
                        <a:rPr sz="1600" b="1" dirty="0">
                          <a:solidFill>
                            <a:srgbClr val="333333"/>
                          </a:solidFill>
                          <a:latin typeface="Arial"/>
                          <a:cs typeface="Arial"/>
                        </a:rPr>
                        <a:t>А</a:t>
                      </a:r>
                      <a:endParaRPr sz="160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46685" algn="ctr">
                        <a:lnSpc>
                          <a:spcPct val="100000"/>
                        </a:lnSpc>
                        <a:spcBef>
                          <a:spcPts val="660"/>
                        </a:spcBef>
                      </a:pPr>
                      <a:r>
                        <a:rPr sz="1600" b="1" dirty="0">
                          <a:solidFill>
                            <a:srgbClr val="333333"/>
                          </a:solidFill>
                          <a:latin typeface="Arial"/>
                          <a:cs typeface="Arial"/>
                        </a:rPr>
                        <a:t>Ф</a:t>
                      </a:r>
                      <a:endParaRPr sz="160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55575" algn="ctr">
                        <a:lnSpc>
                          <a:spcPct val="100000"/>
                        </a:lnSpc>
                        <a:spcBef>
                          <a:spcPts val="660"/>
                        </a:spcBef>
                      </a:pPr>
                      <a:r>
                        <a:rPr sz="1600" b="1" dirty="0">
                          <a:solidFill>
                            <a:srgbClr val="333333"/>
                          </a:solidFill>
                          <a:latin typeface="Arial"/>
                          <a:cs typeface="Arial"/>
                        </a:rPr>
                        <a:t>И</a:t>
                      </a:r>
                      <a:endParaRPr sz="160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gridSpan="2">
                  <a:txBody>
                    <a:bodyPr/>
                    <a:lstStyle/>
                    <a:p>
                      <a:pPr marL="13970" algn="ctr">
                        <a:lnSpc>
                          <a:spcPct val="100000"/>
                        </a:lnSpc>
                        <a:spcBef>
                          <a:spcPts val="660"/>
                        </a:spcBef>
                      </a:pPr>
                      <a:r>
                        <a:rPr sz="1600" b="1" dirty="0">
                          <a:solidFill>
                            <a:srgbClr val="333333"/>
                          </a:solidFill>
                          <a:latin typeface="Arial"/>
                          <a:cs typeface="Arial"/>
                        </a:rPr>
                        <a:t>Я</a:t>
                      </a:r>
                      <a:endParaRPr sz="1600">
                        <a:latin typeface="Arial"/>
                        <a:cs typeface="Arial"/>
                      </a:endParaRPr>
                    </a:p>
                  </a:txBody>
                  <a:tcPr marL="0" marR="0" marT="83820" marB="0">
                    <a:lnL w="12700">
                      <a:solidFill>
                        <a:srgbClr val="DEE2E4"/>
                      </a:solidFill>
                      <a:prstDash val="solid"/>
                    </a:lnL>
                    <a:lnT w="12700">
                      <a:solidFill>
                        <a:srgbClr val="DEE2E4"/>
                      </a:solidFill>
                      <a:prstDash val="solid"/>
                    </a:lnT>
                    <a:lnB w="12700">
                      <a:solidFill>
                        <a:srgbClr val="DEE2E4"/>
                      </a:solidFill>
                      <a:prstDash val="solid"/>
                    </a:lnB>
                    <a:solidFill>
                      <a:srgbClr val="F7F7F7"/>
                    </a:solidFill>
                  </a:tcPr>
                </a:tc>
                <a:tc hMerge="1">
                  <a:txBody>
                    <a:bodyPr/>
                    <a:lstStyle/>
                    <a:p>
                      <a:endParaRPr/>
                    </a:p>
                  </a:txBody>
                  <a:tcPr marL="0" marR="0" marT="0" marB="0"/>
                </a:tc>
              </a:tr>
              <a:tr h="781117">
                <a:tc gridSpan="2">
                  <a:txBody>
                    <a:bodyPr/>
                    <a:lstStyle/>
                    <a:p>
                      <a:pPr marL="128270" algn="l">
                        <a:lnSpc>
                          <a:spcPct val="100000"/>
                        </a:lnSpc>
                        <a:spcBef>
                          <a:spcPts val="660"/>
                        </a:spcBef>
                      </a:pPr>
                      <a:r>
                        <a:rPr sz="1600" spc="10" dirty="0">
                          <a:solidFill>
                            <a:srgbClr val="333333"/>
                          </a:solidFill>
                          <a:latin typeface="Microsoft Sans Serif"/>
                          <a:cs typeface="Microsoft Sans Serif"/>
                        </a:rPr>
                        <a:t>Номер</a:t>
                      </a:r>
                      <a:r>
                        <a:rPr sz="1600" spc="-45" dirty="0">
                          <a:solidFill>
                            <a:srgbClr val="333333"/>
                          </a:solidFill>
                          <a:latin typeface="Microsoft Sans Serif"/>
                          <a:cs typeface="Microsoft Sans Serif"/>
                        </a:rPr>
                        <a:t> </a:t>
                      </a:r>
                      <a:r>
                        <a:rPr sz="1600" spc="30" dirty="0">
                          <a:solidFill>
                            <a:srgbClr val="333333"/>
                          </a:solidFill>
                          <a:latin typeface="Microsoft Sans Serif"/>
                          <a:cs typeface="Microsoft Sans Serif"/>
                        </a:rPr>
                        <a:t>п/п</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hMerge="1">
                  <a:txBody>
                    <a:bodyPr/>
                    <a:lstStyle/>
                    <a:p>
                      <a:endParaRPr/>
                    </a:p>
                  </a:txBody>
                  <a:tcPr marL="0" marR="0" marT="0" marB="0"/>
                </a:tc>
                <a:tc>
                  <a:txBody>
                    <a:bodyPr/>
                    <a:lstStyle/>
                    <a:p>
                      <a:pPr algn="ctr">
                        <a:lnSpc>
                          <a:spcPct val="100000"/>
                        </a:lnSpc>
                        <a:spcBef>
                          <a:spcPts val="660"/>
                        </a:spcBef>
                      </a:pPr>
                      <a:r>
                        <a:rPr sz="1600" spc="25" dirty="0">
                          <a:solidFill>
                            <a:srgbClr val="333333"/>
                          </a:solidFill>
                          <a:latin typeface="Microsoft Sans Serif"/>
                          <a:cs typeface="Microsoft Sans Serif"/>
                        </a:rPr>
                        <a:t>12</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gn="ctr">
                        <a:lnSpc>
                          <a:spcPct val="100000"/>
                        </a:lnSpc>
                        <a:spcBef>
                          <a:spcPts val="660"/>
                        </a:spcBef>
                      </a:pPr>
                      <a:r>
                        <a:rPr sz="1600" spc="25" dirty="0">
                          <a:solidFill>
                            <a:srgbClr val="333333"/>
                          </a:solidFill>
                          <a:latin typeface="Microsoft Sans Serif"/>
                          <a:cs typeface="Microsoft Sans Serif"/>
                        </a:rPr>
                        <a:t>18</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28905" algn="ctr">
                        <a:lnSpc>
                          <a:spcPct val="100000"/>
                        </a:lnSpc>
                        <a:spcBef>
                          <a:spcPts val="660"/>
                        </a:spcBef>
                      </a:pPr>
                      <a:r>
                        <a:rPr sz="1600" spc="25" dirty="0">
                          <a:solidFill>
                            <a:srgbClr val="333333"/>
                          </a:solidFill>
                          <a:latin typeface="Microsoft Sans Serif"/>
                          <a:cs typeface="Microsoft Sans Serif"/>
                        </a:rPr>
                        <a:t>10</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28905" algn="ctr">
                        <a:lnSpc>
                          <a:spcPct val="100000"/>
                        </a:lnSpc>
                        <a:spcBef>
                          <a:spcPts val="660"/>
                        </a:spcBef>
                      </a:pPr>
                      <a:r>
                        <a:rPr sz="1600" spc="25" dirty="0">
                          <a:solidFill>
                            <a:srgbClr val="333333"/>
                          </a:solidFill>
                          <a:latin typeface="Microsoft Sans Serif"/>
                          <a:cs typeface="Microsoft Sans Serif"/>
                        </a:rPr>
                        <a:t>17</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28905" algn="ctr">
                        <a:lnSpc>
                          <a:spcPct val="100000"/>
                        </a:lnSpc>
                        <a:spcBef>
                          <a:spcPts val="660"/>
                        </a:spcBef>
                      </a:pPr>
                      <a:r>
                        <a:rPr sz="1600" spc="25" dirty="0">
                          <a:solidFill>
                            <a:srgbClr val="333333"/>
                          </a:solidFill>
                          <a:latin typeface="Microsoft Sans Serif"/>
                          <a:cs typeface="Microsoft Sans Serif"/>
                        </a:rPr>
                        <a:t>20</a:t>
                      </a:r>
                      <a:endParaRPr sz="1600" dirty="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28905" algn="ctr">
                        <a:lnSpc>
                          <a:spcPct val="100000"/>
                        </a:lnSpc>
                        <a:spcBef>
                          <a:spcPts val="660"/>
                        </a:spcBef>
                      </a:pPr>
                      <a:r>
                        <a:rPr sz="1600" spc="25" dirty="0">
                          <a:solidFill>
                            <a:srgbClr val="333333"/>
                          </a:solidFill>
                          <a:latin typeface="Microsoft Sans Serif"/>
                          <a:cs typeface="Microsoft Sans Serif"/>
                        </a:rPr>
                        <a:t>16</a:t>
                      </a:r>
                      <a:endParaRPr sz="1600" dirty="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gn="ctr">
                        <a:lnSpc>
                          <a:spcPct val="100000"/>
                        </a:lnSpc>
                        <a:spcBef>
                          <a:spcPts val="660"/>
                        </a:spcBef>
                      </a:pPr>
                      <a:r>
                        <a:rPr sz="1600" dirty="0">
                          <a:solidFill>
                            <a:srgbClr val="333333"/>
                          </a:solidFill>
                          <a:latin typeface="Microsoft Sans Serif"/>
                          <a:cs typeface="Microsoft Sans Serif"/>
                        </a:rPr>
                        <a:t>4</a:t>
                      </a:r>
                      <a:endParaRPr sz="1600" dirty="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R="121285" algn="ctr">
                        <a:lnSpc>
                          <a:spcPct val="100000"/>
                        </a:lnSpc>
                        <a:spcBef>
                          <a:spcPts val="660"/>
                        </a:spcBef>
                      </a:pPr>
                      <a:r>
                        <a:rPr sz="1600" spc="25" dirty="0">
                          <a:solidFill>
                            <a:srgbClr val="333333"/>
                          </a:solidFill>
                          <a:latin typeface="Microsoft Sans Serif"/>
                          <a:cs typeface="Microsoft Sans Serif"/>
                        </a:rPr>
                        <a:t>18</a:t>
                      </a:r>
                      <a:endParaRPr sz="1600" dirty="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40335" algn="ctr">
                        <a:lnSpc>
                          <a:spcPct val="100000"/>
                        </a:lnSpc>
                        <a:spcBef>
                          <a:spcPts val="660"/>
                        </a:spcBef>
                      </a:pPr>
                      <a:r>
                        <a:rPr sz="1600" dirty="0">
                          <a:solidFill>
                            <a:srgbClr val="333333"/>
                          </a:solidFill>
                          <a:latin typeface="Microsoft Sans Serif"/>
                          <a:cs typeface="Microsoft Sans Serif"/>
                        </a:rPr>
                        <a:t>1</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28905" algn="ctr">
                        <a:lnSpc>
                          <a:spcPct val="100000"/>
                        </a:lnSpc>
                        <a:spcBef>
                          <a:spcPts val="660"/>
                        </a:spcBef>
                      </a:pPr>
                      <a:r>
                        <a:rPr sz="1600" spc="25" dirty="0">
                          <a:solidFill>
                            <a:srgbClr val="333333"/>
                          </a:solidFill>
                          <a:latin typeface="Microsoft Sans Serif"/>
                          <a:cs typeface="Microsoft Sans Serif"/>
                        </a:rPr>
                        <a:t>22</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28905" algn="ctr">
                        <a:lnSpc>
                          <a:spcPct val="100000"/>
                        </a:lnSpc>
                        <a:spcBef>
                          <a:spcPts val="660"/>
                        </a:spcBef>
                      </a:pPr>
                      <a:r>
                        <a:rPr sz="1600" spc="25" dirty="0">
                          <a:solidFill>
                            <a:srgbClr val="333333"/>
                          </a:solidFill>
                          <a:latin typeface="Microsoft Sans Serif"/>
                          <a:cs typeface="Microsoft Sans Serif"/>
                        </a:rPr>
                        <a:t>10</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gridSpan="2">
                  <a:txBody>
                    <a:bodyPr/>
                    <a:lstStyle/>
                    <a:p>
                      <a:pPr marL="128905" algn="ctr">
                        <a:lnSpc>
                          <a:spcPct val="100000"/>
                        </a:lnSpc>
                        <a:spcBef>
                          <a:spcPts val="660"/>
                        </a:spcBef>
                      </a:pPr>
                      <a:r>
                        <a:rPr sz="1600" spc="25" dirty="0">
                          <a:solidFill>
                            <a:srgbClr val="333333"/>
                          </a:solidFill>
                          <a:latin typeface="Microsoft Sans Serif"/>
                          <a:cs typeface="Microsoft Sans Serif"/>
                        </a:rPr>
                        <a:t>33</a:t>
                      </a:r>
                      <a:endParaRPr sz="1600">
                        <a:latin typeface="Microsoft Sans Serif"/>
                        <a:cs typeface="Microsoft Sans Serif"/>
                      </a:endParaRPr>
                    </a:p>
                  </a:txBody>
                  <a:tcPr marL="0" marR="0" marT="83820" marB="0">
                    <a:lnL w="12700">
                      <a:solidFill>
                        <a:srgbClr val="DEE2E4"/>
                      </a:solidFill>
                      <a:prstDash val="solid"/>
                    </a:lnL>
                    <a:lnT w="12700">
                      <a:solidFill>
                        <a:srgbClr val="DEE2E4"/>
                      </a:solidFill>
                      <a:prstDash val="solid"/>
                    </a:lnT>
                    <a:lnB w="12700">
                      <a:solidFill>
                        <a:srgbClr val="DEE2E4"/>
                      </a:solidFill>
                      <a:prstDash val="solid"/>
                    </a:lnB>
                  </a:tcPr>
                </a:tc>
                <a:tc hMerge="1">
                  <a:txBody>
                    <a:bodyPr/>
                    <a:lstStyle/>
                    <a:p>
                      <a:endParaRPr/>
                    </a:p>
                  </a:txBody>
                  <a:tcPr marL="0" marR="0" marT="0" marB="0"/>
                </a:tc>
              </a:tr>
              <a:tr h="1254520">
                <a:tc gridSpan="2">
                  <a:txBody>
                    <a:bodyPr/>
                    <a:lstStyle/>
                    <a:p>
                      <a:pPr marL="128270" algn="l">
                        <a:lnSpc>
                          <a:spcPct val="100000"/>
                        </a:lnSpc>
                        <a:spcBef>
                          <a:spcPts val="660"/>
                        </a:spcBef>
                      </a:pPr>
                      <a:r>
                        <a:rPr sz="1600" spc="10" dirty="0">
                          <a:solidFill>
                            <a:srgbClr val="333333"/>
                          </a:solidFill>
                          <a:latin typeface="Microsoft Sans Serif"/>
                          <a:cs typeface="Microsoft Sans Serif"/>
                        </a:rPr>
                        <a:t>Номер</a:t>
                      </a:r>
                      <a:r>
                        <a:rPr sz="1600" spc="-45" dirty="0">
                          <a:solidFill>
                            <a:srgbClr val="333333"/>
                          </a:solidFill>
                          <a:latin typeface="Microsoft Sans Serif"/>
                          <a:cs typeface="Microsoft Sans Serif"/>
                        </a:rPr>
                        <a:t> </a:t>
                      </a:r>
                      <a:r>
                        <a:rPr sz="1600" spc="30" dirty="0">
                          <a:solidFill>
                            <a:srgbClr val="333333"/>
                          </a:solidFill>
                          <a:latin typeface="Microsoft Sans Serif"/>
                          <a:cs typeface="Microsoft Sans Serif"/>
                        </a:rPr>
                        <a:t>п/п</a:t>
                      </a:r>
                      <a:endParaRPr sz="1600" dirty="0">
                        <a:latin typeface="Microsoft Sans Serif"/>
                        <a:cs typeface="Microsoft Sans Serif"/>
                      </a:endParaRPr>
                    </a:p>
                    <a:p>
                      <a:pPr marL="128270" algn="l">
                        <a:lnSpc>
                          <a:spcPct val="100000"/>
                        </a:lnSpc>
                        <a:spcBef>
                          <a:spcPts val="360"/>
                        </a:spcBef>
                      </a:pPr>
                      <a:r>
                        <a:rPr sz="1600" spc="15" dirty="0">
                          <a:solidFill>
                            <a:srgbClr val="333333"/>
                          </a:solidFill>
                          <a:latin typeface="Microsoft Sans Serif"/>
                          <a:cs typeface="Microsoft Sans Serif"/>
                        </a:rPr>
                        <a:t>+5</a:t>
                      </a:r>
                      <a:endParaRPr sz="1600" dirty="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hMerge="1">
                  <a:txBody>
                    <a:bodyPr/>
                    <a:lstStyle/>
                    <a:p>
                      <a:endParaRPr/>
                    </a:p>
                  </a:txBody>
                  <a:tcPr marL="0" marR="0" marT="0" marB="0"/>
                </a:tc>
                <a:tc>
                  <a:txBody>
                    <a:bodyPr/>
                    <a:lstStyle/>
                    <a:p>
                      <a:pPr algn="ctr">
                        <a:lnSpc>
                          <a:spcPct val="100000"/>
                        </a:lnSpc>
                        <a:spcBef>
                          <a:spcPts val="30"/>
                        </a:spcBef>
                      </a:pPr>
                      <a:endParaRPr sz="2800" dirty="0">
                        <a:latin typeface="Times New Roman"/>
                        <a:cs typeface="Times New Roman"/>
                      </a:endParaRPr>
                    </a:p>
                    <a:p>
                      <a:pPr algn="ctr">
                        <a:lnSpc>
                          <a:spcPct val="100000"/>
                        </a:lnSpc>
                      </a:pPr>
                      <a:r>
                        <a:rPr sz="1600" spc="25" dirty="0">
                          <a:solidFill>
                            <a:srgbClr val="333333"/>
                          </a:solidFill>
                          <a:latin typeface="Microsoft Sans Serif"/>
                          <a:cs typeface="Microsoft Sans Serif"/>
                        </a:rPr>
                        <a:t>17</a:t>
                      </a:r>
                      <a:endParaRPr sz="16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a:latin typeface="Times New Roman"/>
                        <a:cs typeface="Times New Roman"/>
                      </a:endParaRPr>
                    </a:p>
                    <a:p>
                      <a:pPr algn="ctr">
                        <a:lnSpc>
                          <a:spcPct val="100000"/>
                        </a:lnSpc>
                      </a:pPr>
                      <a:r>
                        <a:rPr sz="1600" spc="25" dirty="0">
                          <a:solidFill>
                            <a:srgbClr val="333333"/>
                          </a:solidFill>
                          <a:latin typeface="Microsoft Sans Serif"/>
                          <a:cs typeface="Microsoft Sans Serif"/>
                        </a:rPr>
                        <a:t>23</a:t>
                      </a:r>
                      <a:endParaRPr sz="16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a:latin typeface="Times New Roman"/>
                        <a:cs typeface="Times New Roman"/>
                      </a:endParaRPr>
                    </a:p>
                    <a:p>
                      <a:pPr marL="128905" algn="ctr">
                        <a:lnSpc>
                          <a:spcPct val="100000"/>
                        </a:lnSpc>
                      </a:pPr>
                      <a:r>
                        <a:rPr sz="1600" spc="25" dirty="0">
                          <a:solidFill>
                            <a:srgbClr val="333333"/>
                          </a:solidFill>
                          <a:latin typeface="Microsoft Sans Serif"/>
                          <a:cs typeface="Microsoft Sans Serif"/>
                        </a:rPr>
                        <a:t>15</a:t>
                      </a:r>
                      <a:endParaRPr sz="16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a:latin typeface="Times New Roman"/>
                        <a:cs typeface="Times New Roman"/>
                      </a:endParaRPr>
                    </a:p>
                    <a:p>
                      <a:pPr marL="128905" algn="ctr">
                        <a:lnSpc>
                          <a:spcPct val="100000"/>
                        </a:lnSpc>
                      </a:pPr>
                      <a:r>
                        <a:rPr sz="1600" spc="25" dirty="0">
                          <a:solidFill>
                            <a:srgbClr val="333333"/>
                          </a:solidFill>
                          <a:latin typeface="Microsoft Sans Serif"/>
                          <a:cs typeface="Microsoft Sans Serif"/>
                        </a:rPr>
                        <a:t>22</a:t>
                      </a:r>
                      <a:endParaRPr sz="16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a:latin typeface="Times New Roman"/>
                        <a:cs typeface="Times New Roman"/>
                      </a:endParaRPr>
                    </a:p>
                    <a:p>
                      <a:pPr marL="128905" algn="ctr">
                        <a:lnSpc>
                          <a:spcPct val="100000"/>
                        </a:lnSpc>
                      </a:pPr>
                      <a:r>
                        <a:rPr sz="1600" spc="25" dirty="0">
                          <a:solidFill>
                            <a:srgbClr val="333333"/>
                          </a:solidFill>
                          <a:latin typeface="Microsoft Sans Serif"/>
                          <a:cs typeface="Microsoft Sans Serif"/>
                        </a:rPr>
                        <a:t>25</a:t>
                      </a:r>
                      <a:endParaRPr sz="16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a:latin typeface="Times New Roman"/>
                        <a:cs typeface="Times New Roman"/>
                      </a:endParaRPr>
                    </a:p>
                    <a:p>
                      <a:pPr marL="128905" algn="ctr">
                        <a:lnSpc>
                          <a:spcPct val="100000"/>
                        </a:lnSpc>
                      </a:pPr>
                      <a:r>
                        <a:rPr sz="1600" spc="25" dirty="0">
                          <a:solidFill>
                            <a:srgbClr val="333333"/>
                          </a:solidFill>
                          <a:latin typeface="Microsoft Sans Serif"/>
                          <a:cs typeface="Microsoft Sans Serif"/>
                        </a:rPr>
                        <a:t>21</a:t>
                      </a:r>
                      <a:endParaRPr sz="16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a:latin typeface="Times New Roman"/>
                        <a:cs typeface="Times New Roman"/>
                      </a:endParaRPr>
                    </a:p>
                    <a:p>
                      <a:pPr algn="ctr">
                        <a:lnSpc>
                          <a:spcPct val="100000"/>
                        </a:lnSpc>
                      </a:pPr>
                      <a:r>
                        <a:rPr sz="1600" dirty="0">
                          <a:solidFill>
                            <a:srgbClr val="333333"/>
                          </a:solidFill>
                          <a:latin typeface="Microsoft Sans Serif"/>
                          <a:cs typeface="Microsoft Sans Serif"/>
                        </a:rPr>
                        <a:t>9</a:t>
                      </a:r>
                      <a:endParaRPr sz="16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dirty="0">
                        <a:latin typeface="Times New Roman"/>
                        <a:cs typeface="Times New Roman"/>
                      </a:endParaRPr>
                    </a:p>
                    <a:p>
                      <a:pPr marR="121285" algn="ctr">
                        <a:lnSpc>
                          <a:spcPct val="100000"/>
                        </a:lnSpc>
                      </a:pPr>
                      <a:r>
                        <a:rPr sz="1600" spc="25" dirty="0">
                          <a:solidFill>
                            <a:srgbClr val="333333"/>
                          </a:solidFill>
                          <a:latin typeface="Microsoft Sans Serif"/>
                          <a:cs typeface="Microsoft Sans Serif"/>
                        </a:rPr>
                        <a:t>23</a:t>
                      </a:r>
                      <a:endParaRPr sz="16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dirty="0">
                        <a:latin typeface="Times New Roman"/>
                        <a:cs typeface="Times New Roman"/>
                      </a:endParaRPr>
                    </a:p>
                    <a:p>
                      <a:pPr marL="140335" algn="ctr">
                        <a:lnSpc>
                          <a:spcPct val="100000"/>
                        </a:lnSpc>
                      </a:pPr>
                      <a:r>
                        <a:rPr sz="1600" dirty="0">
                          <a:solidFill>
                            <a:srgbClr val="333333"/>
                          </a:solidFill>
                          <a:latin typeface="Microsoft Sans Serif"/>
                          <a:cs typeface="Microsoft Sans Serif"/>
                        </a:rPr>
                        <a:t>6</a:t>
                      </a:r>
                      <a:endParaRPr sz="16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dirty="0">
                        <a:latin typeface="Times New Roman"/>
                        <a:cs typeface="Times New Roman"/>
                      </a:endParaRPr>
                    </a:p>
                    <a:p>
                      <a:pPr marL="128905" algn="ctr">
                        <a:lnSpc>
                          <a:spcPct val="100000"/>
                        </a:lnSpc>
                      </a:pPr>
                      <a:r>
                        <a:rPr sz="1600" spc="25" dirty="0">
                          <a:solidFill>
                            <a:srgbClr val="333333"/>
                          </a:solidFill>
                          <a:latin typeface="Microsoft Sans Serif"/>
                          <a:cs typeface="Microsoft Sans Serif"/>
                        </a:rPr>
                        <a:t>27</a:t>
                      </a:r>
                      <a:endParaRPr sz="16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dirty="0">
                        <a:latin typeface="Times New Roman"/>
                        <a:cs typeface="Times New Roman"/>
                      </a:endParaRPr>
                    </a:p>
                    <a:p>
                      <a:pPr marL="128905" algn="ctr">
                        <a:lnSpc>
                          <a:spcPct val="100000"/>
                        </a:lnSpc>
                      </a:pPr>
                      <a:r>
                        <a:rPr sz="1600" spc="25" dirty="0">
                          <a:solidFill>
                            <a:srgbClr val="333333"/>
                          </a:solidFill>
                          <a:latin typeface="Microsoft Sans Serif"/>
                          <a:cs typeface="Microsoft Sans Serif"/>
                        </a:rPr>
                        <a:t>15</a:t>
                      </a:r>
                      <a:endParaRPr sz="16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gridSpan="2">
                  <a:txBody>
                    <a:bodyPr/>
                    <a:lstStyle/>
                    <a:p>
                      <a:pPr algn="ctr">
                        <a:lnSpc>
                          <a:spcPct val="100000"/>
                        </a:lnSpc>
                        <a:spcBef>
                          <a:spcPts val="30"/>
                        </a:spcBef>
                      </a:pPr>
                      <a:endParaRPr sz="2800">
                        <a:latin typeface="Times New Roman"/>
                        <a:cs typeface="Times New Roman"/>
                      </a:endParaRPr>
                    </a:p>
                    <a:p>
                      <a:pPr marL="13970" algn="ctr">
                        <a:lnSpc>
                          <a:spcPct val="100000"/>
                        </a:lnSpc>
                      </a:pPr>
                      <a:r>
                        <a:rPr sz="1600" dirty="0">
                          <a:solidFill>
                            <a:srgbClr val="333333"/>
                          </a:solidFill>
                          <a:latin typeface="Microsoft Sans Serif"/>
                          <a:cs typeface="Microsoft Sans Serif"/>
                        </a:rPr>
                        <a:t>5</a:t>
                      </a:r>
                      <a:endParaRPr sz="1600">
                        <a:latin typeface="Microsoft Sans Serif"/>
                        <a:cs typeface="Microsoft Sans Serif"/>
                      </a:endParaRPr>
                    </a:p>
                  </a:txBody>
                  <a:tcPr marL="0" marR="0" marT="3810" marB="0">
                    <a:lnL w="12700">
                      <a:solidFill>
                        <a:srgbClr val="DEE2E4"/>
                      </a:solidFill>
                      <a:prstDash val="solid"/>
                    </a:lnL>
                    <a:lnT w="12700">
                      <a:solidFill>
                        <a:srgbClr val="DEE2E4"/>
                      </a:solidFill>
                      <a:prstDash val="solid"/>
                    </a:lnT>
                    <a:lnB w="12700">
                      <a:solidFill>
                        <a:srgbClr val="DEE2E4"/>
                      </a:solidFill>
                      <a:prstDash val="solid"/>
                    </a:lnB>
                    <a:solidFill>
                      <a:srgbClr val="F7F7F7"/>
                    </a:solidFill>
                  </a:tcPr>
                </a:tc>
                <a:tc hMerge="1">
                  <a:txBody>
                    <a:bodyPr/>
                    <a:lstStyle/>
                    <a:p>
                      <a:endParaRPr/>
                    </a:p>
                  </a:txBody>
                  <a:tcPr marL="0" marR="0" marT="0" marB="0"/>
                </a:tc>
              </a:tr>
              <a:tr h="781117">
                <a:tc gridSpan="2">
                  <a:txBody>
                    <a:bodyPr/>
                    <a:lstStyle/>
                    <a:p>
                      <a:pPr marL="128270" algn="l">
                        <a:lnSpc>
                          <a:spcPct val="100000"/>
                        </a:lnSpc>
                        <a:spcBef>
                          <a:spcPts val="660"/>
                        </a:spcBef>
                      </a:pPr>
                      <a:r>
                        <a:rPr sz="1600" spc="30" dirty="0">
                          <a:solidFill>
                            <a:srgbClr val="333333"/>
                          </a:solidFill>
                          <a:latin typeface="Microsoft Sans Serif"/>
                          <a:cs typeface="Microsoft Sans Serif"/>
                        </a:rPr>
                        <a:t>Шифр</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hMerge="1">
                  <a:txBody>
                    <a:bodyPr/>
                    <a:lstStyle/>
                    <a:p>
                      <a:endParaRPr/>
                    </a:p>
                  </a:txBody>
                  <a:tcPr marL="0" marR="0" marT="0" marB="0"/>
                </a:tc>
                <a:tc>
                  <a:txBody>
                    <a:bodyPr/>
                    <a:lstStyle/>
                    <a:p>
                      <a:pPr algn="ctr">
                        <a:lnSpc>
                          <a:spcPct val="100000"/>
                        </a:lnSpc>
                        <a:spcBef>
                          <a:spcPts val="660"/>
                        </a:spcBef>
                      </a:pPr>
                      <a:r>
                        <a:rPr sz="1600" dirty="0">
                          <a:solidFill>
                            <a:srgbClr val="333333"/>
                          </a:solidFill>
                          <a:latin typeface="Microsoft Sans Serif"/>
                          <a:cs typeface="Microsoft Sans Serif"/>
                        </a:rPr>
                        <a:t>П</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gn="ctr">
                        <a:lnSpc>
                          <a:spcPct val="100000"/>
                        </a:lnSpc>
                        <a:spcBef>
                          <a:spcPts val="660"/>
                        </a:spcBef>
                      </a:pPr>
                      <a:r>
                        <a:rPr sz="1600" dirty="0">
                          <a:solidFill>
                            <a:srgbClr val="333333"/>
                          </a:solidFill>
                          <a:latin typeface="Microsoft Sans Serif"/>
                          <a:cs typeface="Microsoft Sans Serif"/>
                        </a:rPr>
                        <a:t>Х</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54940" algn="ctr">
                        <a:lnSpc>
                          <a:spcPct val="100000"/>
                        </a:lnSpc>
                        <a:spcBef>
                          <a:spcPts val="660"/>
                        </a:spcBef>
                      </a:pPr>
                      <a:r>
                        <a:rPr sz="1600" dirty="0">
                          <a:solidFill>
                            <a:srgbClr val="333333"/>
                          </a:solidFill>
                          <a:latin typeface="Microsoft Sans Serif"/>
                          <a:cs typeface="Microsoft Sans Serif"/>
                        </a:rPr>
                        <a:t>Н</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53035" algn="ctr">
                        <a:lnSpc>
                          <a:spcPct val="100000"/>
                        </a:lnSpc>
                        <a:spcBef>
                          <a:spcPts val="660"/>
                        </a:spcBef>
                      </a:pPr>
                      <a:r>
                        <a:rPr sz="1600" dirty="0">
                          <a:solidFill>
                            <a:srgbClr val="333333"/>
                          </a:solidFill>
                          <a:latin typeface="Microsoft Sans Serif"/>
                          <a:cs typeface="Microsoft Sans Serif"/>
                        </a:rPr>
                        <a:t>Ф</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58750" algn="ctr">
                        <a:lnSpc>
                          <a:spcPct val="100000"/>
                        </a:lnSpc>
                        <a:spcBef>
                          <a:spcPts val="660"/>
                        </a:spcBef>
                      </a:pPr>
                      <a:r>
                        <a:rPr sz="1600" dirty="0">
                          <a:solidFill>
                            <a:srgbClr val="333333"/>
                          </a:solidFill>
                          <a:latin typeface="Microsoft Sans Serif"/>
                          <a:cs typeface="Microsoft Sans Serif"/>
                        </a:rPr>
                        <a:t>Ч</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60655" algn="ctr">
                        <a:lnSpc>
                          <a:spcPct val="100000"/>
                        </a:lnSpc>
                        <a:spcBef>
                          <a:spcPts val="660"/>
                        </a:spcBef>
                      </a:pPr>
                      <a:r>
                        <a:rPr sz="1600" dirty="0">
                          <a:solidFill>
                            <a:srgbClr val="333333"/>
                          </a:solidFill>
                          <a:latin typeface="Microsoft Sans Serif"/>
                          <a:cs typeface="Microsoft Sans Serif"/>
                        </a:rPr>
                        <a:t>У</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gn="ctr">
                        <a:lnSpc>
                          <a:spcPct val="100000"/>
                        </a:lnSpc>
                        <a:spcBef>
                          <a:spcPts val="660"/>
                        </a:spcBef>
                      </a:pPr>
                      <a:r>
                        <a:rPr sz="1600" dirty="0">
                          <a:solidFill>
                            <a:srgbClr val="333333"/>
                          </a:solidFill>
                          <a:latin typeface="Microsoft Sans Serif"/>
                          <a:cs typeface="Microsoft Sans Serif"/>
                        </a:rPr>
                        <a:t>З</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R="150495" algn="ctr">
                        <a:lnSpc>
                          <a:spcPct val="100000"/>
                        </a:lnSpc>
                        <a:spcBef>
                          <a:spcPts val="660"/>
                        </a:spcBef>
                      </a:pPr>
                      <a:r>
                        <a:rPr sz="1600" dirty="0">
                          <a:solidFill>
                            <a:srgbClr val="333333"/>
                          </a:solidFill>
                          <a:latin typeface="Microsoft Sans Serif"/>
                          <a:cs typeface="Microsoft Sans Serif"/>
                        </a:rPr>
                        <a:t>Х</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34620" algn="ctr">
                        <a:lnSpc>
                          <a:spcPct val="100000"/>
                        </a:lnSpc>
                        <a:spcBef>
                          <a:spcPts val="660"/>
                        </a:spcBef>
                      </a:pPr>
                      <a:r>
                        <a:rPr sz="1600" dirty="0">
                          <a:solidFill>
                            <a:srgbClr val="333333"/>
                          </a:solidFill>
                          <a:latin typeface="Microsoft Sans Serif"/>
                          <a:cs typeface="Microsoft Sans Serif"/>
                        </a:rPr>
                        <a:t>Е</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41605" algn="ctr">
                        <a:lnSpc>
                          <a:spcPct val="100000"/>
                        </a:lnSpc>
                        <a:spcBef>
                          <a:spcPts val="660"/>
                        </a:spcBef>
                      </a:pPr>
                      <a:r>
                        <a:rPr sz="1600" dirty="0">
                          <a:solidFill>
                            <a:srgbClr val="333333"/>
                          </a:solidFill>
                          <a:latin typeface="Microsoft Sans Serif"/>
                          <a:cs typeface="Microsoft Sans Serif"/>
                        </a:rPr>
                        <a:t>Щ</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54940" algn="ctr">
                        <a:lnSpc>
                          <a:spcPct val="100000"/>
                        </a:lnSpc>
                        <a:spcBef>
                          <a:spcPts val="660"/>
                        </a:spcBef>
                      </a:pPr>
                      <a:r>
                        <a:rPr sz="1600" dirty="0">
                          <a:solidFill>
                            <a:srgbClr val="333333"/>
                          </a:solidFill>
                          <a:latin typeface="Microsoft Sans Serif"/>
                          <a:cs typeface="Microsoft Sans Serif"/>
                        </a:rPr>
                        <a:t>Н</a:t>
                      </a:r>
                      <a:endParaRPr sz="1600" dirty="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gridSpan="2">
                  <a:txBody>
                    <a:bodyPr/>
                    <a:lstStyle/>
                    <a:p>
                      <a:pPr marL="13970" algn="ctr">
                        <a:lnSpc>
                          <a:spcPct val="100000"/>
                        </a:lnSpc>
                        <a:spcBef>
                          <a:spcPts val="660"/>
                        </a:spcBef>
                      </a:pPr>
                      <a:r>
                        <a:rPr sz="1600" dirty="0">
                          <a:solidFill>
                            <a:srgbClr val="333333"/>
                          </a:solidFill>
                          <a:latin typeface="Microsoft Sans Serif"/>
                          <a:cs typeface="Microsoft Sans Serif"/>
                        </a:rPr>
                        <a:t>Д</a:t>
                      </a:r>
                      <a:endParaRPr sz="1600" dirty="0">
                        <a:latin typeface="Microsoft Sans Serif"/>
                        <a:cs typeface="Microsoft Sans Serif"/>
                      </a:endParaRPr>
                    </a:p>
                  </a:txBody>
                  <a:tcPr marL="0" marR="0" marT="83820" marB="0">
                    <a:lnL w="12700">
                      <a:solidFill>
                        <a:srgbClr val="DEE2E4"/>
                      </a:solidFill>
                      <a:prstDash val="solid"/>
                    </a:lnL>
                    <a:lnT w="12700">
                      <a:solidFill>
                        <a:srgbClr val="DEE2E4"/>
                      </a:solidFill>
                      <a:prstDash val="solid"/>
                    </a:lnT>
                    <a:lnB w="12700">
                      <a:solidFill>
                        <a:srgbClr val="DEE2E4"/>
                      </a:solidFill>
                      <a:prstDash val="solid"/>
                    </a:lnB>
                  </a:tcPr>
                </a:tc>
                <a:tc hMerge="1">
                  <a:txBody>
                    <a:bodyPr/>
                    <a:lstStyle/>
                    <a:p>
                      <a:endParaRPr/>
                    </a:p>
                  </a:txBody>
                  <a:tcPr marL="0" marR="0" marT="0" marB="0"/>
                </a:tc>
              </a:tr>
              <a:tr h="508908">
                <a:tc>
                  <a:txBody>
                    <a:bodyPr/>
                    <a:lstStyle/>
                    <a:p>
                      <a:pPr>
                        <a:lnSpc>
                          <a:spcPct val="100000"/>
                        </a:lnSpc>
                      </a:pPr>
                      <a:endParaRPr sz="1000">
                        <a:latin typeface="Times New Roman"/>
                        <a:cs typeface="Times New Roman"/>
                      </a:endParaRPr>
                    </a:p>
                  </a:txBody>
                  <a:tcPr marL="0" marR="0" marT="0" marB="0">
                    <a:lnT w="12700">
                      <a:solidFill>
                        <a:srgbClr val="DEE2E4"/>
                      </a:solidFill>
                      <a:prstDash val="solid"/>
                    </a:lnT>
                    <a:solidFill>
                      <a:srgbClr val="F1F1F1"/>
                    </a:solidFill>
                  </a:tcPr>
                </a:tc>
                <a:tc gridSpan="13">
                  <a:txBody>
                    <a:bodyPr/>
                    <a:lstStyle/>
                    <a:p>
                      <a:pPr algn="l">
                        <a:lnSpc>
                          <a:spcPct val="100000"/>
                        </a:lnSpc>
                      </a:pPr>
                      <a:endParaRPr sz="1000" dirty="0">
                        <a:latin typeface="Times New Roman"/>
                        <a:cs typeface="Times New Roman"/>
                      </a:endParaRPr>
                    </a:p>
                  </a:txBody>
                  <a:tcPr marL="0" marR="0" marT="0" marB="0">
                    <a:lnT w="12700">
                      <a:solidFill>
                        <a:srgbClr val="DEE2E4"/>
                      </a:solidFill>
                      <a:prstDash val="solid"/>
                    </a:lnT>
                    <a:solidFill>
                      <a:srgbClr val="CCCCCC"/>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000" dirty="0">
                        <a:latin typeface="Times New Roman"/>
                        <a:cs typeface="Times New Roman"/>
                      </a:endParaRPr>
                    </a:p>
                  </a:txBody>
                  <a:tcPr marL="0" marR="0" marT="0" marB="0">
                    <a:lnT w="12700">
                      <a:solidFill>
                        <a:srgbClr val="DEE2E4"/>
                      </a:solidFill>
                      <a:prstDash val="solid"/>
                    </a:lnT>
                    <a:solidFill>
                      <a:srgbClr val="F1F1F1"/>
                    </a:solidFill>
                  </a:tcPr>
                </a:tc>
              </a:tr>
            </a:tbl>
          </a:graphicData>
        </a:graphic>
      </p:graphicFrame>
    </p:spTree>
    <p:extLst>
      <p:ext uri="{BB962C8B-B14F-4D97-AF65-F5344CB8AC3E}">
        <p14:creationId xmlns:p14="http://schemas.microsoft.com/office/powerpoint/2010/main" val="4010593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8522" y="1890813"/>
            <a:ext cx="10058400" cy="1450757"/>
          </a:xfrm>
        </p:spPr>
        <p:txBody>
          <a:bodyPr>
            <a:noAutofit/>
          </a:bodyPr>
          <a:lstStyle/>
          <a:p>
            <a:r>
              <a:rPr lang="ru-RU" sz="2400" dirty="0"/>
              <a:t>Шаг шифрования, выполняемый шифром Цезаря, часто включается как часть более </a:t>
            </a:r>
            <a:r>
              <a:rPr lang="ru-RU" sz="2400" dirty="0" smtClean="0"/>
              <a:t>сложных схем</a:t>
            </a:r>
            <a:r>
              <a:rPr lang="ru-RU" sz="2400" dirty="0"/>
              <a:t>, таких как шифр </a:t>
            </a:r>
            <a:r>
              <a:rPr lang="ru-RU" sz="2400" dirty="0" err="1"/>
              <a:t>Виженера</a:t>
            </a:r>
            <a:r>
              <a:rPr lang="ru-RU" sz="2400" dirty="0"/>
              <a:t>, и все ещё имеет современное приложение в системе </a:t>
            </a:r>
            <a:r>
              <a:rPr lang="ru-RU" sz="2400" dirty="0" smtClean="0"/>
              <a:t>ROT13. Как </a:t>
            </a:r>
            <a:r>
              <a:rPr lang="ru-RU" sz="2400" dirty="0"/>
              <a:t>и все </a:t>
            </a:r>
            <a:r>
              <a:rPr lang="ru-RU" sz="2400" dirty="0" err="1"/>
              <a:t>моноалфавитные</a:t>
            </a:r>
            <a:r>
              <a:rPr lang="ru-RU" sz="2400" dirty="0"/>
              <a:t> шифры, шифр Цезаря легко взламывается и не имеет </a:t>
            </a:r>
            <a:r>
              <a:rPr lang="ru-RU" sz="2400" dirty="0" smtClean="0"/>
              <a:t>практически никакого </a:t>
            </a:r>
            <a:r>
              <a:rPr lang="ru-RU" sz="2400" dirty="0"/>
              <a:t>применения на практике.</a:t>
            </a:r>
            <a:br>
              <a:rPr lang="ru-RU" sz="2400" dirty="0"/>
            </a:br>
            <a:r>
              <a:rPr lang="ru-RU" sz="2400" dirty="0"/>
              <a:t>Если сопоставить каждому символу алфавита его порядковый номер (нумеруя с 0), </a:t>
            </a:r>
            <a:r>
              <a:rPr lang="ru-RU" sz="2400" dirty="0" smtClean="0"/>
              <a:t>то шифрование </a:t>
            </a:r>
            <a:r>
              <a:rPr lang="ru-RU" sz="2400" dirty="0"/>
              <a:t>и дешифрование можно выразить формулами модульной арифметики:</a:t>
            </a:r>
          </a:p>
        </p:txBody>
      </p:sp>
      <mc:AlternateContent xmlns:mc="http://schemas.openxmlformats.org/markup-compatibility/2006" xmlns:a14="http://schemas.microsoft.com/office/drawing/2010/main">
        <mc:Choice Requires="a14">
          <p:sp>
            <p:nvSpPr>
              <p:cNvPr id="4" name="TextBox 3"/>
              <p:cNvSpPr txBox="1"/>
              <p:nvPr/>
            </p:nvSpPr>
            <p:spPr>
              <a:xfrm>
                <a:off x="3832631" y="3341570"/>
                <a:ext cx="4286110" cy="10772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𝑦</m:t>
                      </m:r>
                      <m:r>
                        <a:rPr lang="en-GB" sz="3200" b="0" i="1" smtClean="0">
                          <a:latin typeface="Cambria Math" panose="02040503050406030204" pitchFamily="18" charset="0"/>
                        </a:rPr>
                        <m:t>=</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𝑥</m:t>
                          </m:r>
                          <m:r>
                            <a:rPr lang="en-GB" sz="3200" b="0" i="1" smtClean="0">
                              <a:latin typeface="Cambria Math" panose="02040503050406030204" pitchFamily="18" charset="0"/>
                            </a:rPr>
                            <m:t>+</m:t>
                          </m:r>
                          <m:r>
                            <a:rPr lang="en-GB" sz="3200" b="0" i="1" smtClean="0">
                              <a:latin typeface="Cambria Math" panose="02040503050406030204" pitchFamily="18" charset="0"/>
                            </a:rPr>
                            <m:t>𝑘</m:t>
                          </m:r>
                        </m:e>
                      </m:d>
                      <m:r>
                        <a:rPr lang="en-GB" sz="3200" b="0" i="1" smtClean="0">
                          <a:latin typeface="Cambria Math" panose="02040503050406030204" pitchFamily="18" charset="0"/>
                        </a:rPr>
                        <m:t> </m:t>
                      </m:r>
                      <m:r>
                        <m:rPr>
                          <m:sty m:val="p"/>
                        </m:rPr>
                        <a:rPr lang="en-GB" sz="3200" b="0" i="0" smtClean="0">
                          <a:latin typeface="Cambria Math" panose="02040503050406030204" pitchFamily="18" charset="0"/>
                        </a:rPr>
                        <m:t>mod</m:t>
                      </m:r>
                      <m:r>
                        <a:rPr lang="en-GB" sz="3200" b="0" i="1" smtClean="0">
                          <a:latin typeface="Cambria Math" panose="02040503050406030204" pitchFamily="18" charset="0"/>
                        </a:rPr>
                        <m:t> </m:t>
                      </m:r>
                      <m:r>
                        <a:rPr lang="en-GB" sz="3200" b="0" i="1" smtClean="0">
                          <a:latin typeface="Cambria Math" panose="02040503050406030204" pitchFamily="18" charset="0"/>
                        </a:rPr>
                        <m:t>𝑛</m:t>
                      </m:r>
                    </m:oMath>
                    <m:oMath xmlns:m="http://schemas.openxmlformats.org/officeDocument/2006/math">
                      <m:r>
                        <a:rPr lang="en-GB" sz="3200" b="0" i="1" smtClean="0">
                          <a:latin typeface="Cambria Math" panose="02040503050406030204" pitchFamily="18" charset="0"/>
                        </a:rPr>
                        <m:t>𝑥</m:t>
                      </m:r>
                      <m:r>
                        <a:rPr lang="en-GB" sz="3200" b="0" i="1" smtClean="0">
                          <a:latin typeface="Cambria Math" panose="02040503050406030204" pitchFamily="18" charset="0"/>
                        </a:rPr>
                        <m:t>=</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𝑦</m:t>
                          </m:r>
                          <m:r>
                            <a:rPr lang="en-GB" sz="3200" b="0" i="1" smtClean="0">
                              <a:latin typeface="Cambria Math" panose="02040503050406030204" pitchFamily="18" charset="0"/>
                            </a:rPr>
                            <m:t>−</m:t>
                          </m:r>
                          <m:r>
                            <a:rPr lang="en-GB" sz="3200" b="0" i="1" smtClean="0">
                              <a:latin typeface="Cambria Math" panose="02040503050406030204" pitchFamily="18" charset="0"/>
                            </a:rPr>
                            <m:t>𝑘</m:t>
                          </m:r>
                          <m:r>
                            <a:rPr lang="en-GB" sz="3200" b="0" i="1" smtClean="0">
                              <a:latin typeface="Cambria Math" panose="02040503050406030204" pitchFamily="18" charset="0"/>
                            </a:rPr>
                            <m:t>+</m:t>
                          </m:r>
                          <m:r>
                            <a:rPr lang="en-GB" sz="3200" b="0" i="1" smtClean="0">
                              <a:latin typeface="Cambria Math" panose="02040503050406030204" pitchFamily="18" charset="0"/>
                            </a:rPr>
                            <m:t>𝑛</m:t>
                          </m:r>
                        </m:e>
                      </m:d>
                      <m:r>
                        <a:rPr lang="en-GB" sz="3200" b="0" i="1" smtClean="0">
                          <a:latin typeface="Cambria Math" panose="02040503050406030204" pitchFamily="18" charset="0"/>
                        </a:rPr>
                        <m:t> </m:t>
                      </m:r>
                      <m:r>
                        <m:rPr>
                          <m:sty m:val="p"/>
                        </m:rPr>
                        <a:rPr lang="en-GB" sz="3200" b="0" i="0" smtClean="0">
                          <a:latin typeface="Cambria Math" panose="02040503050406030204" pitchFamily="18" charset="0"/>
                        </a:rPr>
                        <m:t>mod</m:t>
                      </m:r>
                      <m:r>
                        <a:rPr lang="en-GB" sz="3200" b="0" i="1" smtClean="0">
                          <a:latin typeface="Cambria Math" panose="02040503050406030204" pitchFamily="18" charset="0"/>
                        </a:rPr>
                        <m:t> </m:t>
                      </m:r>
                      <m:r>
                        <a:rPr lang="en-GB" sz="3200" b="0" i="1" smtClean="0">
                          <a:latin typeface="Cambria Math" panose="02040503050406030204" pitchFamily="18" charset="0"/>
                        </a:rPr>
                        <m:t>𝑛</m:t>
                      </m:r>
                    </m:oMath>
                  </m:oMathPara>
                </a14:m>
                <a:endParaRPr lang="en-GB" sz="3200" b="0"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3832631" y="3341570"/>
                <a:ext cx="4286110" cy="1077218"/>
              </a:xfrm>
              <a:prstGeom prst="rect">
                <a:avLst/>
              </a:prstGeom>
              <a:blipFill rotWithShape="0">
                <a:blip r:embed="rId2"/>
                <a:stretch>
                  <a:fillRect/>
                </a:stretch>
              </a:blipFill>
            </p:spPr>
            <p:txBody>
              <a:bodyPr/>
              <a:lstStyle/>
              <a:p>
                <a:r>
                  <a:rPr lang="ru-RU">
                    <a:noFill/>
                  </a:rPr>
                  <a:t> </a:t>
                </a:r>
              </a:p>
            </p:txBody>
          </p:sp>
        </mc:Fallback>
      </mc:AlternateContent>
      <p:sp>
        <p:nvSpPr>
          <p:cNvPr id="5" name="TextBox 4"/>
          <p:cNvSpPr txBox="1"/>
          <p:nvPr/>
        </p:nvSpPr>
        <p:spPr>
          <a:xfrm>
            <a:off x="808522" y="4469161"/>
            <a:ext cx="9616350" cy="646331"/>
          </a:xfrm>
          <a:prstGeom prst="rect">
            <a:avLst/>
          </a:prstGeom>
          <a:noFill/>
        </p:spPr>
        <p:txBody>
          <a:bodyPr wrap="none" rtlCol="0">
            <a:spAutoFit/>
          </a:bodyPr>
          <a:lstStyle/>
          <a:p>
            <a:r>
              <a:rPr lang="ru-RU" dirty="0"/>
              <a:t>где: </a:t>
            </a:r>
            <a:r>
              <a:rPr lang="ru-RU" i="1" dirty="0"/>
              <a:t>x </a:t>
            </a:r>
            <a:r>
              <a:rPr lang="ru-RU" dirty="0"/>
              <a:t>— символ открытого текста, </a:t>
            </a:r>
            <a:r>
              <a:rPr lang="ru-RU" i="1" dirty="0"/>
              <a:t>y </a:t>
            </a:r>
            <a:r>
              <a:rPr lang="ru-RU" dirty="0"/>
              <a:t>— символ шифрованного текста, </a:t>
            </a:r>
            <a:r>
              <a:rPr lang="ru-RU" i="1" dirty="0"/>
              <a:t>n </a:t>
            </a:r>
            <a:r>
              <a:rPr lang="ru-RU" dirty="0"/>
              <a:t>— мощность алфавита, </a:t>
            </a:r>
            <a:r>
              <a:rPr lang="ru-RU" i="1" dirty="0"/>
              <a:t>k</a:t>
            </a:r>
          </a:p>
          <a:p>
            <a:r>
              <a:rPr lang="ru-RU" dirty="0"/>
              <a:t>— ключ.</a:t>
            </a:r>
          </a:p>
        </p:txBody>
      </p:sp>
    </p:spTree>
    <p:extLst>
      <p:ext uri="{BB962C8B-B14F-4D97-AF65-F5344CB8AC3E}">
        <p14:creationId xmlns:p14="http://schemas.microsoft.com/office/powerpoint/2010/main" val="3172604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18066" y="387905"/>
            <a:ext cx="10058400" cy="1450757"/>
          </a:xfrm>
        </p:spPr>
        <p:txBody>
          <a:bodyPr/>
          <a:lstStyle/>
          <a:p>
            <a:r>
              <a:rPr lang="ru-RU" b="1" dirty="0"/>
              <a:t>Шифр </a:t>
            </a:r>
            <a:r>
              <a:rPr lang="ru-RU" b="1" dirty="0" err="1"/>
              <a:t>Атбаш</a:t>
            </a:r>
            <a:endParaRPr lang="ru-RU" dirty="0"/>
          </a:p>
        </p:txBody>
      </p:sp>
      <p:sp>
        <p:nvSpPr>
          <p:cNvPr id="4" name="Прямоугольник 3"/>
          <p:cNvSpPr/>
          <p:nvPr/>
        </p:nvSpPr>
        <p:spPr>
          <a:xfrm>
            <a:off x="587829" y="1838662"/>
            <a:ext cx="11604171" cy="4062651"/>
          </a:xfrm>
          <a:prstGeom prst="rect">
            <a:avLst/>
          </a:prstGeom>
        </p:spPr>
        <p:txBody>
          <a:bodyPr wrap="square">
            <a:spAutoFit/>
          </a:bodyPr>
          <a:lstStyle/>
          <a:p>
            <a:r>
              <a:rPr lang="ru-RU" sz="2000" b="0" i="0" u="none" strike="noStrike" baseline="0" dirty="0" smtClean="0">
                <a:solidFill>
                  <a:srgbClr val="333333"/>
                </a:solidFill>
                <a:latin typeface="ArialMT"/>
              </a:rPr>
              <a:t>Самым простым способом шифрования является замена одних символов другими</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обычно</a:t>
            </a:r>
          </a:p>
          <a:p>
            <a:r>
              <a:rPr lang="ru-RU" sz="2000" b="0" i="0" u="none" strike="noStrike" baseline="0" dirty="0" smtClean="0">
                <a:solidFill>
                  <a:srgbClr val="333333"/>
                </a:solidFill>
                <a:latin typeface="ArialMT"/>
              </a:rPr>
              <a:t>кодирование происходит в рамках одного алфавита</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однако могут использоваться и системы</a:t>
            </a:r>
          </a:p>
          <a:p>
            <a:r>
              <a:rPr lang="ru-RU" sz="2000" b="0" i="0" u="none" strike="noStrike" baseline="0" dirty="0" smtClean="0">
                <a:solidFill>
                  <a:srgbClr val="333333"/>
                </a:solidFill>
                <a:latin typeface="ArialMT"/>
              </a:rPr>
              <a:t>разных языков</a:t>
            </a:r>
            <a:r>
              <a:rPr lang="ru-RU" sz="2000" b="0" i="0" u="none" strike="noStrike" baseline="0" dirty="0" smtClean="0">
                <a:solidFill>
                  <a:srgbClr val="333333"/>
                </a:solidFill>
                <a:latin typeface="OpenSans-Regular"/>
              </a:rPr>
              <a:t>.</a:t>
            </a:r>
          </a:p>
          <a:p>
            <a:r>
              <a:rPr lang="ru-RU" sz="2000" b="0" i="0" u="none" strike="noStrike" baseline="0" dirty="0" smtClean="0">
                <a:solidFill>
                  <a:srgbClr val="333333"/>
                </a:solidFill>
                <a:latin typeface="ArialMT"/>
              </a:rPr>
              <a:t>Частный случай такого шифрования </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шифр простой замены </a:t>
            </a:r>
            <a:r>
              <a:rPr lang="ru-RU" sz="2000" b="0" i="0" u="none" strike="noStrike" baseline="0" dirty="0" err="1" smtClean="0">
                <a:solidFill>
                  <a:srgbClr val="333333"/>
                </a:solidFill>
                <a:latin typeface="ArialMT"/>
              </a:rPr>
              <a:t>Атбаш</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Он использовался для</a:t>
            </a:r>
          </a:p>
          <a:p>
            <a:r>
              <a:rPr lang="ru-RU" sz="2000" b="0" i="0" u="none" strike="noStrike" baseline="0" dirty="0" smtClean="0">
                <a:solidFill>
                  <a:srgbClr val="333333"/>
                </a:solidFill>
                <a:latin typeface="ArialMT"/>
              </a:rPr>
              <a:t>еврейского алфавита и оттуда же получил свое название</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Его название составлено из букв</a:t>
            </a:r>
          </a:p>
          <a:p>
            <a:r>
              <a:rPr lang="ru-RU" sz="2000" b="0" i="0" u="none" strike="noStrike" baseline="0" dirty="0" smtClean="0">
                <a:solidFill>
                  <a:srgbClr val="333333"/>
                </a:solidFill>
                <a:latin typeface="ArialMT"/>
              </a:rPr>
              <a:t>алфавита</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алеф</a:t>
            </a:r>
            <a:r>
              <a:rPr lang="ru-RU" sz="2000" b="0" i="0" u="none" strike="noStrike" baseline="0" dirty="0" smtClean="0">
                <a:solidFill>
                  <a:srgbClr val="333333"/>
                </a:solidFill>
                <a:latin typeface="OpenSans-Regular"/>
              </a:rPr>
              <a:t>, </a:t>
            </a:r>
            <a:r>
              <a:rPr lang="ru-RU" sz="2000" b="0" i="0" u="none" strike="noStrike" baseline="0" dirty="0" err="1" smtClean="0">
                <a:solidFill>
                  <a:srgbClr val="333333"/>
                </a:solidFill>
                <a:latin typeface="ArialMT"/>
              </a:rPr>
              <a:t>таб</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бет и шин</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которые переставлены местами</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Этот шифр возник примерно</a:t>
            </a:r>
          </a:p>
          <a:p>
            <a:r>
              <a:rPr lang="ru-RU" sz="2000" b="0" i="0" u="none" strike="noStrike" baseline="0" dirty="0" smtClean="0">
                <a:solidFill>
                  <a:srgbClr val="333333"/>
                </a:solidFill>
                <a:latin typeface="OpenSans-Regular"/>
              </a:rPr>
              <a:t>3000 </a:t>
            </a:r>
            <a:r>
              <a:rPr lang="ru-RU" sz="2000" b="0" i="0" u="none" strike="noStrike" baseline="0" dirty="0" smtClean="0">
                <a:solidFill>
                  <a:srgbClr val="333333"/>
                </a:solidFill>
                <a:latin typeface="ArialMT"/>
              </a:rPr>
              <a:t>лет назад и применялся ессеями</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обособленным еврейским сообществом</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закрытым</a:t>
            </a:r>
          </a:p>
          <a:p>
            <a:r>
              <a:rPr lang="ru-RU" sz="2000" b="0" i="0" u="none" strike="noStrike" baseline="0" dirty="0" smtClean="0">
                <a:solidFill>
                  <a:srgbClr val="333333"/>
                </a:solidFill>
                <a:latin typeface="ArialMT"/>
              </a:rPr>
              <a:t>орденом</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покинувшим большие города в поисках духовной чистоты</a:t>
            </a:r>
            <a:r>
              <a:rPr lang="ru-RU" sz="2000" b="0" i="0" u="none" strike="noStrike" baseline="0" dirty="0" smtClean="0">
                <a:solidFill>
                  <a:srgbClr val="333333"/>
                </a:solidFill>
                <a:latin typeface="OpenSans-Regular"/>
              </a:rPr>
              <a:t>.</a:t>
            </a:r>
          </a:p>
          <a:p>
            <a:r>
              <a:rPr lang="ru-RU" sz="2000" b="0" i="0" u="none" strike="noStrike" baseline="0" dirty="0" smtClean="0">
                <a:solidFill>
                  <a:srgbClr val="333333"/>
                </a:solidFill>
                <a:latin typeface="ArialMT"/>
              </a:rPr>
              <a:t>Ключ к расшифровке </a:t>
            </a:r>
            <a:r>
              <a:rPr lang="ru-RU" sz="2000" b="0" i="0" u="none" strike="noStrike" baseline="0" dirty="0" err="1" smtClean="0">
                <a:solidFill>
                  <a:srgbClr val="333333"/>
                </a:solidFill>
                <a:latin typeface="ArialMT"/>
              </a:rPr>
              <a:t>Атбаш</a:t>
            </a:r>
            <a:r>
              <a:rPr lang="ru-RU" sz="2000" b="0" i="0" u="none" strike="noStrike" baseline="0" dirty="0" smtClean="0">
                <a:solidFill>
                  <a:srgbClr val="333333"/>
                </a:solidFill>
                <a:latin typeface="ArialMT"/>
              </a:rPr>
              <a:t> прост</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первая буква алфавита должна быть заменена на</a:t>
            </a:r>
          </a:p>
          <a:p>
            <a:r>
              <a:rPr lang="ru-RU" sz="2000" b="0" i="0" u="none" strike="noStrike" baseline="0" dirty="0" smtClean="0">
                <a:solidFill>
                  <a:srgbClr val="333333"/>
                </a:solidFill>
                <a:latin typeface="ArialMT"/>
              </a:rPr>
              <a:t>последнюю</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вторая </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на предпоследнюю и так до последней буквы</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которая станет первой</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На</a:t>
            </a:r>
          </a:p>
          <a:p>
            <a:r>
              <a:rPr lang="ru-RU" sz="2000" b="0" i="0" u="none" strike="noStrike" baseline="0" dirty="0" smtClean="0">
                <a:solidFill>
                  <a:srgbClr val="333333"/>
                </a:solidFill>
                <a:latin typeface="ArialMT"/>
              </a:rPr>
              <a:t>языке математики эту замену можно представить в с такой формуле</a:t>
            </a:r>
            <a:r>
              <a:rPr lang="ru-RU" sz="2000" b="0" i="0" u="none" strike="noStrike" baseline="0" dirty="0" smtClean="0">
                <a:solidFill>
                  <a:srgbClr val="333333"/>
                </a:solidFill>
                <a:latin typeface="OpenSans-Regular"/>
              </a:rPr>
              <a:t>: </a:t>
            </a:r>
            <a:r>
              <a:rPr lang="ru-RU" sz="2000" b="0" i="1" u="none" strike="noStrike" baseline="0" dirty="0" smtClean="0">
                <a:solidFill>
                  <a:srgbClr val="333333"/>
                </a:solidFill>
                <a:latin typeface="OpenSans-Italic"/>
              </a:rPr>
              <a:t>i </a:t>
            </a:r>
            <a:r>
              <a:rPr lang="ru-RU" sz="2000" b="0" i="0" u="none" strike="noStrike" baseline="0" dirty="0" smtClean="0">
                <a:solidFill>
                  <a:srgbClr val="333333"/>
                </a:solidFill>
                <a:latin typeface="OpenSans-Regular"/>
              </a:rPr>
              <a:t>= </a:t>
            </a:r>
            <a:r>
              <a:rPr lang="ru-RU" sz="2000" b="0" i="1" u="none" strike="noStrike" baseline="0" dirty="0" smtClean="0">
                <a:solidFill>
                  <a:srgbClr val="333333"/>
                </a:solidFill>
                <a:latin typeface="OpenSans-Italic"/>
              </a:rPr>
              <a:t>n </a:t>
            </a:r>
            <a:r>
              <a:rPr lang="ru-RU" sz="2000" b="0" i="0" u="none" strike="noStrike" baseline="0" dirty="0" smtClean="0">
                <a:solidFill>
                  <a:srgbClr val="333333"/>
                </a:solidFill>
                <a:latin typeface="OpenSans-Regular"/>
              </a:rPr>
              <a:t>- </a:t>
            </a:r>
            <a:r>
              <a:rPr lang="ru-RU" sz="2000" b="0" i="1" u="none" strike="noStrike" baseline="0" dirty="0" smtClean="0">
                <a:solidFill>
                  <a:srgbClr val="333333"/>
                </a:solidFill>
                <a:latin typeface="OpenSans-Italic"/>
              </a:rPr>
              <a:t>j </a:t>
            </a:r>
            <a:r>
              <a:rPr lang="ru-RU" sz="2000" b="0" i="0" u="none" strike="noStrike" baseline="0" dirty="0" smtClean="0">
                <a:solidFill>
                  <a:srgbClr val="333333"/>
                </a:solidFill>
                <a:latin typeface="OpenSans-Regular"/>
              </a:rPr>
              <a:t>+ 1,</a:t>
            </a:r>
          </a:p>
          <a:p>
            <a:r>
              <a:rPr lang="ru-RU" sz="2000" b="0" i="0" u="none" strike="noStrike" baseline="0" dirty="0" smtClean="0">
                <a:solidFill>
                  <a:srgbClr val="333333"/>
                </a:solidFill>
                <a:latin typeface="ArialMT"/>
              </a:rPr>
              <a:t>где </a:t>
            </a:r>
            <a:r>
              <a:rPr lang="ru-RU" sz="2000" b="0" i="1" u="none" strike="noStrike" baseline="0" dirty="0" smtClean="0">
                <a:solidFill>
                  <a:srgbClr val="333333"/>
                </a:solidFill>
                <a:latin typeface="OpenSans-Italic"/>
              </a:rPr>
              <a:t>j </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это номер символа</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который мы хотим зашифровать</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а </a:t>
            </a:r>
            <a:r>
              <a:rPr lang="ru-RU" sz="2000" b="0" i="1" u="none" strike="noStrike" baseline="0" dirty="0" smtClean="0">
                <a:solidFill>
                  <a:srgbClr val="333333"/>
                </a:solidFill>
                <a:latin typeface="OpenSans-Italic"/>
              </a:rPr>
              <a:t>n </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количество всех символов</a:t>
            </a:r>
          </a:p>
          <a:p>
            <a:r>
              <a:rPr lang="ru-RU" sz="2000" b="0" i="0" u="none" strike="noStrike" baseline="0" dirty="0" smtClean="0">
                <a:solidFill>
                  <a:srgbClr val="333333"/>
                </a:solidFill>
                <a:latin typeface="ArialMT"/>
              </a:rPr>
              <a:t>алфавита</a:t>
            </a:r>
            <a:r>
              <a:rPr lang="ru-RU" sz="2000" b="0" i="0" u="none" strike="noStrike" baseline="0" dirty="0" smtClean="0">
                <a:solidFill>
                  <a:srgbClr val="333333"/>
                </a:solidFill>
                <a:latin typeface="OpenSans-Regular"/>
              </a:rPr>
              <a:t>.</a:t>
            </a:r>
            <a:endParaRPr lang="ru-RU" sz="2000" dirty="0"/>
          </a:p>
        </p:txBody>
      </p:sp>
    </p:spTree>
    <p:extLst>
      <p:ext uri="{BB962C8B-B14F-4D97-AF65-F5344CB8AC3E}">
        <p14:creationId xmlns:p14="http://schemas.microsoft.com/office/powerpoint/2010/main" val="2291648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2902" y="664420"/>
            <a:ext cx="7204793" cy="584775"/>
          </a:xfrm>
          <a:prstGeom prst="rect">
            <a:avLst/>
          </a:prstGeom>
        </p:spPr>
        <p:txBody>
          <a:bodyPr wrap="none">
            <a:spAutoFit/>
          </a:bodyPr>
          <a:lstStyle/>
          <a:p>
            <a:r>
              <a:rPr lang="ru-RU" sz="3200" b="0" i="0" u="none" strike="noStrike" baseline="0" dirty="0" smtClean="0">
                <a:solidFill>
                  <a:srgbClr val="333333"/>
                </a:solidFill>
              </a:rPr>
              <a:t>Шифр </a:t>
            </a:r>
            <a:r>
              <a:rPr lang="ru-RU" sz="3200" b="0" i="0" u="none" strike="noStrike" baseline="0" dirty="0" err="1" smtClean="0">
                <a:solidFill>
                  <a:srgbClr val="333333"/>
                </a:solidFill>
              </a:rPr>
              <a:t>Атбаш</a:t>
            </a:r>
            <a:r>
              <a:rPr lang="ru-RU" sz="3200" b="0" i="0" u="none" strike="noStrike" baseline="0" dirty="0" smtClean="0">
                <a:solidFill>
                  <a:srgbClr val="333333"/>
                </a:solidFill>
              </a:rPr>
              <a:t> для английского алфавита:</a:t>
            </a:r>
            <a:endParaRPr lang="ru-RU" sz="3200" dirty="0"/>
          </a:p>
        </p:txBody>
      </p:sp>
      <p:graphicFrame>
        <p:nvGraphicFramePr>
          <p:cNvPr id="4" name="object 2"/>
          <p:cNvGraphicFramePr>
            <a:graphicFrameLocks noGrp="1"/>
          </p:cNvGraphicFramePr>
          <p:nvPr>
            <p:extLst>
              <p:ext uri="{D42A27DB-BD31-4B8C-83A1-F6EECF244321}">
                <p14:modId xmlns:p14="http://schemas.microsoft.com/office/powerpoint/2010/main" val="1531492888"/>
              </p:ext>
            </p:extLst>
          </p:nvPr>
        </p:nvGraphicFramePr>
        <p:xfrm>
          <a:off x="195949" y="2334986"/>
          <a:ext cx="11707579" cy="2677885"/>
        </p:xfrm>
        <a:graphic>
          <a:graphicData uri="http://schemas.openxmlformats.org/drawingml/2006/table">
            <a:tbl>
              <a:tblPr firstRow="1" bandRow="1">
                <a:tableStyleId>{2D5ABB26-0587-4C30-8999-92F81FD0307C}</a:tableStyleId>
              </a:tblPr>
              <a:tblGrid>
                <a:gridCol w="1355265"/>
                <a:gridCol w="277586"/>
                <a:gridCol w="424543"/>
                <a:gridCol w="342900"/>
                <a:gridCol w="440871"/>
                <a:gridCol w="326572"/>
                <a:gridCol w="408214"/>
                <a:gridCol w="473529"/>
                <a:gridCol w="391885"/>
                <a:gridCol w="375557"/>
                <a:gridCol w="305144"/>
                <a:gridCol w="394005"/>
                <a:gridCol w="412767"/>
                <a:gridCol w="450292"/>
                <a:gridCol w="431530"/>
                <a:gridCol w="412767"/>
                <a:gridCol w="394005"/>
                <a:gridCol w="412767"/>
                <a:gridCol w="394005"/>
                <a:gridCol w="412767"/>
                <a:gridCol w="412767"/>
                <a:gridCol w="412767"/>
                <a:gridCol w="394005"/>
                <a:gridCol w="450292"/>
                <a:gridCol w="412767"/>
                <a:gridCol w="394005"/>
                <a:gridCol w="394005"/>
              </a:tblGrid>
              <a:tr h="1637249">
                <a:tc>
                  <a:txBody>
                    <a:bodyPr/>
                    <a:lstStyle/>
                    <a:p>
                      <a:pPr marL="76200" marR="75565">
                        <a:lnSpc>
                          <a:spcPct val="136400"/>
                        </a:lnSpc>
                        <a:spcBef>
                          <a:spcPts val="145"/>
                        </a:spcBef>
                      </a:pPr>
                      <a:r>
                        <a:rPr sz="1800" b="1" dirty="0">
                          <a:solidFill>
                            <a:srgbClr val="333333"/>
                          </a:solidFill>
                          <a:latin typeface="Arial"/>
                          <a:cs typeface="Arial"/>
                        </a:rPr>
                        <a:t>И</a:t>
                      </a:r>
                      <a:r>
                        <a:rPr sz="1800" b="1" spc="-10" dirty="0">
                          <a:solidFill>
                            <a:srgbClr val="333333"/>
                          </a:solidFill>
                          <a:latin typeface="Arial"/>
                          <a:cs typeface="Arial"/>
                        </a:rPr>
                        <a:t>с</a:t>
                      </a:r>
                      <a:r>
                        <a:rPr sz="1800" b="1" spc="-15" dirty="0">
                          <a:solidFill>
                            <a:srgbClr val="333333"/>
                          </a:solidFill>
                          <a:latin typeface="Arial"/>
                          <a:cs typeface="Arial"/>
                        </a:rPr>
                        <a:t>х</a:t>
                      </a:r>
                      <a:r>
                        <a:rPr sz="1800" b="1" spc="-10" dirty="0">
                          <a:solidFill>
                            <a:srgbClr val="333333"/>
                          </a:solidFill>
                          <a:latin typeface="Arial"/>
                          <a:cs typeface="Arial"/>
                        </a:rPr>
                        <a:t>о</a:t>
                      </a:r>
                      <a:r>
                        <a:rPr sz="1800" b="1" dirty="0">
                          <a:solidFill>
                            <a:srgbClr val="333333"/>
                          </a:solidFill>
                          <a:latin typeface="Arial"/>
                          <a:cs typeface="Arial"/>
                        </a:rPr>
                        <a:t>дный  </a:t>
                      </a:r>
                      <a:r>
                        <a:rPr sz="1800" b="1" spc="5" dirty="0">
                          <a:solidFill>
                            <a:srgbClr val="333333"/>
                          </a:solidFill>
                          <a:latin typeface="Arial"/>
                          <a:cs typeface="Arial"/>
                        </a:rPr>
                        <a:t>алфавит</a:t>
                      </a:r>
                      <a:endParaRPr sz="1800">
                        <a:latin typeface="Arial"/>
                        <a:cs typeface="Arial"/>
                      </a:endParaRPr>
                    </a:p>
                  </a:txBody>
                  <a:tcPr marL="0" marR="0" marT="18415"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76200" algn="r">
                        <a:lnSpc>
                          <a:spcPct val="100000"/>
                        </a:lnSpc>
                      </a:pPr>
                      <a:r>
                        <a:rPr sz="1800" b="1" dirty="0">
                          <a:solidFill>
                            <a:srgbClr val="333333"/>
                          </a:solidFill>
                          <a:latin typeface="Tahoma"/>
                          <a:cs typeface="Tahoma"/>
                        </a:rPr>
                        <a:t>A</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1270" algn="ctr">
                        <a:lnSpc>
                          <a:spcPct val="100000"/>
                        </a:lnSpc>
                      </a:pPr>
                      <a:r>
                        <a:rPr sz="1800" b="1" dirty="0">
                          <a:solidFill>
                            <a:srgbClr val="333333"/>
                          </a:solidFill>
                          <a:latin typeface="Tahoma"/>
                          <a:cs typeface="Tahoma"/>
                        </a:rPr>
                        <a:t>B</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algn="ctr">
                        <a:lnSpc>
                          <a:spcPct val="100000"/>
                        </a:lnSpc>
                      </a:pPr>
                      <a:r>
                        <a:rPr sz="1800" b="1" dirty="0">
                          <a:solidFill>
                            <a:srgbClr val="333333"/>
                          </a:solidFill>
                          <a:latin typeface="Tahoma"/>
                          <a:cs typeface="Tahoma"/>
                        </a:rPr>
                        <a:t>C</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5715" algn="ctr">
                        <a:lnSpc>
                          <a:spcPct val="100000"/>
                        </a:lnSpc>
                      </a:pPr>
                      <a:r>
                        <a:rPr sz="1800" b="1" dirty="0">
                          <a:solidFill>
                            <a:srgbClr val="333333"/>
                          </a:solidFill>
                          <a:latin typeface="Tahoma"/>
                          <a:cs typeface="Tahoma"/>
                        </a:rPr>
                        <a:t>D</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E</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F</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G</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H</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15875" algn="ctr">
                        <a:lnSpc>
                          <a:spcPct val="100000"/>
                        </a:lnSpc>
                      </a:pPr>
                      <a:r>
                        <a:rPr sz="1800" b="1" dirty="0">
                          <a:solidFill>
                            <a:srgbClr val="333333"/>
                          </a:solidFill>
                          <a:latin typeface="Tahoma"/>
                          <a:cs typeface="Tahoma"/>
                        </a:rPr>
                        <a:t>I</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25400" algn="ctr">
                        <a:lnSpc>
                          <a:spcPct val="100000"/>
                        </a:lnSpc>
                      </a:pPr>
                      <a:r>
                        <a:rPr sz="1800" b="1" dirty="0">
                          <a:solidFill>
                            <a:srgbClr val="333333"/>
                          </a:solidFill>
                          <a:latin typeface="Tahoma"/>
                          <a:cs typeface="Tahoma"/>
                        </a:rPr>
                        <a:t>J</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68580" algn="r">
                        <a:lnSpc>
                          <a:spcPct val="100000"/>
                        </a:lnSpc>
                      </a:pPr>
                      <a:r>
                        <a:rPr sz="1800" b="1" dirty="0">
                          <a:solidFill>
                            <a:srgbClr val="333333"/>
                          </a:solidFill>
                          <a:latin typeface="Tahoma"/>
                          <a:cs typeface="Tahoma"/>
                        </a:rPr>
                        <a:t>K</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8890" algn="ctr">
                        <a:lnSpc>
                          <a:spcPct val="100000"/>
                        </a:lnSpc>
                      </a:pPr>
                      <a:r>
                        <a:rPr sz="1800" b="1" dirty="0">
                          <a:solidFill>
                            <a:srgbClr val="333333"/>
                          </a:solidFill>
                          <a:latin typeface="Tahoma"/>
                          <a:cs typeface="Tahoma"/>
                        </a:rPr>
                        <a:t>L</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635" algn="ctr">
                        <a:lnSpc>
                          <a:spcPct val="100000"/>
                        </a:lnSpc>
                      </a:pPr>
                      <a:r>
                        <a:rPr sz="1800" b="1" dirty="0">
                          <a:solidFill>
                            <a:srgbClr val="333333"/>
                          </a:solidFill>
                          <a:latin typeface="Tahoma"/>
                          <a:cs typeface="Tahoma"/>
                        </a:rPr>
                        <a:t>M</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N</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algn="ctr">
                        <a:lnSpc>
                          <a:spcPct val="100000"/>
                        </a:lnSpc>
                      </a:pPr>
                      <a:r>
                        <a:rPr sz="1800" b="1" dirty="0">
                          <a:solidFill>
                            <a:srgbClr val="333333"/>
                          </a:solidFill>
                          <a:latin typeface="Tahoma"/>
                          <a:cs typeface="Tahoma"/>
                        </a:rPr>
                        <a:t>O</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71120" algn="r">
                        <a:lnSpc>
                          <a:spcPct val="100000"/>
                        </a:lnSpc>
                      </a:pPr>
                      <a:r>
                        <a:rPr sz="1800" b="1" dirty="0">
                          <a:solidFill>
                            <a:srgbClr val="333333"/>
                          </a:solidFill>
                          <a:latin typeface="Tahoma"/>
                          <a:cs typeface="Tahoma"/>
                        </a:rPr>
                        <a:t>P</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algn="ctr">
                        <a:lnSpc>
                          <a:spcPct val="100000"/>
                        </a:lnSpc>
                      </a:pPr>
                      <a:r>
                        <a:rPr sz="1800" b="1" dirty="0">
                          <a:solidFill>
                            <a:srgbClr val="333333"/>
                          </a:solidFill>
                          <a:latin typeface="Tahoma"/>
                          <a:cs typeface="Tahoma"/>
                        </a:rPr>
                        <a:t>Q</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algn="ctr">
                        <a:lnSpc>
                          <a:spcPct val="100000"/>
                        </a:lnSpc>
                      </a:pPr>
                      <a:r>
                        <a:rPr sz="1800" b="1" dirty="0">
                          <a:solidFill>
                            <a:srgbClr val="333333"/>
                          </a:solidFill>
                          <a:latin typeface="Tahoma"/>
                          <a:cs typeface="Tahoma"/>
                        </a:rPr>
                        <a:t>R</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10160" algn="ctr">
                        <a:lnSpc>
                          <a:spcPct val="100000"/>
                        </a:lnSpc>
                      </a:pPr>
                      <a:r>
                        <a:rPr sz="1800" b="1" dirty="0">
                          <a:solidFill>
                            <a:srgbClr val="333333"/>
                          </a:solidFill>
                          <a:latin typeface="Tahoma"/>
                          <a:cs typeface="Tahoma"/>
                        </a:rPr>
                        <a:t>S</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83820" algn="r">
                        <a:lnSpc>
                          <a:spcPct val="100000"/>
                        </a:lnSpc>
                      </a:pPr>
                      <a:r>
                        <a:rPr sz="1800" b="1" dirty="0">
                          <a:solidFill>
                            <a:srgbClr val="333333"/>
                          </a:solidFill>
                          <a:latin typeface="Tahoma"/>
                          <a:cs typeface="Tahoma"/>
                        </a:rPr>
                        <a:t>T</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algn="ctr">
                        <a:lnSpc>
                          <a:spcPct val="100000"/>
                        </a:lnSpc>
                      </a:pPr>
                      <a:r>
                        <a:rPr sz="1800" b="1" dirty="0">
                          <a:solidFill>
                            <a:srgbClr val="333333"/>
                          </a:solidFill>
                          <a:latin typeface="Tahoma"/>
                          <a:cs typeface="Tahoma"/>
                        </a:rPr>
                        <a:t>U</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V</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W</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1270" algn="ctr">
                        <a:lnSpc>
                          <a:spcPct val="100000"/>
                        </a:lnSpc>
                      </a:pPr>
                      <a:r>
                        <a:rPr sz="1800" b="1" dirty="0">
                          <a:solidFill>
                            <a:srgbClr val="333333"/>
                          </a:solidFill>
                          <a:latin typeface="Tahoma"/>
                          <a:cs typeface="Tahoma"/>
                        </a:rPr>
                        <a:t>X</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71120" algn="r">
                        <a:lnSpc>
                          <a:spcPct val="100000"/>
                        </a:lnSpc>
                      </a:pPr>
                      <a:r>
                        <a:rPr sz="1800" b="1" dirty="0">
                          <a:solidFill>
                            <a:srgbClr val="333333"/>
                          </a:solidFill>
                          <a:latin typeface="Tahoma"/>
                          <a:cs typeface="Tahoma"/>
                        </a:rPr>
                        <a:t>Y</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algn="ctr">
                        <a:lnSpc>
                          <a:spcPct val="100000"/>
                        </a:lnSpc>
                      </a:pPr>
                      <a:r>
                        <a:rPr sz="1800" b="1" dirty="0">
                          <a:solidFill>
                            <a:srgbClr val="333333"/>
                          </a:solidFill>
                          <a:latin typeface="Tahoma"/>
                          <a:cs typeface="Tahoma"/>
                        </a:rPr>
                        <a:t>Z</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r>
              <a:tr h="1040636">
                <a:tc>
                  <a:txBody>
                    <a:bodyPr/>
                    <a:lstStyle/>
                    <a:p>
                      <a:pPr marL="76200" marR="141605">
                        <a:lnSpc>
                          <a:spcPct val="136400"/>
                        </a:lnSpc>
                        <a:spcBef>
                          <a:spcPts val="145"/>
                        </a:spcBef>
                      </a:pPr>
                      <a:r>
                        <a:rPr sz="1800" dirty="0">
                          <a:solidFill>
                            <a:srgbClr val="333333"/>
                          </a:solidFill>
                          <a:latin typeface="Microsoft Sans Serif"/>
                          <a:cs typeface="Microsoft Sans Serif"/>
                        </a:rPr>
                        <a:t>Алфавит  замены:</a:t>
                      </a:r>
                      <a:endParaRPr sz="1800">
                        <a:latin typeface="Microsoft Sans Serif"/>
                        <a:cs typeface="Microsoft Sans Serif"/>
                      </a:endParaRPr>
                    </a:p>
                  </a:txBody>
                  <a:tcPr marL="0" marR="0" marT="18415"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84455" algn="r">
                        <a:lnSpc>
                          <a:spcPct val="100000"/>
                        </a:lnSpc>
                      </a:pPr>
                      <a:r>
                        <a:rPr sz="1800" dirty="0">
                          <a:solidFill>
                            <a:srgbClr val="333333"/>
                          </a:solidFill>
                          <a:latin typeface="Microsoft Sans Serif"/>
                          <a:cs typeface="Microsoft Sans Serif"/>
                        </a:rPr>
                        <a:t>Z</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9525" algn="ctr">
                        <a:lnSpc>
                          <a:spcPct val="100000"/>
                        </a:lnSpc>
                      </a:pPr>
                      <a:r>
                        <a:rPr sz="1800" dirty="0">
                          <a:solidFill>
                            <a:srgbClr val="333333"/>
                          </a:solidFill>
                          <a:latin typeface="Microsoft Sans Serif"/>
                          <a:cs typeface="Microsoft Sans Serif"/>
                        </a:rPr>
                        <a:t>Y</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algn="ctr">
                        <a:lnSpc>
                          <a:spcPct val="100000"/>
                        </a:lnSpc>
                      </a:pPr>
                      <a:r>
                        <a:rPr sz="1800" dirty="0">
                          <a:solidFill>
                            <a:srgbClr val="333333"/>
                          </a:solidFill>
                          <a:latin typeface="Microsoft Sans Serif"/>
                          <a:cs typeface="Microsoft Sans Serif"/>
                        </a:rPr>
                        <a:t>X</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algn="ctr">
                        <a:lnSpc>
                          <a:spcPct val="100000"/>
                        </a:lnSpc>
                      </a:pPr>
                      <a:r>
                        <a:rPr sz="1800" dirty="0">
                          <a:solidFill>
                            <a:srgbClr val="333333"/>
                          </a:solidFill>
                          <a:latin typeface="Microsoft Sans Serif"/>
                          <a:cs typeface="Microsoft Sans Serif"/>
                        </a:rPr>
                        <a:t>W</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V</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U</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T</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S</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dirty="0">
                        <a:latin typeface="Times New Roman"/>
                        <a:cs typeface="Times New Roman"/>
                      </a:endParaRPr>
                    </a:p>
                    <a:p>
                      <a:pPr algn="ctr">
                        <a:lnSpc>
                          <a:spcPct val="100000"/>
                        </a:lnSpc>
                      </a:pPr>
                      <a:r>
                        <a:rPr sz="1800" dirty="0">
                          <a:solidFill>
                            <a:srgbClr val="333333"/>
                          </a:solidFill>
                          <a:latin typeface="Microsoft Sans Serif"/>
                          <a:cs typeface="Microsoft Sans Serif"/>
                        </a:rPr>
                        <a:t>R</a:t>
                      </a:r>
                      <a:endParaRPr sz="18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algn="ctr">
                        <a:lnSpc>
                          <a:spcPct val="100000"/>
                        </a:lnSpc>
                      </a:pPr>
                      <a:r>
                        <a:rPr sz="1800" dirty="0">
                          <a:solidFill>
                            <a:srgbClr val="333333"/>
                          </a:solidFill>
                          <a:latin typeface="Microsoft Sans Serif"/>
                          <a:cs typeface="Microsoft Sans Serif"/>
                        </a:rPr>
                        <a:t>Q</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73025" algn="r">
                        <a:lnSpc>
                          <a:spcPct val="100000"/>
                        </a:lnSpc>
                      </a:pPr>
                      <a:r>
                        <a:rPr sz="1800" dirty="0">
                          <a:solidFill>
                            <a:srgbClr val="333333"/>
                          </a:solidFill>
                          <a:latin typeface="Microsoft Sans Serif"/>
                          <a:cs typeface="Microsoft Sans Serif"/>
                        </a:rPr>
                        <a:t>P</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algn="ctr">
                        <a:lnSpc>
                          <a:spcPct val="100000"/>
                        </a:lnSpc>
                      </a:pPr>
                      <a:r>
                        <a:rPr sz="1800" dirty="0">
                          <a:solidFill>
                            <a:srgbClr val="333333"/>
                          </a:solidFill>
                          <a:latin typeface="Microsoft Sans Serif"/>
                          <a:cs typeface="Microsoft Sans Serif"/>
                        </a:rPr>
                        <a:t>O</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14604" algn="ctr">
                        <a:lnSpc>
                          <a:spcPct val="100000"/>
                        </a:lnSpc>
                      </a:pPr>
                      <a:r>
                        <a:rPr sz="1800" dirty="0">
                          <a:solidFill>
                            <a:srgbClr val="333333"/>
                          </a:solidFill>
                          <a:latin typeface="Microsoft Sans Serif"/>
                          <a:cs typeface="Microsoft Sans Serif"/>
                        </a:rPr>
                        <a:t>N</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M</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12065" algn="ctr">
                        <a:lnSpc>
                          <a:spcPct val="100000"/>
                        </a:lnSpc>
                      </a:pPr>
                      <a:r>
                        <a:rPr sz="1800" dirty="0">
                          <a:solidFill>
                            <a:srgbClr val="333333"/>
                          </a:solidFill>
                          <a:latin typeface="Microsoft Sans Serif"/>
                          <a:cs typeface="Microsoft Sans Serif"/>
                        </a:rPr>
                        <a:t>L</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72390" algn="r">
                        <a:lnSpc>
                          <a:spcPct val="100000"/>
                        </a:lnSpc>
                      </a:pPr>
                      <a:r>
                        <a:rPr sz="1800" dirty="0">
                          <a:solidFill>
                            <a:srgbClr val="333333"/>
                          </a:solidFill>
                          <a:latin typeface="Microsoft Sans Serif"/>
                          <a:cs typeface="Microsoft Sans Serif"/>
                        </a:rPr>
                        <a:t>K</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29845" algn="ctr">
                        <a:lnSpc>
                          <a:spcPct val="100000"/>
                        </a:lnSpc>
                      </a:pPr>
                      <a:r>
                        <a:rPr sz="1800" dirty="0">
                          <a:solidFill>
                            <a:srgbClr val="333333"/>
                          </a:solidFill>
                          <a:latin typeface="Microsoft Sans Serif"/>
                          <a:cs typeface="Microsoft Sans Serif"/>
                        </a:rPr>
                        <a:t>J</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19685" algn="ctr">
                        <a:lnSpc>
                          <a:spcPct val="100000"/>
                        </a:lnSpc>
                      </a:pPr>
                      <a:r>
                        <a:rPr sz="1800" dirty="0">
                          <a:solidFill>
                            <a:srgbClr val="333333"/>
                          </a:solidFill>
                          <a:latin typeface="Microsoft Sans Serif"/>
                          <a:cs typeface="Microsoft Sans Serif"/>
                        </a:rPr>
                        <a:t>I</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algn="ctr">
                        <a:lnSpc>
                          <a:spcPct val="100000"/>
                        </a:lnSpc>
                      </a:pPr>
                      <a:r>
                        <a:rPr sz="1800" dirty="0">
                          <a:solidFill>
                            <a:srgbClr val="333333"/>
                          </a:solidFill>
                          <a:latin typeface="Microsoft Sans Serif"/>
                          <a:cs typeface="Microsoft Sans Serif"/>
                        </a:rPr>
                        <a:t>H</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73660" algn="r">
                        <a:lnSpc>
                          <a:spcPct val="100000"/>
                        </a:lnSpc>
                      </a:pPr>
                      <a:r>
                        <a:rPr sz="1800" dirty="0">
                          <a:solidFill>
                            <a:srgbClr val="333333"/>
                          </a:solidFill>
                          <a:latin typeface="Microsoft Sans Serif"/>
                          <a:cs typeface="Microsoft Sans Serif"/>
                        </a:rPr>
                        <a:t>G</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12065" algn="ctr">
                        <a:lnSpc>
                          <a:spcPct val="100000"/>
                        </a:lnSpc>
                      </a:pPr>
                      <a:r>
                        <a:rPr sz="1800" dirty="0">
                          <a:solidFill>
                            <a:srgbClr val="333333"/>
                          </a:solidFill>
                          <a:latin typeface="Microsoft Sans Serif"/>
                          <a:cs typeface="Microsoft Sans Serif"/>
                        </a:rPr>
                        <a:t>F</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E</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D</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4445" algn="ctr">
                        <a:lnSpc>
                          <a:spcPct val="100000"/>
                        </a:lnSpc>
                      </a:pPr>
                      <a:r>
                        <a:rPr sz="1800" dirty="0">
                          <a:solidFill>
                            <a:srgbClr val="333333"/>
                          </a:solidFill>
                          <a:latin typeface="Microsoft Sans Serif"/>
                          <a:cs typeface="Microsoft Sans Serif"/>
                        </a:rPr>
                        <a:t>C</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69850" algn="r">
                        <a:lnSpc>
                          <a:spcPct val="100000"/>
                        </a:lnSpc>
                      </a:pPr>
                      <a:r>
                        <a:rPr sz="1800" dirty="0">
                          <a:solidFill>
                            <a:srgbClr val="333333"/>
                          </a:solidFill>
                          <a:latin typeface="Microsoft Sans Serif"/>
                          <a:cs typeface="Microsoft Sans Serif"/>
                        </a:rPr>
                        <a:t>B</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dirty="0">
                        <a:latin typeface="Times New Roman"/>
                        <a:cs typeface="Times New Roman"/>
                      </a:endParaRPr>
                    </a:p>
                    <a:p>
                      <a:pPr algn="ctr">
                        <a:lnSpc>
                          <a:spcPct val="100000"/>
                        </a:lnSpc>
                      </a:pPr>
                      <a:r>
                        <a:rPr sz="1800" dirty="0">
                          <a:solidFill>
                            <a:srgbClr val="333333"/>
                          </a:solidFill>
                          <a:latin typeface="Microsoft Sans Serif"/>
                          <a:cs typeface="Microsoft Sans Serif"/>
                        </a:rPr>
                        <a:t>A</a:t>
                      </a:r>
                      <a:endParaRPr sz="18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r>
            </a:tbl>
          </a:graphicData>
        </a:graphic>
      </p:graphicFrame>
    </p:spTree>
    <p:extLst>
      <p:ext uri="{BB962C8B-B14F-4D97-AF65-F5344CB8AC3E}">
        <p14:creationId xmlns:p14="http://schemas.microsoft.com/office/powerpoint/2010/main" val="804779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99308" y="319260"/>
            <a:ext cx="10058400" cy="1450757"/>
          </a:xfrm>
        </p:spPr>
        <p:txBody>
          <a:bodyPr/>
          <a:lstStyle/>
          <a:p>
            <a:r>
              <a:rPr lang="ru-RU" b="1" dirty="0"/>
              <a:t>Результаты выполнения лабораторной работы</a:t>
            </a:r>
            <a:endParaRPr lang="ru-RU" dirty="0"/>
          </a:p>
        </p:txBody>
      </p:sp>
      <p:sp>
        <p:nvSpPr>
          <p:cNvPr id="3" name="Прямоугольник 2"/>
          <p:cNvSpPr/>
          <p:nvPr/>
        </p:nvSpPr>
        <p:spPr>
          <a:xfrm>
            <a:off x="999308" y="2322650"/>
            <a:ext cx="11217728" cy="1938992"/>
          </a:xfrm>
          <a:prstGeom prst="rect">
            <a:avLst/>
          </a:prstGeom>
        </p:spPr>
        <p:txBody>
          <a:bodyPr wrap="square">
            <a:spAutoFit/>
          </a:bodyPr>
          <a:lstStyle/>
          <a:p>
            <a:r>
              <a:rPr lang="ru-RU" sz="4000" b="0" i="0" u="none" strike="noStrike" baseline="0" dirty="0" smtClean="0">
                <a:solidFill>
                  <a:srgbClr val="333333"/>
                </a:solidFill>
              </a:rPr>
              <a:t>Я освоил шифрование методом простой замены и</a:t>
            </a:r>
          </a:p>
          <a:p>
            <a:r>
              <a:rPr lang="ru-RU" sz="4000" b="0" i="0" u="none" strike="noStrike" baseline="0" dirty="0" smtClean="0">
                <a:solidFill>
                  <a:srgbClr val="333333"/>
                </a:solidFill>
              </a:rPr>
              <a:t>реализовал программу для шифрования на языке </a:t>
            </a:r>
            <a:r>
              <a:rPr lang="ru-RU" sz="4000" b="0" i="0" u="none" strike="noStrike" baseline="0" dirty="0" err="1" smtClean="0">
                <a:solidFill>
                  <a:srgbClr val="333333"/>
                </a:solidFill>
              </a:rPr>
              <a:t>Python</a:t>
            </a:r>
            <a:r>
              <a:rPr lang="ru-RU" sz="4000" b="0" i="0" u="none" strike="noStrike" baseline="0" dirty="0" smtClean="0">
                <a:solidFill>
                  <a:srgbClr val="333333"/>
                </a:solidFill>
              </a:rPr>
              <a:t>.</a:t>
            </a:r>
            <a:endParaRPr lang="ru-RU" sz="4000" dirty="0"/>
          </a:p>
        </p:txBody>
      </p:sp>
    </p:spTree>
    <p:extLst>
      <p:ext uri="{BB962C8B-B14F-4D97-AF65-F5344CB8AC3E}">
        <p14:creationId xmlns:p14="http://schemas.microsoft.com/office/powerpoint/2010/main" val="951728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181</TotalTime>
  <Words>505</Words>
  <Application>Microsoft Office PowerPoint</Application>
  <PresentationFormat>Широкоэкранный</PresentationFormat>
  <Paragraphs>205</Paragraphs>
  <Slides>10</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10</vt:i4>
      </vt:variant>
    </vt:vector>
  </HeadingPairs>
  <TitlesOfParts>
    <vt:vector size="21" baseType="lpstr">
      <vt:lpstr>Arial</vt:lpstr>
      <vt:lpstr>ArialMT</vt:lpstr>
      <vt:lpstr>Calibri</vt:lpstr>
      <vt:lpstr>Calibri Light</vt:lpstr>
      <vt:lpstr>Cambria Math</vt:lpstr>
      <vt:lpstr>Microsoft Sans Serif</vt:lpstr>
      <vt:lpstr>OpenSans-Italic</vt:lpstr>
      <vt:lpstr>OpenSans-Regular</vt:lpstr>
      <vt:lpstr>Tahoma</vt:lpstr>
      <vt:lpstr>Times New Roman</vt:lpstr>
      <vt:lpstr>Ретро</vt:lpstr>
      <vt:lpstr>Шифр простой замены</vt:lpstr>
      <vt:lpstr>Цель лабораторной работы</vt:lpstr>
      <vt:lpstr>Криптография</vt:lpstr>
      <vt:lpstr>Шифр Цезаря, также известный, как шифр сдвига, код Цезаря или сдвиг Цезаря — один из самых простых и наиболее широко известных методов шифрования. Он является моноалфавитным, то есть имеет подстановочный тип, где каждая буква в открытом тексте заменяется на другую букву, смещенную на определенное количество позиций в алфавите. Шифр Цезаря называется так благодаря Юлию Цезарю, который использовал его со сдвигом 3, чтобы защищать военные сообщения. Не смотря на то, что Цезарь считается первым зафиксированным человеком, использующим эту схему, другие шифры подстановки, как известно, использовались и раньше. Например, в шифре со сдвигом вправо на 3, А была бы заменена на Г, Б станет Д, и так далее. </vt:lpstr>
      <vt:lpstr>Пример шифрования со сдвигом 5</vt:lpstr>
      <vt:lpstr>Шаг шифрования, выполняемый шифром Цезаря, часто включается как часть более сложных схем, таких как шифр Виженера, и все ещё имеет современное приложение в системе ROT13. Как и все моноалфавитные шифры, шифр Цезаря легко взламывается и не имеет практически никакого применения на практике. Если сопоставить каждому символу алфавита его порядковый номер (нумеруя с 0), то шифрование и дешифрование можно выразить формулами модульной арифметики:</vt:lpstr>
      <vt:lpstr>Шифр Атбаш</vt:lpstr>
      <vt:lpstr>Презентация PowerPoint</vt:lpstr>
      <vt:lpstr>Результаты выполнения лабораторной работы</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alexmilehin1999@outlook.com</dc:creator>
  <cp:lastModifiedBy>alexmilehin1999@outlook.com</cp:lastModifiedBy>
  <cp:revision>7</cp:revision>
  <dcterms:created xsi:type="dcterms:W3CDTF">2022-02-13T17:11:05Z</dcterms:created>
  <dcterms:modified xsi:type="dcterms:W3CDTF">2022-02-21T14:27:58Z</dcterms:modified>
</cp:coreProperties>
</file>