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4482" y="21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1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5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1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1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31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7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218" y="846779"/>
            <a:ext cx="206565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000" b="1" spc="55" dirty="0">
                <a:solidFill>
                  <a:srgbClr val="22373A"/>
                </a:solidFill>
                <a:latin typeface="+mj-lt"/>
                <a:cs typeface="Cambria"/>
              </a:rPr>
              <a:t>Шифры</a:t>
            </a:r>
            <a:r>
              <a:rPr sz="2000" b="1" spc="20" dirty="0">
                <a:solidFill>
                  <a:srgbClr val="22373A"/>
                </a:solidFill>
                <a:latin typeface="+mj-lt"/>
                <a:cs typeface="Cambria"/>
              </a:rPr>
              <a:t> </a:t>
            </a:r>
            <a:r>
              <a:rPr sz="2000" b="1" spc="50" dirty="0">
                <a:solidFill>
                  <a:srgbClr val="22373A"/>
                </a:solidFill>
                <a:latin typeface="+mj-lt"/>
                <a:cs typeface="Cambria"/>
              </a:rPr>
              <a:t>перестановки</a:t>
            </a:r>
            <a:endParaRPr sz="2000"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7964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718735"/>
            <a:ext cx="2629535" cy="198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Милёхин</a:t>
            </a:r>
            <a:r>
              <a:rPr lang="ru-RU" sz="1000" spc="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</a:t>
            </a:r>
            <a:r>
              <a:rPr sz="100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НПМмд-02-21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5850" y="1425575"/>
            <a:ext cx="23050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Спасибо </a:t>
            </a: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402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650" y="16775"/>
            <a:ext cx="4011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b="1" spc="-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8805"/>
            <a:ext cx="3911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cs typeface="Palatino Linotype"/>
              </a:rPr>
              <a:t>Изучение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алгоритмов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маршрутной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перестановки,</a:t>
            </a:r>
            <a:r>
              <a:rPr sz="1100" spc="-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решеток </a:t>
            </a:r>
            <a:r>
              <a:rPr sz="1100" spc="-40" dirty="0">
                <a:solidFill>
                  <a:srgbClr val="22373A"/>
                </a:solidFill>
                <a:cs typeface="Palatino Linotype"/>
              </a:rPr>
              <a:t>и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cs typeface="Palatino Linotype"/>
              </a:rPr>
              <a:t>Виженера</a:t>
            </a:r>
            <a:r>
              <a:rPr lang="en-GB" sz="1100" spc="-20" dirty="0" smtClean="0">
                <a:solidFill>
                  <a:srgbClr val="22373A"/>
                </a:solidFill>
                <a:cs typeface="Palatino Linotype"/>
              </a:rPr>
              <a:t>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584" y="53975"/>
            <a:ext cx="409561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Шифр</a:t>
            </a:r>
            <a:r>
              <a:rPr sz="1800" b="1" spc="45" dirty="0">
                <a:solidFill>
                  <a:schemeClr val="tx1"/>
                </a:solidFill>
              </a:rPr>
              <a:t> </a:t>
            </a:r>
            <a:r>
              <a:rPr sz="1800" b="1" spc="30" dirty="0">
                <a:solidFill>
                  <a:schemeClr val="tx1"/>
                </a:solidFill>
              </a:rPr>
              <a:t>маршрутной</a:t>
            </a:r>
            <a:r>
              <a:rPr sz="1800" b="1" spc="45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перестановки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14909" y="931412"/>
            <a:ext cx="3803333" cy="179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>
              <a:lnSpc>
                <a:spcPct val="118000"/>
              </a:lnSpc>
              <a:spcBef>
                <a:spcPts val="100"/>
              </a:spcBef>
            </a:pPr>
            <a:r>
              <a:rPr sz="1100" spc="-5" dirty="0"/>
              <a:t>Данный</a:t>
            </a:r>
            <a:r>
              <a:rPr sz="1100" spc="-10" dirty="0"/>
              <a:t> </a:t>
            </a:r>
            <a:r>
              <a:rPr sz="1100" spc="-55" dirty="0"/>
              <a:t>шифр</a:t>
            </a:r>
            <a:r>
              <a:rPr sz="1100" spc="-5" dirty="0"/>
              <a:t> </a:t>
            </a:r>
            <a:r>
              <a:rPr sz="1100" dirty="0"/>
              <a:t>относится</a:t>
            </a:r>
            <a:r>
              <a:rPr sz="1100" spc="-5" dirty="0"/>
              <a:t> </a:t>
            </a:r>
            <a:r>
              <a:rPr sz="1100" spc="10" dirty="0"/>
              <a:t>к</a:t>
            </a:r>
            <a:r>
              <a:rPr sz="1100" spc="-5" dirty="0"/>
              <a:t> </a:t>
            </a:r>
            <a:r>
              <a:rPr sz="1100" spc="-10" dirty="0"/>
              <a:t>классу</a:t>
            </a:r>
            <a:r>
              <a:rPr sz="1100" spc="-5" dirty="0"/>
              <a:t> </a:t>
            </a:r>
            <a:r>
              <a:rPr sz="1100" spc="-30" dirty="0"/>
              <a:t>шифров</a:t>
            </a:r>
            <a:r>
              <a:rPr sz="1100" spc="-10" dirty="0"/>
              <a:t> </a:t>
            </a:r>
            <a:r>
              <a:rPr sz="1100" dirty="0"/>
              <a:t>перестановки</a:t>
            </a:r>
            <a:r>
              <a:rPr sz="1100" spc="-5" dirty="0"/>
              <a:t> </a:t>
            </a:r>
            <a:r>
              <a:rPr sz="1100" spc="-30" dirty="0"/>
              <a:t>и </a:t>
            </a:r>
            <a:r>
              <a:rPr sz="1100" spc="-25" dirty="0"/>
              <a:t> </a:t>
            </a:r>
            <a:r>
              <a:rPr sz="1100" spc="-15" dirty="0"/>
              <a:t>характеризуется</a:t>
            </a:r>
            <a:r>
              <a:rPr sz="1100" spc="-10" dirty="0"/>
              <a:t> </a:t>
            </a:r>
            <a:r>
              <a:rPr sz="1100" spc="-25" dirty="0"/>
              <a:t>простотой</a:t>
            </a:r>
            <a:r>
              <a:rPr sz="1100" spc="-10" dirty="0"/>
              <a:t> </a:t>
            </a:r>
            <a:r>
              <a:rPr sz="1100" spc="-15" dirty="0"/>
              <a:t>выполнения</a:t>
            </a:r>
            <a:r>
              <a:rPr sz="1100" spc="-10" dirty="0"/>
              <a:t> </a:t>
            </a:r>
            <a:r>
              <a:rPr sz="1100" spc="-30" dirty="0"/>
              <a:t>операций</a:t>
            </a:r>
            <a:r>
              <a:rPr sz="1100" spc="-10" dirty="0"/>
              <a:t> </a:t>
            </a:r>
            <a:r>
              <a:rPr sz="1100" spc="-20" dirty="0"/>
              <a:t>шифрова- </a:t>
            </a:r>
            <a:r>
              <a:rPr sz="1100" spc="-260" dirty="0"/>
              <a:t> </a:t>
            </a:r>
            <a:r>
              <a:rPr sz="1100" spc="-10" dirty="0"/>
              <a:t>ния/расшифрования.</a:t>
            </a:r>
            <a:r>
              <a:rPr sz="1100" spc="-55" dirty="0"/>
              <a:t> </a:t>
            </a:r>
            <a:r>
              <a:rPr sz="1100" spc="-105" dirty="0"/>
              <a:t>О</a:t>
            </a:r>
            <a:r>
              <a:rPr sz="1100" spc="5" dirty="0"/>
              <a:t>дин</a:t>
            </a:r>
            <a:r>
              <a:rPr sz="1100" spc="-10" dirty="0"/>
              <a:t> </a:t>
            </a:r>
            <a:r>
              <a:rPr sz="1100" dirty="0"/>
              <a:t>из</a:t>
            </a:r>
            <a:r>
              <a:rPr sz="1100" spc="-10" dirty="0"/>
              <a:t> наиб</a:t>
            </a:r>
            <a:r>
              <a:rPr sz="1100" spc="-40" dirty="0"/>
              <a:t>о</a:t>
            </a:r>
            <a:r>
              <a:rPr sz="1100" dirty="0"/>
              <a:t>лее</a:t>
            </a:r>
            <a:r>
              <a:rPr sz="1100" spc="-10" dirty="0"/>
              <a:t> </a:t>
            </a:r>
            <a:r>
              <a:rPr sz="1100" spc="-15" dirty="0"/>
              <a:t>распро</a:t>
            </a:r>
            <a:r>
              <a:rPr sz="1100" spc="-35" dirty="0"/>
              <a:t>с</a:t>
            </a:r>
            <a:r>
              <a:rPr sz="1100" spc="10" dirty="0"/>
              <a:t>траненных  </a:t>
            </a:r>
            <a:r>
              <a:rPr sz="1100" spc="-10" dirty="0"/>
              <a:t>способов</a:t>
            </a:r>
            <a:r>
              <a:rPr sz="1100" spc="-5" dirty="0"/>
              <a:t> </a:t>
            </a:r>
            <a:r>
              <a:rPr sz="1100" spc="-25" dirty="0"/>
              <a:t>шифрования/расшифрования</a:t>
            </a:r>
            <a:r>
              <a:rPr sz="1100" spc="5" dirty="0"/>
              <a:t> задается</a:t>
            </a:r>
            <a:r>
              <a:rPr sz="1100" spc="-5" dirty="0"/>
              <a:t> </a:t>
            </a:r>
            <a:r>
              <a:rPr sz="1100" spc="-10" dirty="0"/>
              <a:t>некоторым </a:t>
            </a:r>
            <a:r>
              <a:rPr sz="1100" spc="-5" dirty="0"/>
              <a:t> </a:t>
            </a:r>
            <a:r>
              <a:rPr sz="1100" spc="-25" dirty="0"/>
              <a:t>прямоугольником</a:t>
            </a:r>
            <a:r>
              <a:rPr sz="1100" spc="-15" dirty="0"/>
              <a:t> </a:t>
            </a:r>
            <a:r>
              <a:rPr sz="1100" spc="-20" dirty="0"/>
              <a:t>(таблицей)</a:t>
            </a:r>
            <a:r>
              <a:rPr sz="1100" spc="-10" dirty="0"/>
              <a:t> </a:t>
            </a:r>
            <a:r>
              <a:rPr sz="1100" spc="-35" dirty="0"/>
              <a:t>и</a:t>
            </a:r>
            <a:r>
              <a:rPr sz="1100" spc="-5" dirty="0"/>
              <a:t> </a:t>
            </a:r>
            <a:r>
              <a:rPr sz="1100" spc="-10" dirty="0"/>
              <a:t>соответствующим</a:t>
            </a:r>
            <a:r>
              <a:rPr sz="1100" spc="-15" dirty="0"/>
              <a:t> </a:t>
            </a:r>
            <a:r>
              <a:rPr sz="1100" spc="-20" dirty="0"/>
              <a:t>правилом </a:t>
            </a:r>
            <a:r>
              <a:rPr sz="1100" spc="-15" dirty="0"/>
              <a:t> </a:t>
            </a:r>
            <a:r>
              <a:rPr sz="1100" spc="10" dirty="0"/>
              <a:t>его </a:t>
            </a:r>
            <a:r>
              <a:rPr sz="1100" spc="-5" dirty="0"/>
              <a:t>заполнения. </a:t>
            </a:r>
            <a:r>
              <a:rPr sz="1100" spc="-25" dirty="0"/>
              <a:t>Например, </a:t>
            </a:r>
            <a:r>
              <a:rPr sz="1100" spc="-5" dirty="0"/>
              <a:t>открытый </a:t>
            </a:r>
            <a:r>
              <a:rPr sz="1100" spc="10" dirty="0"/>
              <a:t>текст </a:t>
            </a:r>
            <a:r>
              <a:rPr sz="1100" spc="5" dirty="0"/>
              <a:t>записывается </a:t>
            </a:r>
            <a:r>
              <a:rPr sz="1100" spc="55" dirty="0"/>
              <a:t>в </a:t>
            </a:r>
            <a:r>
              <a:rPr sz="1100" spc="-260" dirty="0"/>
              <a:t> </a:t>
            </a:r>
            <a:r>
              <a:rPr sz="1100" spc="-25" dirty="0"/>
              <a:t>таблицу по </a:t>
            </a:r>
            <a:r>
              <a:rPr sz="1100" dirty="0"/>
              <a:t>строкам, а </a:t>
            </a:r>
            <a:r>
              <a:rPr sz="1100" spc="-20" dirty="0"/>
              <a:t>шифртекст </a:t>
            </a:r>
            <a:r>
              <a:rPr sz="1100" spc="-10" dirty="0"/>
              <a:t>получается </a:t>
            </a:r>
            <a:r>
              <a:rPr sz="1100" spc="55" dirty="0"/>
              <a:t>в </a:t>
            </a:r>
            <a:r>
              <a:rPr sz="1100" spc="-5" dirty="0"/>
              <a:t>результате </a:t>
            </a:r>
            <a:r>
              <a:rPr sz="1100" dirty="0"/>
              <a:t> </a:t>
            </a:r>
            <a:r>
              <a:rPr sz="1100" spc="5" dirty="0"/>
              <a:t>выписывания </a:t>
            </a:r>
            <a:r>
              <a:rPr sz="1100" spc="-10" dirty="0"/>
              <a:t>столбцов </a:t>
            </a:r>
            <a:r>
              <a:rPr sz="1100" dirty="0"/>
              <a:t>соответствующей </a:t>
            </a:r>
            <a:r>
              <a:rPr sz="1100" spc="-10" dirty="0"/>
              <a:t>таблицы, </a:t>
            </a:r>
            <a:r>
              <a:rPr sz="1100" spc="-35" dirty="0"/>
              <a:t>или </a:t>
            </a:r>
            <a:r>
              <a:rPr sz="1100" spc="-30" dirty="0"/>
              <a:t> </a:t>
            </a:r>
            <a:r>
              <a:rPr sz="1100" spc="-15" dirty="0"/>
              <a:t>наоборот.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019" y="85215"/>
            <a:ext cx="3096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Шифр</a:t>
            </a:r>
            <a:r>
              <a:rPr sz="1800" b="1" spc="-10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Кардано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43035"/>
            <a:ext cx="3913504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cs typeface="Palatino Linotype"/>
              </a:rPr>
              <a:t>Решетка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Кардано </a:t>
            </a:r>
            <a:r>
              <a:rPr sz="1100" spc="-135" dirty="0">
                <a:solidFill>
                  <a:srgbClr val="22373A"/>
                </a:solidFill>
                <a:cs typeface="Palatino Linotype"/>
              </a:rPr>
              <a:t>—</a:t>
            </a:r>
            <a:r>
              <a:rPr sz="1100" spc="-13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это ключ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к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секретному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посланию,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как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правило,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специальная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карточка,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которой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определенных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ме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с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тах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име</a:t>
            </a:r>
            <a:r>
              <a:rPr sz="1100" spc="-50" dirty="0">
                <a:solidFill>
                  <a:srgbClr val="22373A"/>
                </a:solidFill>
                <a:cs typeface="Palatino Linotype"/>
              </a:rPr>
              <a:t>ю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т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ся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прорези</a:t>
            </a:r>
            <a:r>
              <a:rPr sz="1100" spc="-5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0" dirty="0">
                <a:solidFill>
                  <a:srgbClr val="22373A"/>
                </a:solidFill>
                <a:cs typeface="Palatino Linotype"/>
              </a:rPr>
              <a:t>—</a:t>
            </a:r>
            <a:r>
              <a:rPr sz="1100" spc="-5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ячейки.</a:t>
            </a:r>
            <a:r>
              <a:rPr sz="1100" spc="-5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85" dirty="0">
                <a:solidFill>
                  <a:srgbClr val="22373A"/>
                </a:solidFill>
                <a:cs typeface="Palatino Linotype"/>
              </a:rPr>
              <a:t>Ч</a:t>
            </a:r>
            <a:r>
              <a:rPr sz="1100" spc="-60" dirty="0">
                <a:solidFill>
                  <a:srgbClr val="22373A"/>
                </a:solidFill>
                <a:cs typeface="Palatino Linotype"/>
              </a:rPr>
              <a:t>т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ение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зашифрованного  послания происходит 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при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наложении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на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кодированный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 текст.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Данный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метод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придуман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30" dirty="0">
                <a:solidFill>
                  <a:srgbClr val="22373A"/>
                </a:solidFill>
                <a:cs typeface="Palatino Linotype"/>
              </a:rPr>
              <a:t>16 </a:t>
            </a:r>
            <a:r>
              <a:rPr sz="1100" spc="20" dirty="0">
                <a:solidFill>
                  <a:srgbClr val="22373A"/>
                </a:solidFill>
                <a:cs typeface="Palatino Linotype"/>
              </a:rPr>
              <a:t>веке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итальянским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 математиком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cs typeface="Palatino Linotype"/>
              </a:rPr>
              <a:t>Джероламо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Кардано.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160" y="85215"/>
            <a:ext cx="2944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Шифр</a:t>
            </a:r>
            <a:r>
              <a:rPr sz="1800" b="1" spc="-10" dirty="0">
                <a:solidFill>
                  <a:schemeClr val="tx1"/>
                </a:solidFill>
              </a:rPr>
              <a:t> </a:t>
            </a:r>
            <a:r>
              <a:rPr sz="1800" b="1" spc="15" dirty="0">
                <a:solidFill>
                  <a:schemeClr val="tx1"/>
                </a:solidFill>
              </a:rPr>
              <a:t>Виженера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14909" y="931412"/>
            <a:ext cx="3803333" cy="1887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>
              <a:lnSpc>
                <a:spcPct val="118000"/>
              </a:lnSpc>
              <a:spcBef>
                <a:spcPts val="100"/>
              </a:spcBef>
            </a:pPr>
            <a:r>
              <a:rPr sz="1100" spc="-75" dirty="0"/>
              <a:t>Шифр </a:t>
            </a:r>
            <a:r>
              <a:rPr sz="1100" spc="-20" dirty="0"/>
              <a:t>Виженера </a:t>
            </a:r>
            <a:r>
              <a:rPr sz="1100" spc="-135" dirty="0"/>
              <a:t>—</a:t>
            </a:r>
            <a:r>
              <a:rPr sz="1100" spc="-130" dirty="0"/>
              <a:t> </a:t>
            </a:r>
            <a:r>
              <a:rPr sz="1100" spc="-20" dirty="0"/>
              <a:t>это </a:t>
            </a:r>
            <a:r>
              <a:rPr sz="1100" dirty="0"/>
              <a:t>метод </a:t>
            </a:r>
            <a:r>
              <a:rPr sz="1100" spc="-20" dirty="0"/>
              <a:t>шифровки, </a:t>
            </a:r>
            <a:r>
              <a:rPr sz="1100" spc="55" dirty="0"/>
              <a:t>в </a:t>
            </a:r>
            <a:r>
              <a:rPr sz="1100" spc="-15" dirty="0"/>
              <a:t>котором </a:t>
            </a:r>
            <a:r>
              <a:rPr sz="1100" spc="-10" dirty="0"/>
              <a:t> </a:t>
            </a:r>
            <a:r>
              <a:rPr sz="1100" spc="-15" dirty="0"/>
              <a:t>используются</a:t>
            </a:r>
            <a:r>
              <a:rPr sz="1100" spc="-10" dirty="0"/>
              <a:t> </a:t>
            </a:r>
            <a:r>
              <a:rPr sz="1100" dirty="0"/>
              <a:t>различные</a:t>
            </a:r>
            <a:r>
              <a:rPr sz="1100" spc="-5" dirty="0"/>
              <a:t> </a:t>
            </a:r>
            <a:r>
              <a:rPr sz="1100" spc="-40" dirty="0"/>
              <a:t>«шифры</a:t>
            </a:r>
            <a:r>
              <a:rPr sz="1100" spc="-5" dirty="0"/>
              <a:t> </a:t>
            </a:r>
            <a:r>
              <a:rPr sz="1100" spc="-25" dirty="0"/>
              <a:t>Цезаря»</a:t>
            </a:r>
            <a:r>
              <a:rPr sz="1100" spc="-5" dirty="0"/>
              <a:t> </a:t>
            </a:r>
            <a:r>
              <a:rPr sz="1100" spc="10" dirty="0"/>
              <a:t>на</a:t>
            </a:r>
            <a:r>
              <a:rPr sz="1100" spc="-5" dirty="0"/>
              <a:t> </a:t>
            </a:r>
            <a:r>
              <a:rPr sz="1100" spc="15" dirty="0"/>
              <a:t>основе</a:t>
            </a:r>
            <a:r>
              <a:rPr sz="1100" spc="-5" dirty="0"/>
              <a:t> </a:t>
            </a:r>
            <a:r>
              <a:rPr sz="1100" dirty="0"/>
              <a:t>букв</a:t>
            </a:r>
            <a:r>
              <a:rPr sz="1100" spc="-5" dirty="0"/>
              <a:t> </a:t>
            </a:r>
            <a:r>
              <a:rPr sz="1100" spc="55" dirty="0"/>
              <a:t>в </a:t>
            </a:r>
            <a:r>
              <a:rPr sz="1100" spc="-260" dirty="0"/>
              <a:t> </a:t>
            </a:r>
            <a:r>
              <a:rPr sz="1100" spc="-5" dirty="0"/>
              <a:t>ключевом </a:t>
            </a:r>
            <a:r>
              <a:rPr sz="1100" spc="5" dirty="0"/>
              <a:t>слове. </a:t>
            </a:r>
            <a:r>
              <a:rPr sz="1100" spc="-5" dirty="0"/>
              <a:t>В </a:t>
            </a:r>
            <a:r>
              <a:rPr sz="1100" spc="-40" dirty="0"/>
              <a:t>шифре </a:t>
            </a:r>
            <a:r>
              <a:rPr sz="1100" spc="-20" dirty="0"/>
              <a:t>Цезаря </a:t>
            </a:r>
            <a:r>
              <a:rPr sz="1100" spc="-25" dirty="0"/>
              <a:t>каждую </a:t>
            </a:r>
            <a:r>
              <a:rPr sz="1100" spc="-5" dirty="0"/>
              <a:t>букву абзаца </a:t>
            </a:r>
            <a:r>
              <a:rPr sz="1100" dirty="0"/>
              <a:t> </a:t>
            </a:r>
            <a:r>
              <a:rPr sz="1100" spc="-10" dirty="0"/>
              <a:t>необходимо </a:t>
            </a:r>
            <a:r>
              <a:rPr sz="1100" dirty="0"/>
              <a:t>поменять местами </a:t>
            </a:r>
            <a:r>
              <a:rPr sz="1100" spc="20" dirty="0"/>
              <a:t>с </a:t>
            </a:r>
            <a:r>
              <a:rPr sz="1100" spc="-5" dirty="0"/>
              <a:t>определенным </a:t>
            </a:r>
            <a:r>
              <a:rPr sz="1100" dirty="0"/>
              <a:t> </a:t>
            </a:r>
            <a:r>
              <a:rPr sz="1100" spc="-5" dirty="0"/>
              <a:t>количеством</a:t>
            </a:r>
            <a:r>
              <a:rPr sz="1100" spc="-10" dirty="0"/>
              <a:t> </a:t>
            </a:r>
            <a:r>
              <a:rPr sz="1100" spc="5" dirty="0"/>
              <a:t>букв,</a:t>
            </a:r>
            <a:r>
              <a:rPr sz="1100" spc="-55" dirty="0"/>
              <a:t> </a:t>
            </a:r>
            <a:r>
              <a:rPr sz="1100" dirty="0"/>
              <a:t>чтобы</a:t>
            </a:r>
            <a:r>
              <a:rPr sz="1100" spc="-10" dirty="0"/>
              <a:t> </a:t>
            </a:r>
            <a:r>
              <a:rPr sz="1100" spc="10" dirty="0"/>
              <a:t>заменить</a:t>
            </a:r>
            <a:r>
              <a:rPr sz="1100" spc="-30" dirty="0"/>
              <a:t> </a:t>
            </a:r>
            <a:r>
              <a:rPr sz="1100" spc="-10" dirty="0"/>
              <a:t>исходную букву.</a:t>
            </a:r>
          </a:p>
          <a:p>
            <a:pPr marL="40005" marR="60960">
              <a:lnSpc>
                <a:spcPct val="118000"/>
              </a:lnSpc>
            </a:pPr>
            <a:r>
              <a:rPr sz="1100" spc="-25" dirty="0"/>
              <a:t>Например, </a:t>
            </a:r>
            <a:r>
              <a:rPr sz="1100" spc="55" dirty="0"/>
              <a:t>в </a:t>
            </a:r>
            <a:r>
              <a:rPr sz="1100" spc="-5" dirty="0"/>
              <a:t>латинском алфавите </a:t>
            </a:r>
            <a:r>
              <a:rPr sz="1100" spc="-114" dirty="0"/>
              <a:t>А </a:t>
            </a:r>
            <a:r>
              <a:rPr sz="1100" spc="5" dirty="0"/>
              <a:t>становится </a:t>
            </a:r>
            <a:r>
              <a:rPr sz="1100" spc="-40" dirty="0"/>
              <a:t>D, </a:t>
            </a:r>
            <a:r>
              <a:rPr sz="1100" spc="-5" dirty="0"/>
              <a:t>B </a:t>
            </a:r>
            <a:r>
              <a:rPr sz="1100" dirty="0"/>
              <a:t> </a:t>
            </a:r>
            <a:r>
              <a:rPr sz="1100" spc="5" dirty="0"/>
              <a:t>становится</a:t>
            </a:r>
            <a:r>
              <a:rPr sz="1100" spc="-10" dirty="0"/>
              <a:t> </a:t>
            </a:r>
            <a:r>
              <a:rPr sz="1100" spc="-5" dirty="0"/>
              <a:t>Е,</a:t>
            </a:r>
            <a:r>
              <a:rPr sz="1100" spc="-50" dirty="0"/>
              <a:t> </a:t>
            </a:r>
            <a:r>
              <a:rPr sz="1100" spc="-80" dirty="0"/>
              <a:t>С</a:t>
            </a:r>
            <a:r>
              <a:rPr sz="1100" spc="-5" dirty="0"/>
              <a:t> </a:t>
            </a:r>
            <a:r>
              <a:rPr sz="1100" spc="5" dirty="0"/>
              <a:t>становится</a:t>
            </a:r>
            <a:r>
              <a:rPr sz="1100" spc="-5" dirty="0"/>
              <a:t> </a:t>
            </a:r>
            <a:r>
              <a:rPr sz="1100" spc="5" dirty="0"/>
              <a:t>F.</a:t>
            </a:r>
            <a:r>
              <a:rPr sz="1100" spc="-50" dirty="0"/>
              <a:t> </a:t>
            </a:r>
            <a:r>
              <a:rPr sz="1100" spc="-75" dirty="0"/>
              <a:t>Шифр</a:t>
            </a:r>
            <a:r>
              <a:rPr sz="1100" spc="-5" dirty="0"/>
              <a:t> </a:t>
            </a:r>
            <a:r>
              <a:rPr sz="1100" spc="-20" dirty="0"/>
              <a:t>Виженера</a:t>
            </a:r>
            <a:r>
              <a:rPr sz="1100" spc="-5" dirty="0"/>
              <a:t> построен </a:t>
            </a:r>
            <a:r>
              <a:rPr sz="1100" spc="10" dirty="0"/>
              <a:t>на </a:t>
            </a:r>
            <a:r>
              <a:rPr sz="1100" spc="-260" dirty="0"/>
              <a:t> </a:t>
            </a:r>
            <a:r>
              <a:rPr sz="1100" spc="5" dirty="0"/>
              <a:t>методе </a:t>
            </a:r>
            <a:r>
              <a:rPr sz="1100" spc="-5" dirty="0"/>
              <a:t>использования </a:t>
            </a:r>
            <a:r>
              <a:rPr sz="1100" dirty="0"/>
              <a:t>различных </a:t>
            </a:r>
            <a:r>
              <a:rPr sz="1100" spc="-30" dirty="0"/>
              <a:t>шифров </a:t>
            </a:r>
            <a:r>
              <a:rPr sz="1100" spc="-20" dirty="0"/>
              <a:t>Цезаря </a:t>
            </a:r>
            <a:r>
              <a:rPr sz="1100" spc="55" dirty="0"/>
              <a:t>в </a:t>
            </a:r>
            <a:r>
              <a:rPr sz="1100" spc="60" dirty="0"/>
              <a:t> </a:t>
            </a:r>
            <a:r>
              <a:rPr sz="1100" dirty="0"/>
              <a:t>различных</a:t>
            </a:r>
            <a:r>
              <a:rPr sz="1100" spc="-20" dirty="0"/>
              <a:t> </a:t>
            </a:r>
            <a:r>
              <a:rPr sz="1100" spc="5" dirty="0"/>
              <a:t>частях</a:t>
            </a:r>
            <a:r>
              <a:rPr sz="1100" spc="-10" dirty="0"/>
              <a:t> сообщения.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7250" y="44004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chemeClr val="bg1"/>
                </a:solidFill>
                <a:latin typeface="Cambria"/>
                <a:cs typeface="Cambria"/>
              </a:rPr>
              <a:t>Контрольный</a:t>
            </a:r>
            <a:r>
              <a:rPr b="1" spc="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chemeClr val="bg1"/>
                </a:solidFill>
                <a:latin typeface="Cambria"/>
                <a:cs typeface="Cambria"/>
              </a:rPr>
              <a:t>пример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892175"/>
            <a:ext cx="2721667" cy="19573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4850" y="2760603"/>
            <a:ext cx="3291204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5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1:</a:t>
            </a:r>
            <a:r>
              <a:rPr sz="1100" b="1" spc="5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алгоритма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маршрутной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перестановки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" y="-7699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7250" y="74157"/>
            <a:ext cx="3782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Контрольный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584575" cy="5080"/>
            </a:xfrm>
            <a:custGeom>
              <a:avLst/>
              <a:gdLst/>
              <a:ahLst/>
              <a:cxnLst/>
              <a:rect l="l" t="t" r="r" b="b"/>
              <a:pathLst>
                <a:path w="3584575" h="5079">
                  <a:moveTo>
                    <a:pt x="0" y="5060"/>
                  </a:moveTo>
                  <a:lnTo>
                    <a:pt x="0" y="0"/>
                  </a:lnTo>
                  <a:lnTo>
                    <a:pt x="3584015" y="0"/>
                  </a:lnTo>
                  <a:lnTo>
                    <a:pt x="3584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892175"/>
            <a:ext cx="2075780" cy="21380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4806" y="3025775"/>
            <a:ext cx="219837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2: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 алгоритма решетки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7250" y="62615"/>
            <a:ext cx="3935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Контрольный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41" y="1327842"/>
            <a:ext cx="2721505" cy="4763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8613" y="2536161"/>
            <a:ext cx="227076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3: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 алгоритма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Виженера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650" y="74658"/>
            <a:ext cx="52304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9F9F9"/>
                </a:solidFill>
                <a:latin typeface="Cambria"/>
                <a:cs typeface="Cambria"/>
              </a:rPr>
              <a:t>Результаты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выполнения</a:t>
            </a:r>
            <a:r>
              <a:rPr sz="1400"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668347"/>
            <a:ext cx="38582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0" dirty="0" smtClean="0">
                <a:solidFill>
                  <a:srgbClr val="22373A"/>
                </a:solidFill>
                <a:cs typeface="Palatino Linotype"/>
              </a:rPr>
              <a:t>Я и</a:t>
            </a:r>
            <a:r>
              <a:rPr sz="1100" spc="-30" dirty="0" err="1" smtClean="0">
                <a:solidFill>
                  <a:srgbClr val="22373A"/>
                </a:solidFill>
                <a:cs typeface="Palatino Linotype"/>
              </a:rPr>
              <a:t>зучил</a:t>
            </a:r>
            <a:r>
              <a:rPr sz="1100" spc="-1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алгоритмы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шифрования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cs typeface="Palatino Linotype"/>
              </a:rPr>
              <a:t>с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помощью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перестановок.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239</Words>
  <Application>Microsoft Office PowerPoint</Application>
  <PresentationFormat>Произвольный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</vt:lpstr>
      <vt:lpstr>Palatino Linotype</vt:lpstr>
      <vt:lpstr>Times New Roman</vt:lpstr>
      <vt:lpstr>Ретро</vt:lpstr>
      <vt:lpstr>Презентация PowerPoint</vt:lpstr>
      <vt:lpstr>Презентация PowerPoint</vt:lpstr>
      <vt:lpstr>Шифр маршрутной перестановки</vt:lpstr>
      <vt:lpstr>Шифр Кардано</vt:lpstr>
      <vt:lpstr>Шифр Виженера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Шифры перестановки</dc:title>
  <dc:creator>Хитяев Евгений Анатольевич НПМмд-02-21</dc:creator>
  <cp:lastModifiedBy>alexmilehin1999@outlook.com</cp:lastModifiedBy>
  <cp:revision>4</cp:revision>
  <dcterms:created xsi:type="dcterms:W3CDTF">2022-02-13T11:20:07Z</dcterms:created>
  <dcterms:modified xsi:type="dcterms:W3CDTF">2022-02-21T14:41:26Z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