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9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0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78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89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5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74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476" y="869652"/>
            <a:ext cx="2009139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000" b="1" spc="55" dirty="0">
                <a:solidFill>
                  <a:srgbClr val="22373A"/>
                </a:solidFill>
                <a:latin typeface="+mj-lt"/>
                <a:cs typeface="Cambria"/>
              </a:rPr>
              <a:t>Шифр</a:t>
            </a:r>
            <a:r>
              <a:rPr sz="2000" b="1" dirty="0">
                <a:solidFill>
                  <a:srgbClr val="22373A"/>
                </a:solidFill>
                <a:latin typeface="+mj-lt"/>
                <a:cs typeface="Cambria"/>
              </a:rPr>
              <a:t> </a:t>
            </a:r>
            <a:r>
              <a:rPr sz="2000" b="1" spc="70" dirty="0">
                <a:solidFill>
                  <a:srgbClr val="22373A"/>
                </a:solidFill>
                <a:latin typeface="+mj-lt"/>
                <a:cs typeface="Cambria"/>
              </a:rPr>
              <a:t>гаммирования</a:t>
            </a:r>
            <a:endParaRPr sz="2000"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7964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18735"/>
            <a:ext cx="26295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5" dirty="0" err="1" smtClean="0">
                <a:solidFill>
                  <a:srgbClr val="22373A"/>
                </a:solidFill>
                <a:cs typeface="Palatino Linotype"/>
              </a:rPr>
              <a:t>Милёхин</a:t>
            </a:r>
            <a:r>
              <a:rPr lang="ru-RU" sz="1000" spc="5" dirty="0" smtClean="0">
                <a:solidFill>
                  <a:srgbClr val="22373A"/>
                </a:solidFill>
                <a:cs typeface="Palatino Linotype"/>
              </a:rPr>
              <a:t> Александр </a:t>
            </a:r>
            <a:r>
              <a:rPr sz="1000" dirty="0" smtClean="0">
                <a:solidFill>
                  <a:srgbClr val="22373A"/>
                </a:solidFill>
                <a:cs typeface="Palatino Linotype"/>
              </a:rPr>
              <a:t>НПМмд-02-21</a:t>
            </a:r>
            <a:endParaRPr sz="8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" y="-2793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450" y="56600"/>
            <a:ext cx="50018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9F9F9"/>
                </a:solidFill>
                <a:cs typeface="Cambria"/>
              </a:rPr>
              <a:t>Результаты</a:t>
            </a:r>
            <a:r>
              <a:rPr sz="1600" b="1" spc="55" dirty="0">
                <a:solidFill>
                  <a:srgbClr val="F9F9F9"/>
                </a:solidFill>
                <a:cs typeface="Cambria"/>
              </a:rPr>
              <a:t> </a:t>
            </a:r>
            <a:r>
              <a:rPr sz="1600" b="1" spc="20" dirty="0">
                <a:solidFill>
                  <a:srgbClr val="F9F9F9"/>
                </a:solidFill>
                <a:cs typeface="Cambria"/>
              </a:rPr>
              <a:t>выполнения</a:t>
            </a:r>
            <a:r>
              <a:rPr sz="1600" b="1" spc="30" dirty="0">
                <a:solidFill>
                  <a:srgbClr val="F9F9F9"/>
                </a:solidFill>
                <a:cs typeface="Cambria"/>
              </a:rPr>
              <a:t> </a:t>
            </a:r>
            <a:r>
              <a:rPr sz="1600" b="1" spc="20" dirty="0">
                <a:solidFill>
                  <a:srgbClr val="F9F9F9"/>
                </a:solidFill>
                <a:cs typeface="Cambria"/>
              </a:rPr>
              <a:t>лабораторной</a:t>
            </a:r>
            <a:r>
              <a:rPr sz="1600" b="1" spc="55" dirty="0">
                <a:solidFill>
                  <a:srgbClr val="F9F9F9"/>
                </a:solidFill>
                <a:cs typeface="Cambria"/>
              </a:rPr>
              <a:t> </a:t>
            </a:r>
            <a:r>
              <a:rPr sz="1600" b="1" spc="15" dirty="0">
                <a:solidFill>
                  <a:srgbClr val="F9F9F9"/>
                </a:solidFill>
                <a:cs typeface="Cambria"/>
              </a:rPr>
              <a:t>работы</a:t>
            </a:r>
            <a:endParaRPr sz="1600"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304478"/>
            <a:ext cx="3910965" cy="412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-5" dirty="0">
                <a:solidFill>
                  <a:srgbClr val="22373A"/>
                </a:solidFill>
                <a:cs typeface="Palatino Linotype"/>
              </a:rPr>
              <a:t>Я</a:t>
            </a:r>
            <a:r>
              <a:rPr sz="1100" spc="-1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 err="1" smtClean="0">
                <a:solidFill>
                  <a:srgbClr val="22373A"/>
                </a:solidFill>
                <a:cs typeface="Palatino Linotype"/>
              </a:rPr>
              <a:t>изуч</a:t>
            </a:r>
            <a:r>
              <a:rPr lang="ru-RU" sz="1100" dirty="0" smtClean="0">
                <a:solidFill>
                  <a:srgbClr val="22373A"/>
                </a:solidFill>
                <a:cs typeface="Palatino Linotype"/>
              </a:rPr>
              <a:t>ил</a:t>
            </a:r>
            <a:r>
              <a:rPr sz="110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алгоритмы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шифрования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на </a:t>
            </a:r>
            <a:r>
              <a:rPr sz="1100" spc="15" dirty="0">
                <a:solidFill>
                  <a:srgbClr val="22373A"/>
                </a:solidFill>
                <a:cs typeface="Palatino Linotype"/>
              </a:rPr>
              <a:t>основе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гаммирования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и </a:t>
            </a:r>
            <a:r>
              <a:rPr sz="1100" dirty="0" err="1" smtClean="0">
                <a:solidFill>
                  <a:srgbClr val="22373A"/>
                </a:solidFill>
                <a:cs typeface="Palatino Linotype"/>
              </a:rPr>
              <a:t>реализова</a:t>
            </a:r>
            <a:r>
              <a:rPr lang="ru-RU" sz="1100" dirty="0" smtClean="0">
                <a:solidFill>
                  <a:srgbClr val="22373A"/>
                </a:solidFill>
                <a:cs typeface="Palatino Linotype"/>
              </a:rPr>
              <a:t>л</a:t>
            </a:r>
            <a:r>
              <a:rPr sz="1100" dirty="0" smtClean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их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на </a:t>
            </a:r>
            <a:r>
              <a:rPr sz="1100" spc="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языке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программирования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Python</a:t>
            </a:r>
            <a:r>
              <a:rPr sz="1100" dirty="0" smtClean="0">
                <a:solidFill>
                  <a:srgbClr val="22373A"/>
                </a:solidFill>
                <a:cs typeface="Palatino Linotype"/>
              </a:rPr>
              <a:t>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8745" y="1577975"/>
            <a:ext cx="3671355" cy="523220"/>
          </a:xfrm>
        </p:spPr>
        <p:txBody>
          <a:bodyPr>
            <a:noAutofit/>
          </a:bodyPr>
          <a:lstStyle/>
          <a:p>
            <a:r>
              <a:rPr lang="ru-RU" sz="2400" spc="-25" dirty="0">
                <a:latin typeface="+mn-lt"/>
                <a:cs typeface="Palatino Linotype"/>
              </a:rPr>
              <a:t>Спасибо </a:t>
            </a:r>
            <a:r>
              <a:rPr lang="ru-RU" sz="2400" spc="15" dirty="0">
                <a:latin typeface="+mn-lt"/>
                <a:cs typeface="Palatino Linotype"/>
              </a:rPr>
              <a:t>за</a:t>
            </a:r>
            <a:r>
              <a:rPr lang="ru-RU" sz="2400" spc="-25" dirty="0">
                <a:latin typeface="+mn-lt"/>
                <a:cs typeface="Palatino Linotype"/>
              </a:rPr>
              <a:t> </a:t>
            </a:r>
            <a:r>
              <a:rPr lang="ru-RU" sz="2400" spc="10" dirty="0" smtClean="0">
                <a:latin typeface="+mn-lt"/>
                <a:cs typeface="Palatino Linotype"/>
              </a:rPr>
              <a:t>внимание</a:t>
            </a:r>
            <a:r>
              <a:rPr lang="ru-RU" sz="2400" dirty="0">
                <a:latin typeface="+mn-lt"/>
                <a:cs typeface="Palatino Linotype"/>
              </a:rPr>
              <a:t/>
            </a:r>
            <a:br>
              <a:rPr lang="ru-RU" sz="2400" dirty="0">
                <a:latin typeface="+mn-lt"/>
                <a:cs typeface="Palatino Linotype"/>
              </a:rPr>
            </a:b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339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881" y="43880"/>
            <a:ext cx="4011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F9F9F9"/>
                </a:solidFill>
                <a:cs typeface="Cambria"/>
              </a:rPr>
              <a:t>Цель</a:t>
            </a:r>
            <a:r>
              <a:rPr b="1" spc="-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cs typeface="Cambria"/>
              </a:rPr>
              <a:t>лабораторной</a:t>
            </a:r>
            <a:r>
              <a:rPr b="1" spc="30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cs typeface="Cambria"/>
              </a:rPr>
              <a:t>работы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922019" cy="5080"/>
            </a:xfrm>
            <a:custGeom>
              <a:avLst/>
              <a:gdLst/>
              <a:ahLst/>
              <a:cxnLst/>
              <a:rect l="l" t="t" r="r" b="b"/>
              <a:pathLst>
                <a:path w="922019" h="5079">
                  <a:moveTo>
                    <a:pt x="0" y="5060"/>
                  </a:moveTo>
                  <a:lnTo>
                    <a:pt x="0" y="0"/>
                  </a:lnTo>
                  <a:lnTo>
                    <a:pt x="921597" y="0"/>
                  </a:lnTo>
                  <a:lnTo>
                    <a:pt x="921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668347"/>
            <a:ext cx="33343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cs typeface="Palatino Linotype"/>
              </a:rPr>
              <a:t>Изучение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алгоритма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шифрования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гаммированием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21318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Гаммирование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02430" y="663575"/>
            <a:ext cx="3803333" cy="1498384"/>
          </a:xfrm>
          <a:prstGeom prst="rect">
            <a:avLst/>
          </a:prstGeom>
        </p:spPr>
        <p:txBody>
          <a:bodyPr vert="horz" wrap="square" lIns="0" tIns="50739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z="1100" spc="-10" dirty="0"/>
              <a:t>Гаммирование </a:t>
            </a:r>
            <a:r>
              <a:rPr sz="1100" spc="130" dirty="0"/>
              <a:t>– </a:t>
            </a:r>
            <a:r>
              <a:rPr sz="1100" spc="-20" dirty="0"/>
              <a:t>это </a:t>
            </a:r>
            <a:r>
              <a:rPr sz="1100" spc="-15" dirty="0"/>
              <a:t>наложение </a:t>
            </a:r>
            <a:r>
              <a:rPr sz="1100" spc="5" dirty="0"/>
              <a:t>(снятие) </a:t>
            </a:r>
            <a:r>
              <a:rPr sz="1100" spc="10" dirty="0"/>
              <a:t>на </a:t>
            </a:r>
            <a:r>
              <a:rPr sz="1100" dirty="0"/>
              <a:t>открытые </a:t>
            </a:r>
            <a:r>
              <a:rPr sz="1100" spc="5" dirty="0"/>
              <a:t> </a:t>
            </a:r>
            <a:r>
              <a:rPr sz="1100" spc="-5" dirty="0"/>
              <a:t>(зашифрованные)</a:t>
            </a:r>
            <a:r>
              <a:rPr sz="1100" spc="-35" dirty="0"/>
              <a:t> </a:t>
            </a:r>
            <a:r>
              <a:rPr sz="1100" spc="15" dirty="0"/>
              <a:t>данные</a:t>
            </a:r>
            <a:r>
              <a:rPr sz="1100" spc="-10" dirty="0"/>
              <a:t> </a:t>
            </a:r>
            <a:r>
              <a:rPr sz="1100" spc="-15" dirty="0"/>
              <a:t>крип</a:t>
            </a:r>
            <a:r>
              <a:rPr sz="1100" spc="-20" dirty="0"/>
              <a:t>т</a:t>
            </a:r>
            <a:r>
              <a:rPr sz="1100" spc="-5" dirty="0"/>
              <a:t>ографичес</a:t>
            </a:r>
            <a:r>
              <a:rPr sz="1100" spc="-20" dirty="0"/>
              <a:t>кой</a:t>
            </a:r>
            <a:r>
              <a:rPr sz="1100" spc="-10" dirty="0"/>
              <a:t> </a:t>
            </a:r>
            <a:r>
              <a:rPr sz="1100" spc="10" dirty="0"/>
              <a:t>гаммы,</a:t>
            </a:r>
            <a:r>
              <a:rPr sz="1100" spc="-90" dirty="0"/>
              <a:t> </a:t>
            </a:r>
            <a:r>
              <a:rPr sz="1100" spc="-40" dirty="0"/>
              <a:t>т</a:t>
            </a:r>
            <a:r>
              <a:rPr sz="1100" spc="20" dirty="0"/>
              <a:t>.е.  </a:t>
            </a:r>
            <a:r>
              <a:rPr sz="1100" spc="-5" dirty="0"/>
              <a:t>последовательности </a:t>
            </a:r>
            <a:r>
              <a:rPr sz="1100" dirty="0"/>
              <a:t>элементов</a:t>
            </a:r>
            <a:r>
              <a:rPr sz="1100" spc="-30" dirty="0"/>
              <a:t> </a:t>
            </a:r>
            <a:r>
              <a:rPr sz="1100" spc="20" dirty="0"/>
              <a:t>данных,</a:t>
            </a:r>
            <a:r>
              <a:rPr sz="1100" spc="-50" dirty="0"/>
              <a:t> </a:t>
            </a:r>
            <a:r>
              <a:rPr sz="1100" spc="10" dirty="0"/>
              <a:t>вырабатываемых</a:t>
            </a:r>
            <a:r>
              <a:rPr sz="1100" spc="-5" dirty="0"/>
              <a:t> </a:t>
            </a:r>
            <a:r>
              <a:rPr sz="1100" spc="20" dirty="0"/>
              <a:t>с </a:t>
            </a:r>
            <a:r>
              <a:rPr sz="1100" spc="-260" dirty="0"/>
              <a:t> </a:t>
            </a:r>
            <a:r>
              <a:rPr sz="1100" spc="-20" dirty="0"/>
              <a:t>помощью </a:t>
            </a:r>
            <a:r>
              <a:rPr sz="1100" spc="-5" dirty="0"/>
              <a:t>некоторого </a:t>
            </a:r>
            <a:r>
              <a:rPr sz="1100" spc="-10" dirty="0"/>
              <a:t>криптографического </a:t>
            </a:r>
            <a:r>
              <a:rPr sz="1100" spc="-5" dirty="0"/>
              <a:t>алгоритма, </a:t>
            </a:r>
            <a:r>
              <a:rPr sz="1100" spc="-15" dirty="0"/>
              <a:t>для </a:t>
            </a:r>
            <a:r>
              <a:rPr sz="1100" spc="-10" dirty="0"/>
              <a:t> </a:t>
            </a:r>
            <a:r>
              <a:rPr sz="1100" spc="-15" dirty="0"/>
              <a:t>получения </a:t>
            </a:r>
            <a:r>
              <a:rPr sz="1100" spc="-5" dirty="0"/>
              <a:t>зашифрованных</a:t>
            </a:r>
            <a:r>
              <a:rPr sz="1100" spc="-10" dirty="0"/>
              <a:t> </a:t>
            </a:r>
            <a:r>
              <a:rPr sz="1100" spc="5" dirty="0"/>
              <a:t>(открытых)</a:t>
            </a:r>
            <a:r>
              <a:rPr sz="1100" spc="-35" dirty="0"/>
              <a:t> </a:t>
            </a:r>
            <a:r>
              <a:rPr sz="1100" spc="20" dirty="0"/>
              <a:t>данных.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383030" cy="5080"/>
            </a:xfrm>
            <a:custGeom>
              <a:avLst/>
              <a:gdLst/>
              <a:ahLst/>
              <a:cxnLst/>
              <a:rect l="l" t="t" r="r" b="b"/>
              <a:pathLst>
                <a:path w="1383030" h="5079">
                  <a:moveTo>
                    <a:pt x="0" y="5060"/>
                  </a:moveTo>
                  <a:lnTo>
                    <a:pt x="0" y="0"/>
                  </a:lnTo>
                  <a:lnTo>
                    <a:pt x="1382431" y="0"/>
                  </a:lnTo>
                  <a:lnTo>
                    <a:pt x="13824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90417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Гаммирование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592543" y="892175"/>
            <a:ext cx="3803333" cy="19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sz="1100" spc="-35" dirty="0"/>
              <a:t>Наложение</a:t>
            </a:r>
            <a:r>
              <a:rPr sz="1100" spc="-10" dirty="0"/>
              <a:t> </a:t>
            </a:r>
            <a:r>
              <a:rPr sz="1100" spc="-25" dirty="0"/>
              <a:t>(или</a:t>
            </a:r>
            <a:r>
              <a:rPr sz="1100" spc="-10" dirty="0"/>
              <a:t> </a:t>
            </a:r>
            <a:r>
              <a:rPr sz="1100" spc="5" dirty="0"/>
              <a:t>снятие)</a:t>
            </a:r>
            <a:r>
              <a:rPr sz="1100" spc="-10" dirty="0"/>
              <a:t> </a:t>
            </a:r>
            <a:r>
              <a:rPr sz="1100" spc="5" dirty="0"/>
              <a:t>гаммы</a:t>
            </a:r>
            <a:r>
              <a:rPr sz="1100" spc="-5" dirty="0"/>
              <a:t> </a:t>
            </a:r>
            <a:r>
              <a:rPr sz="1100" spc="10" dirty="0"/>
              <a:t>на</a:t>
            </a:r>
            <a:r>
              <a:rPr sz="1100" spc="-10" dirty="0"/>
              <a:t> </a:t>
            </a:r>
            <a:r>
              <a:rPr sz="1100" spc="-25" dirty="0"/>
              <a:t>блок</a:t>
            </a:r>
            <a:r>
              <a:rPr sz="1100" spc="-10" dirty="0"/>
              <a:t> </a:t>
            </a:r>
            <a:r>
              <a:rPr sz="1100" spc="-15" dirty="0"/>
              <a:t>сообщения</a:t>
            </a:r>
            <a:r>
              <a:rPr sz="1100" spc="-10" dirty="0"/>
              <a:t> </a:t>
            </a:r>
            <a:r>
              <a:rPr sz="1100" spc="55" dirty="0"/>
              <a:t>в </a:t>
            </a:r>
            <a:r>
              <a:rPr sz="1100" spc="60" dirty="0"/>
              <a:t> </a:t>
            </a:r>
            <a:r>
              <a:rPr sz="1100" spc="-5" dirty="0"/>
              <a:t>рассматриваемом нами </a:t>
            </a:r>
            <a:r>
              <a:rPr sz="1100" dirty="0"/>
              <a:t>стандарте </a:t>
            </a:r>
            <a:r>
              <a:rPr sz="1100" spc="-5" dirty="0"/>
              <a:t>реализуется </a:t>
            </a:r>
            <a:r>
              <a:rPr sz="1100" spc="20" dirty="0"/>
              <a:t>с </a:t>
            </a:r>
            <a:r>
              <a:rPr sz="1100" spc="-20" dirty="0"/>
              <a:t>помощью </a:t>
            </a:r>
            <a:r>
              <a:rPr sz="1100" spc="-260" dirty="0"/>
              <a:t> </a:t>
            </a:r>
            <a:r>
              <a:rPr sz="1100" spc="-20" dirty="0"/>
              <a:t>операции</a:t>
            </a:r>
            <a:r>
              <a:rPr sz="1100" spc="-5" dirty="0"/>
              <a:t> </a:t>
            </a:r>
            <a:r>
              <a:rPr sz="1100" spc="-10" dirty="0"/>
              <a:t>побитного</a:t>
            </a:r>
            <a:r>
              <a:rPr sz="1100" spc="-5" dirty="0"/>
              <a:t> </a:t>
            </a:r>
            <a:r>
              <a:rPr sz="1100" spc="-30" dirty="0"/>
              <a:t>сложения</a:t>
            </a:r>
            <a:r>
              <a:rPr sz="1100" spc="-5" dirty="0"/>
              <a:t> </a:t>
            </a:r>
            <a:r>
              <a:rPr sz="1100" spc="-25" dirty="0"/>
              <a:t>по</a:t>
            </a:r>
            <a:r>
              <a:rPr sz="1100" dirty="0"/>
              <a:t> </a:t>
            </a:r>
            <a:r>
              <a:rPr sz="1100" spc="-30" dirty="0"/>
              <a:t>модулю</a:t>
            </a:r>
            <a:r>
              <a:rPr sz="1100" spc="-5" dirty="0"/>
              <a:t> </a:t>
            </a:r>
            <a:r>
              <a:rPr sz="1100" spc="30" dirty="0"/>
              <a:t>2</a:t>
            </a:r>
            <a:r>
              <a:rPr sz="1100" spc="-5" dirty="0"/>
              <a:t> </a:t>
            </a:r>
            <a:r>
              <a:rPr sz="1100" spc="-20" dirty="0"/>
              <a:t>(XOR).</a:t>
            </a:r>
            <a:r>
              <a:rPr sz="1100" spc="-50" dirty="0"/>
              <a:t> </a:t>
            </a:r>
            <a:r>
              <a:rPr sz="1100" spc="-45" dirty="0"/>
              <a:t>То</a:t>
            </a:r>
            <a:r>
              <a:rPr sz="1100" dirty="0"/>
              <a:t> </a:t>
            </a:r>
            <a:r>
              <a:rPr sz="1100" spc="15" dirty="0"/>
              <a:t>есть </a:t>
            </a:r>
            <a:r>
              <a:rPr sz="1100" spc="20" dirty="0"/>
              <a:t> </a:t>
            </a:r>
            <a:r>
              <a:rPr sz="1100" spc="-35" dirty="0"/>
              <a:t>при</a:t>
            </a:r>
            <a:r>
              <a:rPr sz="1100" spc="-15" dirty="0"/>
              <a:t> </a:t>
            </a:r>
            <a:r>
              <a:rPr sz="1100" spc="-20" dirty="0"/>
              <a:t>шифровании</a:t>
            </a:r>
            <a:r>
              <a:rPr sz="1100" spc="-10" dirty="0"/>
              <a:t> </a:t>
            </a:r>
            <a:r>
              <a:rPr sz="1100" spc="-15" dirty="0"/>
              <a:t>сообщений</a:t>
            </a:r>
            <a:r>
              <a:rPr sz="1100" spc="-10" dirty="0"/>
              <a:t> </a:t>
            </a:r>
            <a:r>
              <a:rPr sz="1100" spc="-20" dirty="0"/>
              <a:t>каждый</a:t>
            </a:r>
            <a:r>
              <a:rPr sz="1100" spc="-10" dirty="0"/>
              <a:t> </a:t>
            </a:r>
            <a:r>
              <a:rPr sz="1100" spc="-25" dirty="0"/>
              <a:t>блок</a:t>
            </a:r>
            <a:r>
              <a:rPr sz="1100" spc="-10" dirty="0"/>
              <a:t> </a:t>
            </a:r>
            <a:r>
              <a:rPr sz="1100" spc="-5" dirty="0"/>
              <a:t>открытого </a:t>
            </a:r>
            <a:r>
              <a:rPr sz="1100" dirty="0"/>
              <a:t> </a:t>
            </a:r>
            <a:r>
              <a:rPr sz="1100" spc="-15" dirty="0"/>
              <a:t>сообщения </a:t>
            </a:r>
            <a:r>
              <a:rPr sz="1100" spc="-10" dirty="0"/>
              <a:t>ксорится </a:t>
            </a:r>
            <a:r>
              <a:rPr sz="1100" spc="20" dirty="0"/>
              <a:t>с </a:t>
            </a:r>
            <a:r>
              <a:rPr sz="1100" spc="-25" dirty="0"/>
              <a:t>блоком </a:t>
            </a:r>
            <a:r>
              <a:rPr sz="1100" spc="-10" dirty="0"/>
              <a:t>криптографической </a:t>
            </a:r>
            <a:r>
              <a:rPr sz="1100" spc="10" dirty="0"/>
              <a:t>гаммы, </a:t>
            </a:r>
            <a:r>
              <a:rPr sz="1100" spc="-260" dirty="0"/>
              <a:t> </a:t>
            </a:r>
            <a:r>
              <a:rPr sz="1100" spc="-5" dirty="0"/>
              <a:t>длина </a:t>
            </a:r>
            <a:r>
              <a:rPr sz="1100" spc="-10" dirty="0"/>
              <a:t>которого </a:t>
            </a:r>
            <a:r>
              <a:rPr sz="1100" spc="-30" dirty="0"/>
              <a:t>должна </a:t>
            </a:r>
            <a:r>
              <a:rPr sz="1100" spc="15" dirty="0"/>
              <a:t>соответствовать </a:t>
            </a:r>
            <a:r>
              <a:rPr sz="1100" spc="-5" dirty="0"/>
              <a:t>длине </a:t>
            </a:r>
            <a:r>
              <a:rPr sz="1100" spc="-15" dirty="0"/>
              <a:t>блоков </a:t>
            </a:r>
            <a:r>
              <a:rPr sz="1100" spc="-10" dirty="0"/>
              <a:t> </a:t>
            </a:r>
            <a:r>
              <a:rPr sz="1100" spc="-5" dirty="0"/>
              <a:t>открытого </a:t>
            </a:r>
            <a:r>
              <a:rPr sz="1100" spc="-10" dirty="0"/>
              <a:t>сообщения. </a:t>
            </a:r>
            <a:r>
              <a:rPr sz="1100" spc="-65" dirty="0"/>
              <a:t>При </a:t>
            </a:r>
            <a:r>
              <a:rPr sz="1100" spc="-10" dirty="0"/>
              <a:t>этом, </a:t>
            </a:r>
            <a:r>
              <a:rPr sz="1100" spc="-15" dirty="0"/>
              <a:t>если </a:t>
            </a:r>
            <a:r>
              <a:rPr sz="1100" spc="-10" dirty="0"/>
              <a:t>размер </a:t>
            </a:r>
            <a:r>
              <a:rPr sz="1100" spc="-20" dirty="0"/>
              <a:t>блока </a:t>
            </a:r>
            <a:r>
              <a:rPr sz="1100" spc="-15" dirty="0"/>
              <a:t> </a:t>
            </a:r>
            <a:r>
              <a:rPr sz="1100" spc="-5" dirty="0"/>
              <a:t>исходного </a:t>
            </a:r>
            <a:r>
              <a:rPr sz="1100" spc="10" dirty="0"/>
              <a:t>текста </a:t>
            </a:r>
            <a:r>
              <a:rPr sz="1100" spc="5" dirty="0"/>
              <a:t>меньше, </a:t>
            </a:r>
            <a:r>
              <a:rPr sz="1100" spc="10" dirty="0"/>
              <a:t>чем </a:t>
            </a:r>
            <a:r>
              <a:rPr sz="1100" spc="-10" dirty="0"/>
              <a:t>размер </a:t>
            </a:r>
            <a:r>
              <a:rPr sz="1100" spc="-20" dirty="0"/>
              <a:t>блока </a:t>
            </a:r>
            <a:r>
              <a:rPr sz="1100" spc="10" dirty="0"/>
              <a:t>гаммы, </a:t>
            </a:r>
            <a:r>
              <a:rPr sz="1100" spc="-25" dirty="0"/>
              <a:t>блок </a:t>
            </a:r>
            <a:r>
              <a:rPr sz="1100" spc="-20" dirty="0"/>
              <a:t> </a:t>
            </a:r>
            <a:r>
              <a:rPr sz="1100" spc="5" dirty="0"/>
              <a:t>гаммы </a:t>
            </a:r>
            <a:r>
              <a:rPr sz="1100" dirty="0"/>
              <a:t>обрезается до </a:t>
            </a:r>
            <a:r>
              <a:rPr sz="1100" spc="-10" dirty="0"/>
              <a:t>размера </a:t>
            </a:r>
            <a:r>
              <a:rPr sz="1100" spc="-20" dirty="0"/>
              <a:t>блока </a:t>
            </a:r>
            <a:r>
              <a:rPr sz="1100" spc="-5" dirty="0"/>
              <a:t>исходного </a:t>
            </a:r>
            <a:r>
              <a:rPr sz="1100" spc="10" dirty="0"/>
              <a:t>текста </a:t>
            </a:r>
            <a:r>
              <a:rPr sz="1100" spc="15" dirty="0"/>
              <a:t> </a:t>
            </a:r>
            <a:r>
              <a:rPr sz="1100" dirty="0"/>
              <a:t>(выполняется</a:t>
            </a:r>
            <a:r>
              <a:rPr sz="1100" spc="-15" dirty="0"/>
              <a:t> </a:t>
            </a:r>
            <a:r>
              <a:rPr sz="1100" spc="-20" dirty="0"/>
              <a:t>процедура</a:t>
            </a:r>
            <a:r>
              <a:rPr sz="1100" spc="-10" dirty="0"/>
              <a:t> </a:t>
            </a:r>
            <a:r>
              <a:rPr sz="1100" spc="-5" dirty="0"/>
              <a:t>усечения</a:t>
            </a:r>
            <a:r>
              <a:rPr sz="1100" spc="-15" dirty="0"/>
              <a:t> </a:t>
            </a:r>
            <a:r>
              <a:rPr sz="1100" spc="10" dirty="0"/>
              <a:t>гаммы).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843405" cy="5080"/>
            </a:xfrm>
            <a:custGeom>
              <a:avLst/>
              <a:gdLst/>
              <a:ahLst/>
              <a:cxnLst/>
              <a:rect l="l" t="t" r="r" b="b"/>
              <a:pathLst>
                <a:path w="1843405" h="5079">
                  <a:moveTo>
                    <a:pt x="0" y="5060"/>
                  </a:moveTo>
                  <a:lnTo>
                    <a:pt x="0" y="0"/>
                  </a:lnTo>
                  <a:lnTo>
                    <a:pt x="1843195" y="0"/>
                  </a:lnTo>
                  <a:lnTo>
                    <a:pt x="18431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3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7357" y="28599"/>
            <a:ext cx="1801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30" dirty="0">
                <a:solidFill>
                  <a:srgbClr val="F9F9F9"/>
                </a:solidFill>
                <a:cs typeface="Cambria"/>
              </a:rPr>
              <a:t>Алгоритм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039959"/>
            <a:ext cx="3887880" cy="10520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7357" y="2163614"/>
            <a:ext cx="137350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 1:</a:t>
            </a:r>
            <a:r>
              <a:rPr sz="1100" b="1" spc="2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Шифрование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4444" y="16990"/>
            <a:ext cx="1877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30" dirty="0">
                <a:solidFill>
                  <a:srgbClr val="F9F9F9"/>
                </a:solidFill>
                <a:cs typeface="Cambria"/>
              </a:rPr>
              <a:t>Алгоритм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765425" cy="5080"/>
            </a:xfrm>
            <a:custGeom>
              <a:avLst/>
              <a:gdLst/>
              <a:ahLst/>
              <a:cxnLst/>
              <a:rect l="l" t="t" r="r" b="b"/>
              <a:pathLst>
                <a:path w="2765425" h="5079">
                  <a:moveTo>
                    <a:pt x="0" y="5060"/>
                  </a:moveTo>
                  <a:lnTo>
                    <a:pt x="0" y="0"/>
                  </a:lnTo>
                  <a:lnTo>
                    <a:pt x="2764864" y="0"/>
                  </a:lnTo>
                  <a:lnTo>
                    <a:pt x="27648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57" y="1043552"/>
            <a:ext cx="3887947" cy="10448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4444" y="2160007"/>
            <a:ext cx="13595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2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2:</a:t>
            </a:r>
            <a:r>
              <a:rPr sz="1100" b="1" spc="2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Дешифровка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238" y="63487"/>
            <a:ext cx="104171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40" dirty="0">
                <a:solidFill>
                  <a:schemeClr val="tx1"/>
                </a:solidFill>
                <a:latin typeface="+mn-lt"/>
              </a:rPr>
              <a:t>Форм</a:t>
            </a:r>
            <a:r>
              <a:rPr sz="1800" b="1" spc="5" dirty="0">
                <a:solidFill>
                  <a:schemeClr val="tx1"/>
                </a:solidFill>
                <a:latin typeface="+mn-lt"/>
              </a:rPr>
              <a:t>у</a:t>
            </a:r>
            <a:r>
              <a:rPr sz="1800" b="1" spc="-5" dirty="0">
                <a:solidFill>
                  <a:schemeClr val="tx1"/>
                </a:solidFill>
                <a:latin typeface="+mn-lt"/>
              </a:rPr>
              <a:t>ла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225800" cy="5080"/>
            </a:xfrm>
            <a:custGeom>
              <a:avLst/>
              <a:gdLst/>
              <a:ahLst/>
              <a:cxnLst/>
              <a:rect l="l" t="t" r="r" b="b"/>
              <a:pathLst>
                <a:path w="3225800" h="5079">
                  <a:moveTo>
                    <a:pt x="0" y="5060"/>
                  </a:moveTo>
                  <a:lnTo>
                    <a:pt x="0" y="0"/>
                  </a:lnTo>
                  <a:lnTo>
                    <a:pt x="3225628" y="0"/>
                  </a:lnTo>
                  <a:lnTo>
                    <a:pt x="32256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0050" y="920694"/>
            <a:ext cx="3911600" cy="1685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аддитивных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шифрах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символы исходного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сообщения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заменяются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числами,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которые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складываются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по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модулю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с </a:t>
            </a:r>
            <a:r>
              <a:rPr sz="1100" spc="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числами </a:t>
            </a:r>
            <a:r>
              <a:rPr sz="1100" spc="10" dirty="0">
                <a:solidFill>
                  <a:srgbClr val="22373A"/>
                </a:solidFill>
                <a:cs typeface="Palatino Linotype"/>
              </a:rPr>
              <a:t>гаммы. 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Ключом </a:t>
            </a:r>
            <a:r>
              <a:rPr sz="1100" spc="-45" dirty="0">
                <a:solidFill>
                  <a:srgbClr val="22373A"/>
                </a:solidFill>
                <a:cs typeface="Palatino Linotype"/>
              </a:rPr>
              <a:t>шифра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является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гамма,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символы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которой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последовательно повторяются.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Перед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шифрованием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символы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сообщения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и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гаммы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заменяются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их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номерами </a:t>
            </a:r>
            <a:r>
              <a:rPr sz="1100" spc="55" dirty="0">
                <a:solidFill>
                  <a:srgbClr val="22373A"/>
                </a:solidFill>
                <a:cs typeface="Palatino Linotype"/>
              </a:rPr>
              <a:t>в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алфавите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и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само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кодирование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выполняется </a:t>
            </a:r>
            <a:r>
              <a:rPr sz="1100" spc="-25" dirty="0">
                <a:solidFill>
                  <a:srgbClr val="22373A"/>
                </a:solidFill>
                <a:cs typeface="Palatino Linotype"/>
              </a:rPr>
              <a:t>по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формуле</a:t>
            </a:r>
            <a:endParaRPr sz="1100" dirty="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 dirty="0">
              <a:latin typeface="Palatino Linotype"/>
              <a:cs typeface="Palatino Linotype"/>
            </a:endParaRPr>
          </a:p>
          <a:p>
            <a:pPr marL="1201420">
              <a:lnSpc>
                <a:spcPct val="100000"/>
              </a:lnSpc>
            </a:pPr>
            <a:r>
              <a:rPr lang="en-GB" sz="1250" i="1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Ci=(</a:t>
            </a:r>
            <a:r>
              <a:rPr lang="en-GB" sz="1250" i="1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Ti+Gi</a:t>
            </a:r>
            <a:r>
              <a:rPr lang="en-GB" sz="1250" i="1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  <a:r>
              <a:rPr lang="en-GB" sz="1250" i="1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modN</a:t>
            </a:r>
            <a:endParaRPr sz="1250" i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" y="-10934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4850" y="33070"/>
            <a:ext cx="412538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алгоритма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79">
                  <a:moveTo>
                    <a:pt x="0" y="5060"/>
                  </a:moveTo>
                  <a:lnTo>
                    <a:pt x="0" y="0"/>
                  </a:lnTo>
                  <a:lnTo>
                    <a:pt x="3686462" y="0"/>
                  </a:lnTo>
                  <a:lnTo>
                    <a:pt x="36864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56997"/>
            <a:ext cx="3888024" cy="14158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3581" y="2444462"/>
            <a:ext cx="256095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3: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Работа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алгоритма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гаммирования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8650" y="43880"/>
            <a:ext cx="4087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</a:t>
            </a:r>
            <a:r>
              <a:rPr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r>
              <a:rPr b="1" spc="3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программы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147820" cy="5080"/>
            </a:xfrm>
            <a:custGeom>
              <a:avLst/>
              <a:gdLst/>
              <a:ahLst/>
              <a:cxnLst/>
              <a:rect l="l" t="t" r="r" b="b"/>
              <a:pathLst>
                <a:path w="4147820" h="5079">
                  <a:moveTo>
                    <a:pt x="0" y="5060"/>
                  </a:moveTo>
                  <a:lnTo>
                    <a:pt x="0" y="0"/>
                  </a:lnTo>
                  <a:lnTo>
                    <a:pt x="4147226" y="0"/>
                  </a:lnTo>
                  <a:lnTo>
                    <a:pt x="41472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10346"/>
          <a:stretch/>
        </p:blipFill>
        <p:spPr>
          <a:xfrm>
            <a:off x="733411" y="892175"/>
            <a:ext cx="3088056" cy="1676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0729" y="2797175"/>
            <a:ext cx="308673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0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4: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Пример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работы алгоритма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гаммирования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230</Words>
  <Application>Microsoft Office PowerPoint</Application>
  <PresentationFormat>Произвольный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</vt:lpstr>
      <vt:lpstr>Palatino Linotype</vt:lpstr>
      <vt:lpstr>Times New Roman</vt:lpstr>
      <vt:lpstr>Ретро</vt:lpstr>
      <vt:lpstr>Презентация PowerPoint</vt:lpstr>
      <vt:lpstr>Презентация PowerPoint</vt:lpstr>
      <vt:lpstr>Гаммирование</vt:lpstr>
      <vt:lpstr>Гаммирование</vt:lpstr>
      <vt:lpstr>Презентация PowerPoint</vt:lpstr>
      <vt:lpstr>Презентация PowerPoint</vt:lpstr>
      <vt:lpstr>Формула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гаммирования</dc:title>
  <dc:creator>Хитяев Евгений Анатольевич НПМмд-02-21</dc:creator>
  <cp:lastModifiedBy>alexmilehin1999@outlook.com</cp:lastModifiedBy>
  <cp:revision>4</cp:revision>
  <dcterms:created xsi:type="dcterms:W3CDTF">2022-02-13T11:23:42Z</dcterms:created>
  <dcterms:modified xsi:type="dcterms:W3CDTF">2022-02-21T15:08:37Z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