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38" y="7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7158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5852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30235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849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745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2500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6726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48890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781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9484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03564"/>
            <a:ext cx="3913504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ru-RU" dirty="0">
                <a:latin typeface="+mj-lt"/>
              </a:rPr>
              <a:t>Подгонка полиномиальной кривой </a:t>
            </a:r>
            <a:endParaRPr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8237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877" y="1721466"/>
            <a:ext cx="2663190" cy="198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5300"/>
              </a:lnSpc>
              <a:spcBef>
                <a:spcPts val="100"/>
              </a:spcBef>
            </a:pPr>
            <a:r>
              <a:rPr lang="ru-RU" sz="1000" spc="3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Милёхин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Александр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87" y="48300"/>
            <a:ext cx="1877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Вращение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545204" cy="5080"/>
            </a:xfrm>
            <a:custGeom>
              <a:avLst/>
              <a:gdLst/>
              <a:ahLst/>
              <a:cxnLst/>
              <a:rect l="l" t="t" r="r" b="b"/>
              <a:pathLst>
                <a:path w="3545204" h="5079">
                  <a:moveTo>
                    <a:pt x="0" y="5060"/>
                  </a:moveTo>
                  <a:lnTo>
                    <a:pt x="0" y="0"/>
                  </a:lnTo>
                  <a:lnTo>
                    <a:pt x="3544639" y="0"/>
                  </a:lnTo>
                  <a:lnTo>
                    <a:pt x="35446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581" y="460942"/>
            <a:ext cx="4188967" cy="77457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 marR="30480">
              <a:lnSpc>
                <a:spcPct val="107200"/>
              </a:lnSpc>
              <a:spcBef>
                <a:spcPts val="5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Теперь,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произвести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повороты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данных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100" spc="105" dirty="0" smtClean="0">
                <a:solidFill>
                  <a:srgbClr val="22373A"/>
                </a:solidFill>
                <a:latin typeface="Times New Roman"/>
                <a:cs typeface="Times New Roman"/>
              </a:rPr>
              <a:t>, </a:t>
            </a:r>
            <a:r>
              <a:rPr sz="1100" spc="7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нам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нужно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вычислить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произведение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матриц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130" dirty="0" smtClean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lang="en-GB" sz="1250" spc="130" dirty="0" smtClean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100" spc="1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Повернём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дома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22373A"/>
                </a:solidFill>
                <a:latin typeface="Cambria"/>
                <a:cs typeface="Cambria"/>
              </a:rPr>
              <a:t>9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0</a:t>
            </a:r>
            <a:r>
              <a:rPr sz="1275" spc="-22" baseline="29411" dirty="0">
                <a:solidFill>
                  <a:srgbClr val="22373A"/>
                </a:solidFill>
                <a:latin typeface="Cambria"/>
                <a:cs typeface="Cambria"/>
              </a:rPr>
              <a:t>∘</a:t>
            </a:r>
            <a:r>
              <a:rPr sz="1275" baseline="294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75" spc="-60" baseline="294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22373A"/>
                </a:solidFill>
                <a:latin typeface="Cambria"/>
                <a:cs typeface="Cambria"/>
              </a:rPr>
              <a:t>225</a:t>
            </a:r>
            <a:r>
              <a:rPr sz="1275" spc="82" baseline="29411" dirty="0">
                <a:solidFill>
                  <a:srgbClr val="22373A"/>
                </a:solidFill>
                <a:latin typeface="Cambria"/>
                <a:cs typeface="Cambria"/>
              </a:rPr>
              <a:t>∘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Вначале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перев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дём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радианы. 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показаны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скриншоте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ниже.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610" y="2991235"/>
            <a:ext cx="2720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Реализация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результаты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вращения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853849" y="1071948"/>
            <a:ext cx="1621472" cy="191928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289" y="55448"/>
            <a:ext cx="255746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Отра</a:t>
            </a:r>
            <a:r>
              <a:rPr sz="1800" b="1" spc="15" dirty="0"/>
              <a:t>ж</a:t>
            </a:r>
            <a:r>
              <a:rPr sz="1800" b="1" spc="25" dirty="0"/>
              <a:t>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899535" cy="5080"/>
            </a:xfrm>
            <a:custGeom>
              <a:avLst/>
              <a:gdLst/>
              <a:ahLst/>
              <a:cxnLst/>
              <a:rect l="l" t="t" r="r" b="b"/>
              <a:pathLst>
                <a:path w="3899535" h="5079">
                  <a:moveTo>
                    <a:pt x="0" y="5060"/>
                  </a:moveTo>
                  <a:lnTo>
                    <a:pt x="0" y="0"/>
                  </a:lnTo>
                  <a:lnTo>
                    <a:pt x="3899090" y="0"/>
                  </a:lnTo>
                  <a:lnTo>
                    <a:pt x="38990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41101"/>
            <a:ext cx="3700145" cy="609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14"/>
              </a:spcBef>
            </a:pP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22373A"/>
                </a:solidFill>
                <a:latin typeface="Cambria"/>
                <a:cs typeface="Cambria"/>
              </a:rPr>
              <a:t>𝑙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п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ямая,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х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дящая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через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начало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оо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дина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9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о 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отражение точки </a:t>
            </a:r>
            <a:r>
              <a:rPr sz="1250" spc="55" dirty="0">
                <a:solidFill>
                  <a:srgbClr val="22373A"/>
                </a:solidFill>
                <a:latin typeface="Cambria"/>
                <a:cs typeface="Cambria"/>
              </a:rPr>
              <a:t>(𝑥, 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𝑦)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относительно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прямой </a:t>
            </a:r>
            <a:r>
              <a:rPr sz="1250" spc="-20" dirty="0">
                <a:solidFill>
                  <a:srgbClr val="22373A"/>
                </a:solidFill>
                <a:latin typeface="Cambria"/>
                <a:cs typeface="Cambria"/>
              </a:rPr>
              <a:t>𝑙 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определяется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572" y="1482755"/>
            <a:ext cx="10477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4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8253" y="1384406"/>
            <a:ext cx="75184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50" spc="254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165" baseline="35555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875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-82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791117"/>
            <a:ext cx="229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828" y="2111375"/>
            <a:ext cx="181038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261110" algn="l"/>
              </a:tabLst>
            </a:pPr>
            <a:r>
              <a:rPr sz="1875" spc="240" baseline="-35555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875" spc="165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434" baseline="-35555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875" spc="120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675" baseline="-35555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875" spc="345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25" dirty="0">
                <a:solidFill>
                  <a:srgbClr val="22373A"/>
                </a:solidFill>
                <a:latin typeface="Cambria"/>
                <a:cs typeface="Cambria"/>
              </a:rPr>
              <a:t>𝑐𝑜𝑠(2𝜃)	</a:t>
            </a:r>
            <a:r>
              <a:rPr sz="1250" spc="-5" dirty="0">
                <a:solidFill>
                  <a:srgbClr val="22373A"/>
                </a:solidFill>
                <a:latin typeface="Cambria"/>
                <a:cs typeface="Cambria"/>
              </a:rPr>
              <a:t>𝑠𝑖𝑛(2𝜃)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8756" y="2414808"/>
            <a:ext cx="130048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50240" algn="l"/>
              </a:tabLst>
            </a:pPr>
            <a:r>
              <a:rPr sz="1250" spc="-5" dirty="0">
                <a:solidFill>
                  <a:srgbClr val="22373A"/>
                </a:solidFill>
                <a:latin typeface="Cambria"/>
                <a:cs typeface="Cambria"/>
              </a:rPr>
              <a:t>𝑠𝑖𝑛(2𝜃)	</a:t>
            </a:r>
            <a:r>
              <a:rPr sz="1250" spc="15" dirty="0">
                <a:solidFill>
                  <a:srgbClr val="22373A"/>
                </a:solidFill>
                <a:latin typeface="Cambria"/>
                <a:cs typeface="Cambria"/>
              </a:rPr>
              <a:t>−𝑐𝑜𝑠(2𝜃)</a:t>
            </a:r>
            <a:endParaRPr sz="125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6613" y="2316472"/>
            <a:ext cx="21526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spc="-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924" y="2596745"/>
            <a:ext cx="4302176" cy="4321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55"/>
              </a:spcBef>
            </a:pPr>
            <a:r>
              <a:rPr sz="1250" spc="-110" dirty="0">
                <a:solidFill>
                  <a:srgbClr val="22373A"/>
                </a:solidFill>
                <a:latin typeface="Cambria"/>
                <a:cs typeface="Cambria"/>
              </a:rPr>
              <a:t>𝜃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угол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между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прямой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22373A"/>
                </a:solidFill>
                <a:latin typeface="Cambria"/>
                <a:cs typeface="Cambria"/>
              </a:rPr>
              <a:t>𝑙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осью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абсцисс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(измеренный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против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часовой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стрелки).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598" y="12682"/>
            <a:ext cx="2868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Дилатация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253865" cy="5080"/>
            </a:xfrm>
            <a:custGeom>
              <a:avLst/>
              <a:gdLst/>
              <a:ahLst/>
              <a:cxnLst/>
              <a:rect l="l" t="t" r="r" b="b"/>
              <a:pathLst>
                <a:path w="4253865" h="5079">
                  <a:moveTo>
                    <a:pt x="0" y="5060"/>
                  </a:moveTo>
                  <a:lnTo>
                    <a:pt x="0" y="0"/>
                  </a:lnTo>
                  <a:lnTo>
                    <a:pt x="4253610" y="0"/>
                  </a:lnTo>
                  <a:lnTo>
                    <a:pt x="42536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31" y="451047"/>
            <a:ext cx="4512945" cy="10153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215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Дилатация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(расширение/сжатие)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может выполняться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умножением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Если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k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лавной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диа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онали,</a:t>
            </a:r>
            <a:r>
              <a:rPr sz="1100" spc="-9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матричное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произв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дение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2373A"/>
                </a:solidFill>
                <a:latin typeface="Cambria"/>
                <a:cs typeface="Cambria"/>
              </a:rPr>
              <a:t>𝑇</a:t>
            </a:r>
            <a:r>
              <a:rPr sz="1250" spc="-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en-GB" sz="1250" spc="-90" dirty="0" smtClean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250" spc="-5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imes New Roman"/>
                <a:cs typeface="Times New Roman"/>
              </a:rPr>
              <a:t>— 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преобразование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дилатации</a:t>
            </a:r>
            <a:r>
              <a:rPr lang="en-GB"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250" spc="-1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22373A"/>
                </a:solidFill>
                <a:latin typeface="Cambria"/>
                <a:cs typeface="Cambria"/>
              </a:rPr>
              <a:t>𝑘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Увеличим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дома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2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раза</a:t>
            </a:r>
            <a:r>
              <a:rPr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535" y="3025775"/>
            <a:ext cx="18929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000" b="1" spc="15" dirty="0">
                <a:solidFill>
                  <a:srgbClr val="22373A"/>
                </a:solidFill>
                <a:latin typeface="Cambria"/>
                <a:cs typeface="Cambria"/>
              </a:rPr>
              <a:t>6</a:t>
            </a:r>
            <a:r>
              <a:rPr sz="1000" b="1" spc="15" dirty="0" smtClean="0">
                <a:solidFill>
                  <a:srgbClr val="22373A"/>
                </a:solidFill>
                <a:latin typeface="Cambria"/>
                <a:cs typeface="Cambria"/>
              </a:rPr>
              <a:t>:</a:t>
            </a:r>
            <a:r>
              <a:rPr sz="10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</a:t>
            </a:r>
            <a:r>
              <a:rPr sz="10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увеличения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693352" y="1096988"/>
            <a:ext cx="1867124" cy="185258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90834"/>
            <a:ext cx="3733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Результат лабораторной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1245601"/>
            <a:ext cx="3768725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spc="-2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озна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комился 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некоторыми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операциями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среде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таких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задач,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полиномиальной кривой,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матричных</a:t>
            </a:r>
            <a:r>
              <a:rPr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преобразований,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вращений,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отражений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дилатаций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650" y="1120775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47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859" y="0"/>
            <a:ext cx="2022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Цель работы</a:t>
            </a:r>
            <a:endParaRPr sz="1800" spc="6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709295" cy="5080"/>
            </a:xfrm>
            <a:custGeom>
              <a:avLst/>
              <a:gdLst/>
              <a:ahLst/>
              <a:cxnLst/>
              <a:rect l="l" t="t" r="r" b="b"/>
              <a:pathLst>
                <a:path w="709295" h="5079">
                  <a:moveTo>
                    <a:pt x="0" y="5060"/>
                  </a:moveTo>
                  <a:lnTo>
                    <a:pt x="0" y="0"/>
                  </a:lnTo>
                  <a:lnTo>
                    <a:pt x="708899" y="0"/>
                  </a:lnTo>
                  <a:lnTo>
                    <a:pt x="7088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650" y="1349375"/>
            <a:ext cx="4167556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Ознакомиться</a:t>
            </a:r>
            <a:r>
              <a:rPr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некоторыми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операциями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среде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таких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задач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подгонка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полиномиальной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кривой,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матричных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преобразований,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вращений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отражений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дилатаций.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05" y="102857"/>
            <a:ext cx="391591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Подгонка</a:t>
            </a:r>
            <a:r>
              <a:rPr sz="1800" b="1" spc="40" dirty="0"/>
              <a:t> </a:t>
            </a:r>
            <a:r>
              <a:rPr sz="1800" b="1" spc="30" dirty="0"/>
              <a:t>полиномиальной</a:t>
            </a:r>
            <a:r>
              <a:rPr sz="1800" b="1" spc="45" dirty="0"/>
              <a:t> </a:t>
            </a:r>
            <a:r>
              <a:rPr sz="1800" b="1" spc="20" dirty="0"/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063625" cy="5080"/>
            </a:xfrm>
            <a:custGeom>
              <a:avLst/>
              <a:gdLst/>
              <a:ahLst/>
              <a:cxnLst/>
              <a:rect l="l" t="t" r="r" b="b"/>
              <a:pathLst>
                <a:path w="1063625" h="5079">
                  <a:moveTo>
                    <a:pt x="0" y="5060"/>
                  </a:moveTo>
                  <a:lnTo>
                    <a:pt x="0" y="0"/>
                  </a:lnTo>
                  <a:lnTo>
                    <a:pt x="1063420" y="0"/>
                  </a:lnTo>
                  <a:lnTo>
                    <a:pt x="1063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7138" y="432548"/>
            <a:ext cx="451485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тати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ти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ча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сматривае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б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лема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п</a:t>
            </a:r>
            <a:r>
              <a:rPr sz="1100" spc="30" dirty="0" err="1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д</a:t>
            </a:r>
            <a:r>
              <a:rPr sz="1100" spc="30" dirty="0" err="1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онки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прямой</a:t>
            </a:r>
            <a:r>
              <a:rPr sz="110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линии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набору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данных.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Решим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 </a:t>
            </a:r>
            <a:r>
              <a:rPr sz="1100" spc="35" dirty="0" err="1">
                <a:solidFill>
                  <a:srgbClr val="22373A"/>
                </a:solidFill>
                <a:latin typeface="Times New Roman"/>
                <a:cs typeface="Times New Roman"/>
              </a:rPr>
              <a:t>общую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проблему</a:t>
            </a:r>
            <a:r>
              <a:rPr sz="1100" spc="-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множеству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точек.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Пусть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имеется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>
                <a:solidFill>
                  <a:srgbClr val="22373A"/>
                </a:solidFill>
                <a:latin typeface="Times New Roman"/>
                <a:cs typeface="Times New Roman"/>
              </a:rPr>
              <a:t>матрица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761433"/>
            <a:ext cx="3718560" cy="4321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55"/>
              </a:spcBef>
            </a:pP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заданы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110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лбце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1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250" spc="-1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столбце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2.</a:t>
            </a:r>
            <a:endParaRPr sz="1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62050" y="1084605"/>
                <a:ext cx="1693733" cy="191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084605"/>
                <a:ext cx="1693733" cy="19138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20" y="31713"/>
            <a:ext cx="3782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Подгонка</a:t>
            </a:r>
            <a:r>
              <a:rPr sz="1800" b="1" spc="40" dirty="0"/>
              <a:t> </a:t>
            </a:r>
            <a:r>
              <a:rPr sz="1800" b="1" spc="30" dirty="0"/>
              <a:t>полиномиальной</a:t>
            </a:r>
            <a:r>
              <a:rPr sz="1800" b="1" spc="45" dirty="0"/>
              <a:t> </a:t>
            </a:r>
            <a:r>
              <a:rPr sz="1800" b="1" spc="20" dirty="0"/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417955" cy="5080"/>
            </a:xfrm>
            <a:custGeom>
              <a:avLst/>
              <a:gdLst/>
              <a:ahLst/>
              <a:cxnLst/>
              <a:rect l="l" t="t" r="r" b="b"/>
              <a:pathLst>
                <a:path w="1417955" h="5079">
                  <a:moveTo>
                    <a:pt x="0" y="5060"/>
                  </a:moveTo>
                  <a:lnTo>
                    <a:pt x="0" y="0"/>
                  </a:lnTo>
                  <a:lnTo>
                    <a:pt x="1417870" y="0"/>
                  </a:lnTo>
                  <a:lnTo>
                    <a:pt x="14178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403" y="382011"/>
            <a:ext cx="4514850" cy="4348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marR="30480">
              <a:lnSpc>
                <a:spcPct val="115999"/>
              </a:lnSpc>
              <a:spcBef>
                <a:spcPts val="12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уравнение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80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25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25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0" dirty="0">
                <a:solidFill>
                  <a:srgbClr val="22373A"/>
                </a:solidFill>
                <a:latin typeface="Cambria"/>
                <a:cs typeface="Cambria"/>
              </a:rPr>
              <a:t>𝑎𝑥</a:t>
            </a:r>
            <a:r>
              <a:rPr sz="1275" spc="30" baseline="29411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275" spc="240" baseline="294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30" dirty="0">
                <a:solidFill>
                  <a:srgbClr val="22373A"/>
                </a:solidFill>
                <a:latin typeface="Cambria"/>
                <a:cs typeface="Cambria"/>
              </a:rPr>
              <a:t>𝑏𝑥</a:t>
            </a:r>
            <a:r>
              <a:rPr sz="125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𝑐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Подставив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А,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получаем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следующую 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систему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r>
              <a:rPr sz="1100" spc="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03" y="2604610"/>
            <a:ext cx="4514849" cy="6072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55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Обратим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внимание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форму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коэффициентов </a:t>
            </a:r>
            <a:r>
              <a:rPr sz="1250" spc="90" dirty="0">
                <a:solidFill>
                  <a:srgbClr val="22373A"/>
                </a:solidFill>
                <a:latin typeface="Cambria"/>
                <a:cs typeface="Cambria"/>
              </a:rPr>
              <a:t>𝐴</a:t>
            </a:r>
            <a:r>
              <a:rPr sz="1100" spc="9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lang="ru-RU" sz="1100" spc="9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Третий</a:t>
            </a:r>
            <a:r>
              <a:rPr sz="1100" spc="-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столбец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все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единицы,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второй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столбец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,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первый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столбец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квадрат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значений </a:t>
            </a:r>
            <a:r>
              <a:rPr sz="1250" spc="40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.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Правый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вектор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это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1050" y="1044575"/>
                <a:ext cx="2850139" cy="1742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044575"/>
                <a:ext cx="2850139" cy="17422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51893"/>
            <a:ext cx="3935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Подгонка</a:t>
            </a:r>
            <a:r>
              <a:rPr sz="1800" b="1" spc="40" dirty="0"/>
              <a:t> </a:t>
            </a:r>
            <a:r>
              <a:rPr sz="1800" b="1" spc="30" dirty="0"/>
              <a:t>полиномиальной</a:t>
            </a:r>
            <a:r>
              <a:rPr sz="1800" b="1" spc="45" dirty="0"/>
              <a:t> </a:t>
            </a:r>
            <a:r>
              <a:rPr sz="1800" b="1" spc="20" dirty="0"/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72920" cy="5080"/>
            </a:xfrm>
            <a:custGeom>
              <a:avLst/>
              <a:gdLst/>
              <a:ahLst/>
              <a:cxnLst/>
              <a:rect l="l" t="t" r="r" b="b"/>
              <a:pathLst>
                <a:path w="1772920" h="5079">
                  <a:moveTo>
                    <a:pt x="0" y="5060"/>
                  </a:moveTo>
                  <a:lnTo>
                    <a:pt x="0" y="0"/>
                  </a:lnTo>
                  <a:lnTo>
                    <a:pt x="1772319" y="0"/>
                  </a:lnTo>
                  <a:lnTo>
                    <a:pt x="17723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3560" y="431657"/>
            <a:ext cx="394462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18000"/>
              </a:lnSpc>
              <a:spcBef>
                <a:spcPts val="100"/>
              </a:spcBef>
            </a:pP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Есть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несколько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способов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матрицу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Один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подходов: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команду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ones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создания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единиц,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затем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перезаписать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1-й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2-й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столбцы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необходимыми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данными.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показан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Fig.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31" y="2626692"/>
            <a:ext cx="4662856" cy="563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Система</a:t>
            </a:r>
            <a:r>
              <a:rPr sz="10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endParaRPr sz="1750" dirty="0">
              <a:latin typeface="Times New Roman"/>
              <a:cs typeface="Times New Roman"/>
            </a:endParaRPr>
          </a:p>
          <a:p>
            <a:pPr marL="50800" marR="43180">
              <a:lnSpc>
                <a:spcPct val="110300"/>
              </a:lnSpc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Решение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методу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наименьших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квадратов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получается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уравнения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245" dirty="0">
                <a:solidFill>
                  <a:srgbClr val="22373A"/>
                </a:solidFill>
                <a:latin typeface="Cambria"/>
                <a:cs typeface="Cambria"/>
              </a:rPr>
              <a:t>𝐴</a:t>
            </a:r>
            <a:r>
              <a:rPr sz="1275" spc="330" baseline="29411" dirty="0">
                <a:solidFill>
                  <a:srgbClr val="22373A"/>
                </a:solidFill>
                <a:latin typeface="Cambria"/>
                <a:cs typeface="Cambria"/>
              </a:rPr>
              <a:t>𝑇</a:t>
            </a:r>
            <a:r>
              <a:rPr sz="1250" spc="20" dirty="0">
                <a:solidFill>
                  <a:srgbClr val="22373A"/>
                </a:solidFill>
                <a:latin typeface="Cambria"/>
                <a:cs typeface="Cambria"/>
              </a:rPr>
              <a:t>𝐴𝑏</a:t>
            </a:r>
            <a:r>
              <a:rPr sz="125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25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45" dirty="0">
                <a:solidFill>
                  <a:srgbClr val="22373A"/>
                </a:solidFill>
                <a:latin typeface="Cambria"/>
                <a:cs typeface="Cambria"/>
              </a:rPr>
              <a:t>𝐴</a:t>
            </a:r>
            <a:r>
              <a:rPr sz="1275" spc="330" baseline="29411" dirty="0">
                <a:solidFill>
                  <a:srgbClr val="22373A"/>
                </a:solidFill>
                <a:latin typeface="Cambria"/>
                <a:cs typeface="Cambria"/>
              </a:rPr>
              <a:t>𝑇</a:t>
            </a:r>
            <a:r>
              <a:rPr sz="1250" spc="-245" dirty="0">
                <a:solidFill>
                  <a:srgbClr val="22373A"/>
                </a:solidFill>
                <a:latin typeface="Cambria"/>
                <a:cs typeface="Cambria"/>
              </a:rPr>
              <a:t>𝑏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5" dirty="0" err="1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де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245" dirty="0" smtClean="0">
                <a:solidFill>
                  <a:srgbClr val="22373A"/>
                </a:solidFill>
                <a:latin typeface="Cambria"/>
                <a:cs typeface="Cambria"/>
              </a:rPr>
              <a:t>𝑏</a:t>
            </a:r>
            <a:r>
              <a:rPr lang="ru-RU" sz="1250" spc="-245" dirty="0" smtClean="0">
                <a:solidFill>
                  <a:srgbClr val="22373A"/>
                </a:solidFill>
                <a:latin typeface="Cambria"/>
                <a:cs typeface="Cambria"/>
              </a:rPr>
              <a:t>  </a:t>
            </a:r>
            <a:r>
              <a:rPr sz="1250" spc="-5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250" spc="-5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коэффициентов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полинома.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466850" y="1274533"/>
            <a:ext cx="1447800" cy="131121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23" y="21971"/>
            <a:ext cx="448556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cs typeface="Cambria"/>
              </a:rPr>
              <a:t>Подгонка</a:t>
            </a:r>
            <a:r>
              <a:rPr b="1" spc="40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30" dirty="0">
                <a:solidFill>
                  <a:srgbClr val="F9F9F9"/>
                </a:solidFill>
                <a:cs typeface="Cambria"/>
              </a:rPr>
              <a:t>полиномиальной</a:t>
            </a:r>
            <a:r>
              <a:rPr b="1" spc="4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cs typeface="Cambria"/>
              </a:rPr>
              <a:t>кривой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127250" cy="5080"/>
            </a:xfrm>
            <a:custGeom>
              <a:avLst/>
              <a:gdLst/>
              <a:ahLst/>
              <a:cxnLst/>
              <a:rect l="l" t="t" r="r" b="b"/>
              <a:pathLst>
                <a:path w="2127250" h="5079">
                  <a:moveTo>
                    <a:pt x="0" y="5060"/>
                  </a:moveTo>
                  <a:lnTo>
                    <a:pt x="0" y="0"/>
                  </a:lnTo>
                  <a:lnTo>
                    <a:pt x="2126769" y="0"/>
                  </a:lnTo>
                  <a:lnTo>
                    <a:pt x="21267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6839" y="459685"/>
            <a:ext cx="3414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Решим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задачу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методом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Гаусса.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После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чего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соответствующий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график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параболы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(Fig.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2).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3050" y="3025775"/>
            <a:ext cx="1635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imes New Roman"/>
                <a:cs typeface="Times New Roman"/>
              </a:rPr>
              <a:t>График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параболы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25" y="1043389"/>
            <a:ext cx="2740609" cy="192621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2616" y="55364"/>
            <a:ext cx="4773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>
                <a:solidFill>
                  <a:schemeClr val="tx1"/>
                </a:solidFill>
              </a:rPr>
              <a:t>Подгонка</a:t>
            </a:r>
            <a:r>
              <a:rPr sz="1800" b="1" spc="40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полиномиальной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481580" cy="5080"/>
            </a:xfrm>
            <a:custGeom>
              <a:avLst/>
              <a:gdLst/>
              <a:ahLst/>
              <a:cxnLst/>
              <a:rect l="l" t="t" r="r" b="b"/>
              <a:pathLst>
                <a:path w="2481580" h="5079">
                  <a:moveTo>
                    <a:pt x="0" y="5060"/>
                  </a:moveTo>
                  <a:lnTo>
                    <a:pt x="0" y="0"/>
                  </a:lnTo>
                  <a:lnTo>
                    <a:pt x="2481290" y="0"/>
                  </a:lnTo>
                  <a:lnTo>
                    <a:pt x="2481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-1" y="503603"/>
            <a:ext cx="4690603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Процесс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подгонки может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быть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автоматизирован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встроенными</a:t>
            </a:r>
            <a:r>
              <a:rPr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функциями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 Для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этого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мы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можем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</a:t>
            </a:r>
            <a:r>
              <a:rPr sz="1100" spc="-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встроенную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функцию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polyfit.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После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чего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рассчитаем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точках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исходные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данные</a:t>
            </a:r>
            <a:r>
              <a:rPr sz="1100" spc="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260" y="3025775"/>
            <a:ext cx="2903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исходных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подгоночных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данных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77265" y="1349375"/>
            <a:ext cx="1937385" cy="160496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695" y="47317"/>
            <a:ext cx="3782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0" dirty="0"/>
              <a:t>Матричные</a:t>
            </a:r>
            <a:r>
              <a:rPr sz="1800" b="1" spc="-5" dirty="0"/>
              <a:t> </a:t>
            </a:r>
            <a:r>
              <a:rPr sz="1800" b="1" spc="25" dirty="0"/>
              <a:t>преобразования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835910" cy="5080"/>
            </a:xfrm>
            <a:custGeom>
              <a:avLst/>
              <a:gdLst/>
              <a:ahLst/>
              <a:cxnLst/>
              <a:rect l="l" t="t" r="r" b="b"/>
              <a:pathLst>
                <a:path w="2835910" h="5079">
                  <a:moveTo>
                    <a:pt x="0" y="5060"/>
                  </a:moveTo>
                  <a:lnTo>
                    <a:pt x="0" y="0"/>
                  </a:lnTo>
                  <a:lnTo>
                    <a:pt x="2835740" y="0"/>
                  </a:lnTo>
                  <a:lnTo>
                    <a:pt x="283574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50" y="428810"/>
            <a:ext cx="4608195" cy="121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Существует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несколько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способов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представления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изображения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виде матрицы.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Один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них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состоит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том,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чтобы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перечислить</a:t>
            </a:r>
            <a:r>
              <a:rPr sz="1100" spc="-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последовательно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соединенные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вершины,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чтобы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получить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ребра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простого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графа.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качестве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примера,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закодируем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граф-домик.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Эффективный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метод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закодирования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состоит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выборе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пути,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проходящем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каждому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ребру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ровно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один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раз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(цикл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Эйлера).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4139" y="3000375"/>
            <a:ext cx="16598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Полученный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41765" y="1739813"/>
            <a:ext cx="1592263" cy="12603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562" y="65794"/>
            <a:ext cx="2030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Вращение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190240" cy="5080"/>
            </a:xfrm>
            <a:custGeom>
              <a:avLst/>
              <a:gdLst/>
              <a:ahLst/>
              <a:cxnLst/>
              <a:rect l="l" t="t" r="r" b="b"/>
              <a:pathLst>
                <a:path w="3190240" h="5079">
                  <a:moveTo>
                    <a:pt x="0" y="5060"/>
                  </a:moveTo>
                  <a:lnTo>
                    <a:pt x="0" y="0"/>
                  </a:lnTo>
                  <a:lnTo>
                    <a:pt x="3190190" y="0"/>
                  </a:lnTo>
                  <a:lnTo>
                    <a:pt x="31901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79258"/>
            <a:ext cx="391350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Вращения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могут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быть получены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использованием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умножения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специальную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матрицу.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Вращение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точки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22373A"/>
                </a:solidFill>
                <a:latin typeface="Cambria"/>
                <a:cs typeface="Cambria"/>
              </a:rPr>
              <a:t>(𝑥,</a:t>
            </a:r>
            <a:r>
              <a:rPr sz="1250" spc="-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𝑦)</a:t>
            </a: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относительно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начала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координат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определяется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572" y="1498732"/>
            <a:ext cx="10477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4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8253" y="1400383"/>
            <a:ext cx="75184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50" spc="254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165" baseline="35555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875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-82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194" y="1845055"/>
            <a:ext cx="3773170" cy="1209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где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050290">
              <a:lnSpc>
                <a:spcPct val="100000"/>
              </a:lnSpc>
            </a:pPr>
            <a:r>
              <a:rPr sz="1875" spc="382" baseline="-35555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875" spc="157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434" baseline="-35555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875" spc="112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675" baseline="-35555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875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-82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30" dirty="0">
                <a:solidFill>
                  <a:srgbClr val="22373A"/>
                </a:solidFill>
                <a:latin typeface="Cambria"/>
                <a:cs typeface="Cambria"/>
              </a:rPr>
              <a:t>𝑐</a:t>
            </a:r>
            <a:r>
              <a:rPr sz="1250" spc="-85" dirty="0">
                <a:solidFill>
                  <a:srgbClr val="22373A"/>
                </a:solidFill>
                <a:latin typeface="Cambria"/>
                <a:cs typeface="Cambria"/>
              </a:rPr>
              <a:t>𝑜</a:t>
            </a:r>
            <a:r>
              <a:rPr sz="1250" spc="-45" dirty="0">
                <a:solidFill>
                  <a:srgbClr val="22373A"/>
                </a:solidFill>
                <a:latin typeface="Cambria"/>
                <a:cs typeface="Cambria"/>
              </a:rPr>
              <a:t>𝑠(𝜃</a:t>
            </a:r>
            <a:r>
              <a:rPr sz="1250" spc="15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  </a:t>
            </a:r>
            <a:r>
              <a:rPr sz="1250" spc="-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0" dirty="0">
                <a:solidFill>
                  <a:srgbClr val="22373A"/>
                </a:solidFill>
                <a:latin typeface="Cambria"/>
                <a:cs typeface="Cambria"/>
              </a:rPr>
              <a:t>−𝑠𝑖𝑛(</a:t>
            </a:r>
            <a:r>
              <a:rPr sz="1250" spc="114" dirty="0">
                <a:solidFill>
                  <a:srgbClr val="22373A"/>
                </a:solidFill>
                <a:latin typeface="Cambria"/>
                <a:cs typeface="Cambria"/>
              </a:rPr>
              <a:t>𝜃</a:t>
            </a:r>
            <a:r>
              <a:rPr sz="1250" spc="15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675" baseline="-35555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875" spc="-104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142" baseline="-3555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875" baseline="-35555">
              <a:latin typeface="Cambria"/>
              <a:cs typeface="Cambria"/>
            </a:endParaRPr>
          </a:p>
          <a:p>
            <a:pPr marL="1572895">
              <a:lnSpc>
                <a:spcPct val="100000"/>
              </a:lnSpc>
              <a:spcBef>
                <a:spcPts val="60"/>
              </a:spcBef>
              <a:tabLst>
                <a:tab pos="2192020" algn="l"/>
              </a:tabLst>
            </a:pPr>
            <a:r>
              <a:rPr sz="1250" spc="5" dirty="0">
                <a:solidFill>
                  <a:srgbClr val="22373A"/>
                </a:solidFill>
                <a:latin typeface="Cambria"/>
                <a:cs typeface="Cambria"/>
              </a:rPr>
              <a:t>𝑠𝑖𝑛(𝜃)	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𝑐𝑜𝑠(𝜃)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1250" spc="-195" dirty="0">
                <a:solidFill>
                  <a:srgbClr val="22373A"/>
                </a:solidFill>
                <a:latin typeface="Cambria"/>
                <a:cs typeface="Cambria"/>
              </a:rPr>
              <a:t>𝜃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л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повор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(измеренный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тив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ча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овой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тр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елки).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572</Words>
  <Application>Microsoft Office PowerPoint</Application>
  <PresentationFormat>Произвольный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</vt:lpstr>
      <vt:lpstr>Cambria Math</vt:lpstr>
      <vt:lpstr>Times New Roman</vt:lpstr>
      <vt:lpstr>Ретро</vt:lpstr>
      <vt:lpstr>Презентация PowerPoint</vt:lpstr>
      <vt:lpstr>Цель работы</vt:lpstr>
      <vt:lpstr>Подгонка полиномиальной кривой</vt:lpstr>
      <vt:lpstr>Подгонка полиномиальной кривой</vt:lpstr>
      <vt:lpstr>Подгонка полиномиальной кривой</vt:lpstr>
      <vt:lpstr>Презентация PowerPoint</vt:lpstr>
      <vt:lpstr>Подгонка полиномиальной кривой</vt:lpstr>
      <vt:lpstr>Матричные преобразования</vt:lpstr>
      <vt:lpstr>Вращение</vt:lpstr>
      <vt:lpstr>Вращение</vt:lpstr>
      <vt:lpstr>Отражение</vt:lpstr>
      <vt:lpstr>Дилатация</vt:lpstr>
      <vt:lpstr>Результат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№5.</dc:title>
  <dc:creator>Хитяев Евгений Анатольевич, НПМмд-02-21</dc:creator>
  <cp:lastModifiedBy>alexmilehin1999@outlook.com</cp:lastModifiedBy>
  <cp:revision>7</cp:revision>
  <dcterms:created xsi:type="dcterms:W3CDTF">2022-02-18T23:47:52Z</dcterms:created>
  <dcterms:modified xsi:type="dcterms:W3CDTF">2022-02-21T22:08:59Z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2022-02-18T00:00:00Z</vt:filetime>
  </property>
</Properties>
</file>