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12" d="100"/>
          <a:sy n="212" d="100"/>
        </p:scale>
        <p:origin x="188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909" y="382990"/>
            <a:ext cx="3803333" cy="179959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034" spc="-2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956" y="2248438"/>
            <a:ext cx="3803333" cy="5767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 algn="ctr">
              <a:buNone/>
              <a:defRPr sz="1210"/>
            </a:lvl2pPr>
            <a:lvl3pPr marL="461040" indent="0" algn="ctr">
              <a:buNone/>
              <a:defRPr sz="1210"/>
            </a:lvl3pPr>
            <a:lvl4pPr marL="691561" indent="0" algn="ctr">
              <a:buNone/>
              <a:defRPr sz="1008"/>
            </a:lvl4pPr>
            <a:lvl5pPr marL="922081" indent="0" algn="ctr">
              <a:buNone/>
              <a:defRPr sz="1008"/>
            </a:lvl5pPr>
            <a:lvl6pPr marL="1152601" indent="0" algn="ctr">
              <a:buNone/>
              <a:defRPr sz="1008"/>
            </a:lvl6pPr>
            <a:lvl7pPr marL="1383121" indent="0" algn="ctr">
              <a:buNone/>
              <a:defRPr sz="1008"/>
            </a:lvl7pPr>
            <a:lvl8pPr marL="1613642" indent="0" algn="ctr">
              <a:buNone/>
              <a:defRPr sz="1008"/>
            </a:lvl8pPr>
            <a:lvl9pPr marL="1844162" indent="0" algn="ctr">
              <a:buNone/>
              <a:defRPr sz="1008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/13</a:t>
            </a:r>
            <a:endParaRPr lang="ru-RU" spc="3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57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/13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171585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" y="209310"/>
            <a:ext cx="994053" cy="29053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945" y="209310"/>
            <a:ext cx="2924532" cy="2905365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/13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2585251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r>
              <a:rPr spc="30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30235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/13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48499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382990"/>
            <a:ext cx="3803333" cy="179959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3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2247180"/>
            <a:ext cx="3803333" cy="5767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/13</a:t>
            </a:r>
            <a:endParaRPr lang="ru-RU" spc="3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55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09" y="931412"/>
            <a:ext cx="1867091" cy="20303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1151" y="931413"/>
            <a:ext cx="1867091" cy="203030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/13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27451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909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51151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51151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/13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425007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/13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367268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/13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148890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" y="0"/>
            <a:ext cx="1531705" cy="3460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27652" y="0"/>
            <a:ext cx="24203" cy="3460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79" y="299931"/>
            <a:ext cx="1210151" cy="1153583"/>
          </a:xfrm>
        </p:spPr>
        <p:txBody>
          <a:bodyPr anchor="b">
            <a:norm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536" y="369147"/>
            <a:ext cx="2525569" cy="265324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879" y="1476587"/>
            <a:ext cx="1210151" cy="170520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6022" y="3259800"/>
            <a:ext cx="990124" cy="18425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5227" y="3259800"/>
            <a:ext cx="1757601" cy="18425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/13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27813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99431"/>
            <a:ext cx="4608900" cy="9613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" y="2480293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2560955"/>
            <a:ext cx="3826383" cy="415290"/>
          </a:xfrm>
        </p:spPr>
        <p:txBody>
          <a:bodyPr tIns="0" bIns="0" anchor="b">
            <a:no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" y="0"/>
            <a:ext cx="4610094" cy="2480293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1613">
                <a:solidFill>
                  <a:schemeClr val="bg1"/>
                </a:solidFill>
              </a:defRPr>
            </a:lvl1pPr>
            <a:lvl2pPr marL="230520" indent="0">
              <a:buNone/>
              <a:defRPr sz="1412"/>
            </a:lvl2pPr>
            <a:lvl3pPr marL="461040" indent="0">
              <a:buNone/>
              <a:defRPr sz="1210"/>
            </a:lvl3pPr>
            <a:lvl4pPr marL="691561" indent="0">
              <a:buNone/>
              <a:defRPr sz="1008"/>
            </a:lvl4pPr>
            <a:lvl5pPr marL="922081" indent="0">
              <a:buNone/>
              <a:defRPr sz="1008"/>
            </a:lvl5pPr>
            <a:lvl6pPr marL="1152601" indent="0">
              <a:buNone/>
              <a:defRPr sz="1008"/>
            </a:lvl6pPr>
            <a:lvl7pPr marL="1383121" indent="0">
              <a:buNone/>
              <a:defRPr sz="1008"/>
            </a:lvl7pPr>
            <a:lvl8pPr marL="1613642" indent="0">
              <a:buNone/>
              <a:defRPr sz="1008"/>
            </a:lvl8pPr>
            <a:lvl9pPr marL="1844162" indent="0">
              <a:buNone/>
              <a:defRPr sz="1008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908" y="2980859"/>
            <a:ext cx="3826383" cy="29993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303"/>
              </a:spcAft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/13</a:t>
            </a:r>
            <a:endParaRPr lang="ru-RU" spc="30" dirty="0"/>
          </a:p>
        </p:txBody>
      </p:sp>
    </p:spTree>
    <p:extLst>
      <p:ext uri="{BB962C8B-B14F-4D97-AF65-F5344CB8AC3E}">
        <p14:creationId xmlns:p14="http://schemas.microsoft.com/office/powerpoint/2010/main" val="49484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30033"/>
            <a:ext cx="4610101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3196483"/>
            <a:ext cx="4610101" cy="33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412"/>
            <a:ext cx="3803333" cy="20303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10" y="3259800"/>
            <a:ext cx="934827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839" y="3259800"/>
            <a:ext cx="182362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3611" y="3259800"/>
            <a:ext cx="496110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">
                <a:solidFill>
                  <a:srgbClr val="FFFFFF"/>
                </a:solidFill>
              </a:defRPr>
            </a:lvl1pPr>
          </a:lstStyle>
          <a:p>
            <a:pPr marL="9144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lang="ru-RU" spc="30" smtClean="0"/>
              <a:t>‹#›</a:t>
            </a:fld>
            <a:r>
              <a:rPr lang="ru-RU" spc="30" smtClean="0"/>
              <a:t>/13</a:t>
            </a:r>
            <a:endParaRPr lang="ru-RU" spc="3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1304" y="876968"/>
            <a:ext cx="376875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51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461040" rtl="0" eaLnBrk="1" latinLnBrk="0" hangingPunct="1">
        <a:lnSpc>
          <a:spcPct val="85000"/>
        </a:lnSpc>
        <a:spcBef>
          <a:spcPct val="0"/>
        </a:spcBef>
        <a:buNone/>
        <a:defRPr sz="2420" kern="1200" spc="-2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6104" indent="-46104" algn="l" defTabSz="461040" rtl="0" eaLnBrk="1" latinLnBrk="0" hangingPunct="1">
        <a:lnSpc>
          <a:spcPct val="90000"/>
        </a:lnSpc>
        <a:spcBef>
          <a:spcPts val="605"/>
        </a:spcBef>
        <a:spcAft>
          <a:spcPts val="10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37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9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85845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78053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70261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5462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5546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5630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5714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003564"/>
            <a:ext cx="3913504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ru-RU" dirty="0">
                <a:latin typeface="+mj-lt"/>
              </a:rPr>
              <a:t>Подгонка полиномиальной кривой </a:t>
            </a:r>
            <a:endParaRPr dirty="0">
              <a:latin typeface="+mj-lt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482375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3877" y="1721466"/>
            <a:ext cx="2663190" cy="198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>
              <a:lnSpc>
                <a:spcPct val="135300"/>
              </a:lnSpc>
              <a:spcBef>
                <a:spcPts val="100"/>
              </a:spcBef>
            </a:pPr>
            <a:r>
              <a:rPr lang="ru-RU" sz="1000" spc="3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Милёхин</a:t>
            </a:r>
            <a:r>
              <a:rPr lang="ru-RU" sz="1000" spc="3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Александр </a:t>
            </a:r>
            <a:r>
              <a:rPr sz="1000" spc="35" dirty="0" smtClean="0">
                <a:solidFill>
                  <a:srgbClr val="22373A"/>
                </a:solidFill>
                <a:latin typeface="Times New Roman"/>
                <a:cs typeface="Times New Roman"/>
              </a:rPr>
              <a:t>НПМмд-02-21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287" y="48300"/>
            <a:ext cx="18776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20" dirty="0"/>
              <a:t>Вращение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3545204" cy="5080"/>
            </a:xfrm>
            <a:custGeom>
              <a:avLst/>
              <a:gdLst/>
              <a:ahLst/>
              <a:cxnLst/>
              <a:rect l="l" t="t" r="r" b="b"/>
              <a:pathLst>
                <a:path w="3545204" h="5079">
                  <a:moveTo>
                    <a:pt x="0" y="5060"/>
                  </a:moveTo>
                  <a:lnTo>
                    <a:pt x="0" y="0"/>
                  </a:lnTo>
                  <a:lnTo>
                    <a:pt x="3544639" y="0"/>
                  </a:lnTo>
                  <a:lnTo>
                    <a:pt x="354463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3581" y="460942"/>
            <a:ext cx="4188967" cy="774571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 marR="30480">
              <a:lnSpc>
                <a:spcPct val="107200"/>
              </a:lnSpc>
              <a:spcBef>
                <a:spcPts val="5"/>
              </a:spcBef>
            </a:pP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Теперь,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чтобы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произвести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повороты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матрицы </a:t>
            </a:r>
            <a:r>
              <a:rPr sz="1100" spc="60" dirty="0" err="1">
                <a:solidFill>
                  <a:srgbClr val="22373A"/>
                </a:solidFill>
                <a:latin typeface="Times New Roman"/>
                <a:cs typeface="Times New Roman"/>
              </a:rPr>
              <a:t>данных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en-GB" sz="1100" spc="60" dirty="0" smtClean="0">
                <a:solidFill>
                  <a:srgbClr val="22373A"/>
                </a:solidFill>
                <a:latin typeface="Times New Roman"/>
                <a:cs typeface="Times New Roman"/>
              </a:rPr>
              <a:t>A</a:t>
            </a:r>
            <a:r>
              <a:rPr sz="1100" spc="105" dirty="0" smtClean="0">
                <a:solidFill>
                  <a:srgbClr val="22373A"/>
                </a:solidFill>
                <a:latin typeface="Times New Roman"/>
                <a:cs typeface="Times New Roman"/>
              </a:rPr>
              <a:t>, </a:t>
            </a:r>
            <a:r>
              <a:rPr sz="1100" spc="7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нам</a:t>
            </a:r>
            <a:r>
              <a:rPr sz="1100" spc="-1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нужно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вычислить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произведение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 err="1">
                <a:solidFill>
                  <a:srgbClr val="22373A"/>
                </a:solidFill>
                <a:latin typeface="Times New Roman"/>
                <a:cs typeface="Times New Roman"/>
              </a:rPr>
              <a:t>матриц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250" spc="130" dirty="0" smtClean="0">
                <a:solidFill>
                  <a:srgbClr val="22373A"/>
                </a:solidFill>
                <a:latin typeface="Cambria"/>
                <a:cs typeface="Cambria"/>
              </a:rPr>
              <a:t>𝑅</a:t>
            </a:r>
            <a:r>
              <a:rPr lang="en-GB" sz="1250" spc="130" dirty="0" smtClean="0">
                <a:solidFill>
                  <a:srgbClr val="22373A"/>
                </a:solidFill>
                <a:latin typeface="Cambria"/>
                <a:cs typeface="Cambria"/>
              </a:rPr>
              <a:t>A</a:t>
            </a:r>
            <a:r>
              <a:rPr sz="1100" spc="130" dirty="0" smtClean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r>
              <a:rPr sz="1100" spc="-6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Повернём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граф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дома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на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250" spc="-60" dirty="0">
                <a:solidFill>
                  <a:srgbClr val="22373A"/>
                </a:solidFill>
                <a:latin typeface="Cambria"/>
                <a:cs typeface="Cambria"/>
              </a:rPr>
              <a:t>9</a:t>
            </a:r>
            <a:r>
              <a:rPr sz="1250" spc="-65" dirty="0">
                <a:solidFill>
                  <a:srgbClr val="22373A"/>
                </a:solidFill>
                <a:latin typeface="Cambria"/>
                <a:cs typeface="Cambria"/>
              </a:rPr>
              <a:t>0</a:t>
            </a:r>
            <a:r>
              <a:rPr sz="1275" spc="-22" baseline="29411" dirty="0">
                <a:solidFill>
                  <a:srgbClr val="22373A"/>
                </a:solidFill>
                <a:latin typeface="Cambria"/>
                <a:cs typeface="Cambria"/>
              </a:rPr>
              <a:t>∘</a:t>
            </a:r>
            <a:r>
              <a:rPr sz="1275" baseline="29411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75" spc="-60" baseline="29411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и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250" spc="-60" dirty="0">
                <a:solidFill>
                  <a:srgbClr val="22373A"/>
                </a:solidFill>
                <a:latin typeface="Cambria"/>
                <a:cs typeface="Cambria"/>
              </a:rPr>
              <a:t>225</a:t>
            </a:r>
            <a:r>
              <a:rPr sz="1275" spc="82" baseline="29411" dirty="0">
                <a:solidFill>
                  <a:srgbClr val="22373A"/>
                </a:solidFill>
                <a:latin typeface="Cambria"/>
                <a:cs typeface="Cambria"/>
              </a:rPr>
              <a:t>∘</a:t>
            </a: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Вначале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перев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е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дём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imes New Roman"/>
                <a:cs typeface="Times New Roman"/>
              </a:rPr>
              <a:t>у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г</a:t>
            </a:r>
            <a:r>
              <a:rPr sz="1100" spc="15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л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радианы. 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Результаты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показаны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на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скриншоте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ниже.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3610" y="2991235"/>
            <a:ext cx="27209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5:</a:t>
            </a:r>
            <a:r>
              <a:rPr sz="1000" b="1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Times New Roman"/>
                <a:cs typeface="Times New Roman"/>
              </a:rPr>
              <a:t>Реализация</a:t>
            </a:r>
            <a:r>
              <a:rPr sz="10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Times New Roman"/>
                <a:cs typeface="Times New Roman"/>
              </a:rPr>
              <a:t>и</a:t>
            </a:r>
            <a:r>
              <a:rPr sz="10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imes New Roman"/>
                <a:cs typeface="Times New Roman"/>
              </a:rPr>
              <a:t>результаты</a:t>
            </a:r>
            <a:r>
              <a:rPr sz="10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вращения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853849" y="1071948"/>
            <a:ext cx="1621472" cy="1919287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289" y="55448"/>
            <a:ext cx="2557462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25" dirty="0"/>
              <a:t>Отра</a:t>
            </a:r>
            <a:r>
              <a:rPr sz="1800" b="1" spc="15" dirty="0"/>
              <a:t>ж</a:t>
            </a:r>
            <a:r>
              <a:rPr sz="1800" b="1" spc="25" dirty="0"/>
              <a:t>ение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3899535" cy="5080"/>
            </a:xfrm>
            <a:custGeom>
              <a:avLst/>
              <a:gdLst/>
              <a:ahLst/>
              <a:cxnLst/>
              <a:rect l="l" t="t" r="r" b="b"/>
              <a:pathLst>
                <a:path w="3899535" h="5079">
                  <a:moveTo>
                    <a:pt x="0" y="5060"/>
                  </a:moveTo>
                  <a:lnTo>
                    <a:pt x="0" y="0"/>
                  </a:lnTo>
                  <a:lnTo>
                    <a:pt x="3899090" y="0"/>
                  </a:lnTo>
                  <a:lnTo>
                    <a:pt x="389909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41101"/>
            <a:ext cx="3700145" cy="609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114"/>
              </a:spcBef>
            </a:pP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Е</a:t>
            </a:r>
            <a:r>
              <a:rPr sz="1100" spc="-4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ли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250" spc="-60" dirty="0">
                <a:solidFill>
                  <a:srgbClr val="22373A"/>
                </a:solidFill>
                <a:latin typeface="Cambria"/>
                <a:cs typeface="Cambria"/>
              </a:rPr>
              <a:t>𝑙</a:t>
            </a:r>
            <a:r>
              <a:rPr sz="1250" spc="-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30" dirty="0">
                <a:solidFill>
                  <a:srgbClr val="22373A"/>
                </a:solidFill>
                <a:latin typeface="Times New Roman"/>
                <a:cs typeface="Times New Roman"/>
              </a:rPr>
              <a:t>–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п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р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ямая,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пр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х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дящая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через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начало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к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оо</a:t>
            </a: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р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дина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т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,</a:t>
            </a:r>
            <a:r>
              <a:rPr sz="1100" spc="-9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т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о 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отражение точки </a:t>
            </a:r>
            <a:r>
              <a:rPr sz="1250" spc="55" dirty="0">
                <a:solidFill>
                  <a:srgbClr val="22373A"/>
                </a:solidFill>
                <a:latin typeface="Cambria"/>
                <a:cs typeface="Cambria"/>
              </a:rPr>
              <a:t>(𝑥, </a:t>
            </a:r>
            <a:r>
              <a:rPr sz="1250" spc="-15" dirty="0">
                <a:solidFill>
                  <a:srgbClr val="22373A"/>
                </a:solidFill>
                <a:latin typeface="Cambria"/>
                <a:cs typeface="Cambria"/>
              </a:rPr>
              <a:t>𝑦)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относительно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прямой </a:t>
            </a:r>
            <a:r>
              <a:rPr sz="1250" spc="-20" dirty="0">
                <a:solidFill>
                  <a:srgbClr val="22373A"/>
                </a:solidFill>
                <a:latin typeface="Cambria"/>
                <a:cs typeface="Cambria"/>
              </a:rPr>
              <a:t>𝑙 </a:t>
            </a:r>
            <a:r>
              <a:rPr sz="1250" spc="-1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определяется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как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0572" y="1482755"/>
            <a:ext cx="104775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145" dirty="0">
                <a:solidFill>
                  <a:srgbClr val="22373A"/>
                </a:solidFill>
                <a:latin typeface="Cambria"/>
                <a:cs typeface="Cambria"/>
              </a:rPr>
              <a:t>𝑦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8253" y="1384406"/>
            <a:ext cx="751840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250" spc="254" dirty="0">
                <a:solidFill>
                  <a:srgbClr val="22373A"/>
                </a:solidFill>
                <a:latin typeface="Cambria"/>
                <a:cs typeface="Cambria"/>
              </a:rPr>
              <a:t>𝑅</a:t>
            </a:r>
            <a:r>
              <a:rPr sz="1250" spc="-6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450" dirty="0">
                <a:solidFill>
                  <a:srgbClr val="22373A"/>
                </a:solidFill>
                <a:latin typeface="Cambria"/>
                <a:cs typeface="Cambria"/>
              </a:rPr>
              <a:t>(</a:t>
            </a:r>
            <a:r>
              <a:rPr sz="12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-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875" spc="165" baseline="35555" dirty="0">
                <a:solidFill>
                  <a:srgbClr val="22373A"/>
                </a:solidFill>
                <a:latin typeface="Cambria"/>
                <a:cs typeface="Cambria"/>
              </a:rPr>
              <a:t>𝑥</a:t>
            </a:r>
            <a:r>
              <a:rPr sz="1875" baseline="355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875" spc="-82" baseline="355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450" dirty="0">
                <a:solidFill>
                  <a:srgbClr val="22373A"/>
                </a:solidFill>
                <a:latin typeface="Cambria"/>
                <a:cs typeface="Cambria"/>
              </a:rPr>
              <a:t>)</a:t>
            </a:r>
            <a:r>
              <a:rPr sz="1250" spc="-6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95" dirty="0">
                <a:solidFill>
                  <a:srgbClr val="22373A"/>
                </a:solidFill>
                <a:latin typeface="Cambria"/>
                <a:cs typeface="Cambria"/>
              </a:rPr>
              <a:t>,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1791117"/>
            <a:ext cx="2292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22373A"/>
                </a:solidFill>
                <a:latin typeface="Times New Roman"/>
                <a:cs typeface="Times New Roman"/>
              </a:rPr>
              <a:t>г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де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0828" y="2111375"/>
            <a:ext cx="1810385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1261110" algn="l"/>
              </a:tabLst>
            </a:pPr>
            <a:r>
              <a:rPr sz="1875" spc="240" baseline="-35555" dirty="0">
                <a:solidFill>
                  <a:srgbClr val="22373A"/>
                </a:solidFill>
                <a:latin typeface="Cambria"/>
                <a:cs typeface="Cambria"/>
              </a:rPr>
              <a:t>𝑅</a:t>
            </a:r>
            <a:r>
              <a:rPr sz="1875" spc="165" baseline="-355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875" spc="434" baseline="-35555" dirty="0">
                <a:solidFill>
                  <a:srgbClr val="22373A"/>
                </a:solidFill>
                <a:latin typeface="Cambria"/>
                <a:cs typeface="Cambria"/>
              </a:rPr>
              <a:t>=</a:t>
            </a:r>
            <a:r>
              <a:rPr sz="1875" spc="120" baseline="-355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875" spc="675" baseline="-35555" dirty="0">
                <a:solidFill>
                  <a:srgbClr val="22373A"/>
                </a:solidFill>
                <a:latin typeface="Cambria"/>
                <a:cs typeface="Cambria"/>
              </a:rPr>
              <a:t>(</a:t>
            </a:r>
            <a:r>
              <a:rPr sz="1875" spc="345" baseline="-355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-25" dirty="0">
                <a:solidFill>
                  <a:srgbClr val="22373A"/>
                </a:solidFill>
                <a:latin typeface="Cambria"/>
                <a:cs typeface="Cambria"/>
              </a:rPr>
              <a:t>𝑐𝑜𝑠(2𝜃)	</a:t>
            </a:r>
            <a:r>
              <a:rPr sz="1250" spc="-5" dirty="0">
                <a:solidFill>
                  <a:srgbClr val="22373A"/>
                </a:solidFill>
                <a:latin typeface="Cambria"/>
                <a:cs typeface="Cambria"/>
              </a:rPr>
              <a:t>𝑠𝑖𝑛(2𝜃)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8756" y="2414808"/>
            <a:ext cx="1300480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50240" algn="l"/>
              </a:tabLst>
            </a:pPr>
            <a:r>
              <a:rPr sz="1250" spc="-5" dirty="0">
                <a:solidFill>
                  <a:srgbClr val="22373A"/>
                </a:solidFill>
                <a:latin typeface="Cambria"/>
                <a:cs typeface="Cambria"/>
              </a:rPr>
              <a:t>𝑠𝑖𝑛(2𝜃)	</a:t>
            </a:r>
            <a:r>
              <a:rPr sz="1250" spc="15" dirty="0">
                <a:solidFill>
                  <a:srgbClr val="22373A"/>
                </a:solidFill>
                <a:latin typeface="Cambria"/>
                <a:cs typeface="Cambria"/>
              </a:rPr>
              <a:t>−𝑐𝑜𝑠(2𝜃)</a:t>
            </a:r>
            <a:endParaRPr sz="1250" dirty="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6613" y="2316472"/>
            <a:ext cx="215265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450" dirty="0">
                <a:solidFill>
                  <a:srgbClr val="22373A"/>
                </a:solidFill>
                <a:latin typeface="Cambria"/>
                <a:cs typeface="Cambria"/>
              </a:rPr>
              <a:t>)</a:t>
            </a:r>
            <a:r>
              <a:rPr sz="1250" spc="-7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95" dirty="0">
                <a:solidFill>
                  <a:srgbClr val="22373A"/>
                </a:solidFill>
                <a:latin typeface="Cambria"/>
                <a:cs typeface="Cambria"/>
              </a:rPr>
              <a:t>,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924" y="2596745"/>
            <a:ext cx="4302176" cy="43217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55"/>
              </a:spcBef>
            </a:pPr>
            <a:r>
              <a:rPr sz="1250" spc="-110" dirty="0">
                <a:solidFill>
                  <a:srgbClr val="22373A"/>
                </a:solidFill>
                <a:latin typeface="Cambria"/>
                <a:cs typeface="Cambria"/>
              </a:rPr>
              <a:t>𝜃</a:t>
            </a:r>
            <a:r>
              <a:rPr sz="1250" spc="-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Times New Roman"/>
                <a:cs typeface="Times New Roman"/>
              </a:rPr>
              <a:t>-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imes New Roman"/>
                <a:cs typeface="Times New Roman"/>
              </a:rPr>
              <a:t>угол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между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прямой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solidFill>
                  <a:srgbClr val="22373A"/>
                </a:solidFill>
                <a:latin typeface="Cambria"/>
                <a:cs typeface="Cambria"/>
              </a:rPr>
              <a:t>𝑙</a:t>
            </a:r>
            <a:r>
              <a:rPr sz="1250" spc="-1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и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осью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абсцисс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(измеренный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против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часовой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стрелки).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598" y="12682"/>
            <a:ext cx="28682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25" dirty="0"/>
              <a:t>Дилатация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253865" cy="5080"/>
            </a:xfrm>
            <a:custGeom>
              <a:avLst/>
              <a:gdLst/>
              <a:ahLst/>
              <a:cxnLst/>
              <a:rect l="l" t="t" r="r" b="b"/>
              <a:pathLst>
                <a:path w="4253865" h="5079">
                  <a:moveTo>
                    <a:pt x="0" y="5060"/>
                  </a:moveTo>
                  <a:lnTo>
                    <a:pt x="0" y="0"/>
                  </a:lnTo>
                  <a:lnTo>
                    <a:pt x="4253610" y="0"/>
                  </a:lnTo>
                  <a:lnTo>
                    <a:pt x="425361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531" y="451047"/>
            <a:ext cx="4512945" cy="10153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ct val="109500"/>
              </a:lnSpc>
              <a:spcBef>
                <a:spcPts val="215"/>
              </a:spcBef>
            </a:pP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Дилатация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(расширение/сжатие)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может выполняться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 умножением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матриц.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imes New Roman"/>
                <a:cs typeface="Times New Roman"/>
              </a:rPr>
              <a:t>Если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T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Times New Roman"/>
                <a:cs typeface="Times New Roman"/>
              </a:rPr>
              <a:t>-</a:t>
            </a:r>
            <a:r>
              <a:rPr sz="1100" spc="-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матрица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со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значениями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imes New Roman"/>
                <a:cs typeface="Times New Roman"/>
              </a:rPr>
              <a:t>k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на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imes New Roman"/>
                <a:cs typeface="Times New Roman"/>
              </a:rPr>
              <a:t>г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лавной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диа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г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онали,</a:t>
            </a:r>
            <a:r>
              <a:rPr sz="1100" spc="-9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т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матричное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произв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е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дение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22373A"/>
                </a:solidFill>
                <a:latin typeface="Cambria"/>
                <a:cs typeface="Cambria"/>
              </a:rPr>
              <a:t>𝑇</a:t>
            </a:r>
            <a:r>
              <a:rPr sz="1250" spc="-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lang="en-GB" sz="1250" spc="-90" dirty="0" smtClean="0">
                <a:solidFill>
                  <a:srgbClr val="22373A"/>
                </a:solidFill>
                <a:latin typeface="Cambria"/>
                <a:cs typeface="Cambria"/>
              </a:rPr>
              <a:t>A</a:t>
            </a:r>
            <a:r>
              <a:rPr sz="1250" spc="-55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imes New Roman"/>
                <a:cs typeface="Times New Roman"/>
              </a:rPr>
              <a:t>—  </a:t>
            </a:r>
            <a:r>
              <a:rPr sz="1100" spc="60" dirty="0" err="1">
                <a:solidFill>
                  <a:srgbClr val="22373A"/>
                </a:solidFill>
                <a:latin typeface="Times New Roman"/>
                <a:cs typeface="Times New Roman"/>
              </a:rPr>
              <a:t>преобразование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дилатации</a:t>
            </a:r>
            <a:r>
              <a:rPr lang="en-GB"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en-GB" sz="1100" spc="-10" dirty="0" smtClean="0">
                <a:solidFill>
                  <a:srgbClr val="22373A"/>
                </a:solidFill>
                <a:latin typeface="Times New Roman"/>
                <a:cs typeface="Times New Roman"/>
              </a:rPr>
              <a:t>A</a:t>
            </a:r>
            <a:r>
              <a:rPr sz="1250" spc="-10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коэффициентом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250" spc="-5" dirty="0">
                <a:solidFill>
                  <a:srgbClr val="22373A"/>
                </a:solidFill>
                <a:latin typeface="Cambria"/>
                <a:cs typeface="Cambria"/>
              </a:rPr>
              <a:t>𝑘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Увеличим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граф</a:t>
            </a:r>
            <a:r>
              <a:rPr sz="1100" spc="-4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дома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2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ru-RU" sz="1100" spc="65" dirty="0" smtClean="0">
                <a:solidFill>
                  <a:srgbClr val="22373A"/>
                </a:solidFill>
                <a:latin typeface="Times New Roman"/>
                <a:cs typeface="Times New Roman"/>
              </a:rPr>
              <a:t>раза</a:t>
            </a:r>
            <a:r>
              <a:rPr sz="1100" spc="40" dirty="0" smtClean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7535" y="3025775"/>
            <a:ext cx="18929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7:</a:t>
            </a:r>
            <a:r>
              <a:rPr sz="1000" b="1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imes New Roman"/>
                <a:cs typeface="Times New Roman"/>
              </a:rPr>
              <a:t>Результат</a:t>
            </a:r>
            <a:r>
              <a:rPr sz="10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увеличения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693352" y="1096988"/>
            <a:ext cx="1867124" cy="1852587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90834"/>
            <a:ext cx="37338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ru-RU" sz="1800" spc="15" dirty="0" smtClean="0">
                <a:solidFill>
                  <a:schemeClr val="tx1"/>
                </a:solidFill>
                <a:latin typeface="+mn-lt"/>
              </a:rPr>
              <a:t>Результат лабораторной работы</a:t>
            </a:r>
            <a:endParaRPr sz="1800" spc="15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2074" y="1245601"/>
            <a:ext cx="3768725" cy="811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8000"/>
              </a:lnSpc>
              <a:spcBef>
                <a:spcPts val="100"/>
              </a:spcBef>
              <a:tabLst>
                <a:tab pos="145415" algn="l"/>
              </a:tabLst>
            </a:pPr>
            <a:r>
              <a:rPr lang="ru-RU" sz="1100" spc="-25" dirty="0">
                <a:solidFill>
                  <a:srgbClr val="22373A"/>
                </a:solidFill>
                <a:latin typeface="Times New Roman"/>
                <a:cs typeface="Times New Roman"/>
              </a:rPr>
              <a:t>Я</a:t>
            </a:r>
            <a:r>
              <a:rPr sz="1100" spc="-2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озна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комился 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некоторыми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операциями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среде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Octave</a:t>
            </a:r>
            <a:r>
              <a:rPr sz="1100" spc="-3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для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решения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таких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задач,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как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подгонка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полиномиальной кривой, </a:t>
            </a:r>
            <a:r>
              <a:rPr sz="1100" spc="6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матричных</a:t>
            </a:r>
            <a:r>
              <a:rPr sz="1100" spc="6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преобразований,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вращений,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отражений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и </a:t>
            </a:r>
            <a:r>
              <a:rPr sz="1100" spc="6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дилатаций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650" y="1120775"/>
            <a:ext cx="3013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Спасибо за внимание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7472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2859" y="0"/>
            <a:ext cx="202247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ru-RU" sz="1800" spc="15" dirty="0" smtClean="0">
                <a:solidFill>
                  <a:schemeClr val="tx1"/>
                </a:solidFill>
                <a:latin typeface="+mn-lt"/>
              </a:rPr>
              <a:t>Цель работы</a:t>
            </a:r>
            <a:endParaRPr sz="1800" spc="6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709295" cy="5080"/>
            </a:xfrm>
            <a:custGeom>
              <a:avLst/>
              <a:gdLst/>
              <a:ahLst/>
              <a:cxnLst/>
              <a:rect l="l" t="t" r="r" b="b"/>
              <a:pathLst>
                <a:path w="709295" h="5079">
                  <a:moveTo>
                    <a:pt x="0" y="5060"/>
                  </a:moveTo>
                  <a:lnTo>
                    <a:pt x="0" y="0"/>
                  </a:lnTo>
                  <a:lnTo>
                    <a:pt x="708899" y="0"/>
                  </a:lnTo>
                  <a:lnTo>
                    <a:pt x="70889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7650" y="1349375"/>
            <a:ext cx="4167556" cy="811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ru-RU" sz="1100" spc="55" dirty="0" smtClean="0">
                <a:solidFill>
                  <a:srgbClr val="22373A"/>
                </a:solidFill>
                <a:latin typeface="Times New Roman"/>
                <a:cs typeface="Times New Roman"/>
              </a:rPr>
              <a:t>Ознакомиться</a:t>
            </a:r>
            <a:r>
              <a:rPr sz="110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некоторыми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операциями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среде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Octave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для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решения </a:t>
            </a:r>
            <a:r>
              <a:rPr sz="1100" spc="50" dirty="0" err="1">
                <a:solidFill>
                  <a:srgbClr val="22373A"/>
                </a:solidFill>
                <a:latin typeface="Times New Roman"/>
                <a:cs typeface="Times New Roman"/>
              </a:rPr>
              <a:t>таких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задач</a:t>
            </a:r>
            <a:r>
              <a:rPr sz="1100" spc="60" dirty="0" smtClean="0">
                <a:solidFill>
                  <a:srgbClr val="22373A"/>
                </a:solidFill>
                <a:latin typeface="Times New Roman"/>
                <a:cs typeface="Times New Roman"/>
              </a:rPr>
              <a:t>,</a:t>
            </a:r>
            <a:r>
              <a:rPr lang="ru-RU" sz="1100" spc="6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как</a:t>
            </a:r>
            <a:r>
              <a:rPr sz="1100" spc="5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 err="1">
                <a:solidFill>
                  <a:srgbClr val="22373A"/>
                </a:solidFill>
                <a:latin typeface="Times New Roman"/>
                <a:cs typeface="Times New Roman"/>
              </a:rPr>
              <a:t>подгонка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полиномиальной</a:t>
            </a:r>
            <a:r>
              <a:rPr sz="1100" spc="6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кривой,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матричных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преобразований, </a:t>
            </a:r>
            <a:r>
              <a:rPr sz="1100" spc="6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вращений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,</a:t>
            </a:r>
            <a:r>
              <a:rPr sz="1100" spc="-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отражений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и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дилатаций.</a:t>
            </a: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605" y="102857"/>
            <a:ext cx="3915917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15" dirty="0"/>
              <a:t>Подгонка</a:t>
            </a:r>
            <a:r>
              <a:rPr sz="1800" b="1" spc="40" dirty="0"/>
              <a:t> </a:t>
            </a:r>
            <a:r>
              <a:rPr sz="1800" b="1" spc="30" dirty="0"/>
              <a:t>полиномиальной</a:t>
            </a:r>
            <a:r>
              <a:rPr sz="1800" b="1" spc="45" dirty="0"/>
              <a:t> </a:t>
            </a:r>
            <a:r>
              <a:rPr sz="1800" b="1" spc="20" dirty="0"/>
              <a:t>кривой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063625" cy="5080"/>
            </a:xfrm>
            <a:custGeom>
              <a:avLst/>
              <a:gdLst/>
              <a:ahLst/>
              <a:cxnLst/>
              <a:rect l="l" t="t" r="r" b="b"/>
              <a:pathLst>
                <a:path w="1063625" h="5079">
                  <a:moveTo>
                    <a:pt x="0" y="5060"/>
                  </a:moveTo>
                  <a:lnTo>
                    <a:pt x="0" y="0"/>
                  </a:lnTo>
                  <a:lnTo>
                    <a:pt x="1063420" y="0"/>
                  </a:lnTo>
                  <a:lnTo>
                    <a:pt x="106342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7138" y="432548"/>
            <a:ext cx="4514850" cy="6120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65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тати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ти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к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е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ча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т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ра</a:t>
            </a: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сматривае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т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ся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про</a:t>
            </a: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б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лема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 err="1">
                <a:solidFill>
                  <a:srgbClr val="22373A"/>
                </a:solidFill>
                <a:latin typeface="Times New Roman"/>
                <a:cs typeface="Times New Roman"/>
              </a:rPr>
              <a:t>п</a:t>
            </a:r>
            <a:r>
              <a:rPr sz="1100" spc="30" dirty="0" err="1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45" dirty="0" err="1">
                <a:solidFill>
                  <a:srgbClr val="22373A"/>
                </a:solidFill>
                <a:latin typeface="Times New Roman"/>
                <a:cs typeface="Times New Roman"/>
              </a:rPr>
              <a:t>д</a:t>
            </a:r>
            <a:r>
              <a:rPr sz="1100" spc="30" dirty="0" err="1">
                <a:solidFill>
                  <a:srgbClr val="22373A"/>
                </a:solidFill>
                <a:latin typeface="Times New Roman"/>
                <a:cs typeface="Times New Roman"/>
              </a:rPr>
              <a:t>г</a:t>
            </a:r>
            <a:r>
              <a:rPr sz="1100" spc="55" dirty="0" err="1">
                <a:solidFill>
                  <a:srgbClr val="22373A"/>
                </a:solidFill>
                <a:latin typeface="Times New Roman"/>
                <a:cs typeface="Times New Roman"/>
              </a:rPr>
              <a:t>онки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прямой</a:t>
            </a:r>
            <a:r>
              <a:rPr sz="1100" spc="7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линии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к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набору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данных.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Решим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более </a:t>
            </a:r>
            <a:r>
              <a:rPr sz="1100" spc="35" dirty="0" err="1">
                <a:solidFill>
                  <a:srgbClr val="22373A"/>
                </a:solidFill>
                <a:latin typeface="Times New Roman"/>
                <a:cs typeface="Times New Roman"/>
              </a:rPr>
              <a:t>общую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проблему</a:t>
            </a:r>
            <a:r>
              <a:rPr sz="1100" spc="-2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подгонки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полинома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к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множеству</a:t>
            </a:r>
            <a:r>
              <a:rPr sz="1100" spc="-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точек.</a:t>
            </a:r>
            <a:r>
              <a:rPr sz="1100" spc="-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imes New Roman"/>
                <a:cs typeface="Times New Roman"/>
              </a:rPr>
              <a:t>Пусть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имеется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 err="1">
                <a:solidFill>
                  <a:srgbClr val="22373A"/>
                </a:solidFill>
                <a:latin typeface="Times New Roman"/>
                <a:cs typeface="Times New Roman"/>
              </a:rPr>
              <a:t>матрица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lang="ru-RU" sz="1100" dirty="0">
                <a:solidFill>
                  <a:srgbClr val="22373A"/>
                </a:solidFill>
                <a:latin typeface="Times New Roman"/>
                <a:cs typeface="Times New Roman"/>
              </a:rPr>
              <a:t>А</a:t>
            </a:r>
            <a:r>
              <a:rPr sz="1100" dirty="0" smtClean="0">
                <a:solidFill>
                  <a:srgbClr val="22373A"/>
                </a:solidFill>
                <a:latin typeface="Times New Roman"/>
                <a:cs typeface="Times New Roman"/>
              </a:rPr>
              <a:t>: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2761433"/>
            <a:ext cx="3718560" cy="43217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55"/>
              </a:spcBef>
            </a:pPr>
            <a:r>
              <a:rPr sz="1100" spc="-65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матрице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заданы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значения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250" spc="110" dirty="0">
                <a:solidFill>
                  <a:srgbClr val="22373A"/>
                </a:solidFill>
                <a:latin typeface="Cambria"/>
                <a:cs typeface="Cambria"/>
              </a:rPr>
              <a:t>𝑥</a:t>
            </a:r>
            <a:r>
              <a:rPr sz="1250" spc="-1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т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лбце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1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и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значения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250" spc="-145" dirty="0">
                <a:solidFill>
                  <a:srgbClr val="22373A"/>
                </a:solidFill>
                <a:latin typeface="Cambria"/>
                <a:cs typeface="Cambria"/>
              </a:rPr>
              <a:t>𝑦</a:t>
            </a:r>
            <a:r>
              <a:rPr sz="1250" spc="-1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lang="ru-RU" sz="1250" spc="-15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35" dirty="0" smtClean="0">
                <a:solidFill>
                  <a:srgbClr val="22373A"/>
                </a:solidFill>
                <a:latin typeface="Times New Roman"/>
                <a:cs typeface="Times New Roman"/>
              </a:rPr>
              <a:t>в </a:t>
            </a:r>
            <a:r>
              <a:rPr sz="1100" spc="4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столбце</a:t>
            </a:r>
            <a:r>
              <a:rPr sz="1100" spc="-1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2.</a:t>
            </a:r>
            <a:endParaRPr sz="11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162050" y="1084605"/>
                <a:ext cx="1693733" cy="1913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50" y="1084605"/>
                <a:ext cx="1693733" cy="19138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520" y="31713"/>
            <a:ext cx="37826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15" dirty="0"/>
              <a:t>Подгонка</a:t>
            </a:r>
            <a:r>
              <a:rPr sz="1800" b="1" spc="40" dirty="0"/>
              <a:t> </a:t>
            </a:r>
            <a:r>
              <a:rPr sz="1800" b="1" spc="30" dirty="0"/>
              <a:t>полиномиальной</a:t>
            </a:r>
            <a:r>
              <a:rPr sz="1800" b="1" spc="45" dirty="0"/>
              <a:t> </a:t>
            </a:r>
            <a:r>
              <a:rPr sz="1800" b="1" spc="20" dirty="0"/>
              <a:t>кривой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417955" cy="5080"/>
            </a:xfrm>
            <a:custGeom>
              <a:avLst/>
              <a:gdLst/>
              <a:ahLst/>
              <a:cxnLst/>
              <a:rect l="l" t="t" r="r" b="b"/>
              <a:pathLst>
                <a:path w="1417955" h="5079">
                  <a:moveTo>
                    <a:pt x="0" y="5060"/>
                  </a:moveTo>
                  <a:lnTo>
                    <a:pt x="0" y="0"/>
                  </a:lnTo>
                  <a:lnTo>
                    <a:pt x="1417870" y="0"/>
                  </a:lnTo>
                  <a:lnTo>
                    <a:pt x="141787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403" y="382011"/>
            <a:ext cx="4514850" cy="43486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 marR="30480">
              <a:lnSpc>
                <a:spcPct val="115999"/>
              </a:lnSpc>
              <a:spcBef>
                <a:spcPts val="120"/>
              </a:spcBef>
            </a:pP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Построим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уравнение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вида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250" spc="-80" dirty="0">
                <a:solidFill>
                  <a:srgbClr val="22373A"/>
                </a:solidFill>
                <a:latin typeface="Cambria"/>
                <a:cs typeface="Cambria"/>
              </a:rPr>
              <a:t>𝑦</a:t>
            </a:r>
            <a:r>
              <a:rPr sz="1250" spc="10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290" dirty="0">
                <a:solidFill>
                  <a:srgbClr val="22373A"/>
                </a:solidFill>
                <a:latin typeface="Cambria"/>
                <a:cs typeface="Cambria"/>
              </a:rPr>
              <a:t>=</a:t>
            </a:r>
            <a:r>
              <a:rPr sz="1250" spc="7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20" dirty="0">
                <a:solidFill>
                  <a:srgbClr val="22373A"/>
                </a:solidFill>
                <a:latin typeface="Cambria"/>
                <a:cs typeface="Cambria"/>
              </a:rPr>
              <a:t>𝑎𝑥</a:t>
            </a:r>
            <a:r>
              <a:rPr sz="1275" spc="30" baseline="29411" dirty="0">
                <a:solidFill>
                  <a:srgbClr val="22373A"/>
                </a:solidFill>
                <a:latin typeface="Cambria"/>
                <a:cs typeface="Cambria"/>
              </a:rPr>
              <a:t>2</a:t>
            </a:r>
            <a:r>
              <a:rPr sz="1275" spc="240" baseline="29411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290" dirty="0">
                <a:solidFill>
                  <a:srgbClr val="22373A"/>
                </a:solidFill>
                <a:latin typeface="Cambria"/>
                <a:cs typeface="Cambria"/>
              </a:rPr>
              <a:t>+</a:t>
            </a:r>
            <a:r>
              <a:rPr sz="12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-30" dirty="0">
                <a:solidFill>
                  <a:srgbClr val="22373A"/>
                </a:solidFill>
                <a:latin typeface="Cambria"/>
                <a:cs typeface="Cambria"/>
              </a:rPr>
              <a:t>𝑏𝑥</a:t>
            </a:r>
            <a:r>
              <a:rPr sz="1250" spc="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290" dirty="0">
                <a:solidFill>
                  <a:srgbClr val="22373A"/>
                </a:solidFill>
                <a:latin typeface="Cambria"/>
                <a:cs typeface="Cambria"/>
              </a:rPr>
              <a:t>+</a:t>
            </a:r>
            <a:r>
              <a:rPr sz="1250" dirty="0">
                <a:solidFill>
                  <a:srgbClr val="22373A"/>
                </a:solidFill>
                <a:latin typeface="Cambria"/>
                <a:cs typeface="Cambria"/>
              </a:rPr>
              <a:t> 𝑐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Подставив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значения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матрицы 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А,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получаем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следующую </a:t>
            </a:r>
            <a:r>
              <a:rPr sz="1100" spc="45" dirty="0" err="1">
                <a:solidFill>
                  <a:srgbClr val="22373A"/>
                </a:solidFill>
                <a:latin typeface="Times New Roman"/>
                <a:cs typeface="Times New Roman"/>
              </a:rPr>
              <a:t>систему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линейных</a:t>
            </a:r>
            <a:r>
              <a:rPr sz="1100" spc="-1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уравнений</a:t>
            </a:r>
            <a:r>
              <a:rPr sz="1100" spc="20" dirty="0" smtClean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403" y="2604610"/>
            <a:ext cx="4514849" cy="60721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3899"/>
              </a:lnSpc>
              <a:spcBef>
                <a:spcPts val="55"/>
              </a:spcBef>
            </a:pP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Обратим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внимание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на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форму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матрицы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коэффициентов </a:t>
            </a:r>
            <a:r>
              <a:rPr sz="1250" spc="90" dirty="0">
                <a:solidFill>
                  <a:srgbClr val="22373A"/>
                </a:solidFill>
                <a:latin typeface="Cambria"/>
                <a:cs typeface="Cambria"/>
              </a:rPr>
              <a:t>𝐴</a:t>
            </a:r>
            <a:r>
              <a:rPr sz="1100" spc="90" dirty="0" smtClean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r>
              <a:rPr lang="ru-RU" sz="1100" spc="9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Третий</a:t>
            </a:r>
            <a:r>
              <a:rPr sz="1100" spc="-2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столбец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120" dirty="0">
                <a:solidFill>
                  <a:srgbClr val="22373A"/>
                </a:solidFill>
                <a:latin typeface="Times New Roman"/>
                <a:cs typeface="Times New Roman"/>
              </a:rPr>
              <a:t>–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все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единицы,</a:t>
            </a:r>
            <a:r>
              <a:rPr sz="1100" spc="-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второй</a:t>
            </a:r>
            <a:r>
              <a:rPr sz="11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столбец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120" dirty="0">
                <a:solidFill>
                  <a:srgbClr val="22373A"/>
                </a:solidFill>
                <a:latin typeface="Times New Roman"/>
                <a:cs typeface="Times New Roman"/>
              </a:rPr>
              <a:t>–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значения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22373A"/>
                </a:solidFill>
                <a:latin typeface="Cambria"/>
                <a:cs typeface="Cambria"/>
              </a:rPr>
              <a:t>𝑥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,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а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первый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столбец </a:t>
            </a:r>
            <a:r>
              <a:rPr sz="1100" spc="130" dirty="0">
                <a:solidFill>
                  <a:srgbClr val="22373A"/>
                </a:solidFill>
                <a:latin typeface="Times New Roman"/>
                <a:cs typeface="Times New Roman"/>
              </a:rPr>
              <a:t>–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квадрат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значений </a:t>
            </a:r>
            <a:r>
              <a:rPr sz="1250" spc="40" dirty="0">
                <a:solidFill>
                  <a:srgbClr val="22373A"/>
                </a:solidFill>
                <a:latin typeface="Cambria"/>
                <a:cs typeface="Cambria"/>
              </a:rPr>
              <a:t>𝑥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.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Правый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вектор </a:t>
            </a:r>
            <a:r>
              <a:rPr sz="1100" spc="130" dirty="0">
                <a:solidFill>
                  <a:srgbClr val="22373A"/>
                </a:solidFill>
                <a:latin typeface="Times New Roman"/>
                <a:cs typeface="Times New Roman"/>
              </a:rPr>
              <a:t>– </a:t>
            </a:r>
            <a:r>
              <a:rPr sz="1100" spc="5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это</a:t>
            </a:r>
            <a:r>
              <a:rPr sz="1100" spc="-1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значения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250" spc="-25" dirty="0">
                <a:solidFill>
                  <a:srgbClr val="22373A"/>
                </a:solidFill>
                <a:latin typeface="Cambria"/>
                <a:cs typeface="Cambria"/>
              </a:rPr>
              <a:t>𝑦</a:t>
            </a:r>
            <a:r>
              <a:rPr sz="1100" spc="-25" dirty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81050" y="1044575"/>
                <a:ext cx="2850139" cy="1742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1044575"/>
                <a:ext cx="2850139" cy="17422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250" y="51893"/>
            <a:ext cx="39350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15" dirty="0"/>
              <a:t>Подгонка</a:t>
            </a:r>
            <a:r>
              <a:rPr sz="1800" b="1" spc="40" dirty="0"/>
              <a:t> </a:t>
            </a:r>
            <a:r>
              <a:rPr sz="1800" b="1" spc="30" dirty="0"/>
              <a:t>полиномиальной</a:t>
            </a:r>
            <a:r>
              <a:rPr sz="1800" b="1" spc="45" dirty="0"/>
              <a:t> </a:t>
            </a:r>
            <a:r>
              <a:rPr sz="1800" b="1" spc="20" dirty="0"/>
              <a:t>кривой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772920" cy="5080"/>
            </a:xfrm>
            <a:custGeom>
              <a:avLst/>
              <a:gdLst/>
              <a:ahLst/>
              <a:cxnLst/>
              <a:rect l="l" t="t" r="r" b="b"/>
              <a:pathLst>
                <a:path w="1772920" h="5079">
                  <a:moveTo>
                    <a:pt x="0" y="5060"/>
                  </a:moveTo>
                  <a:lnTo>
                    <a:pt x="0" y="0"/>
                  </a:lnTo>
                  <a:lnTo>
                    <a:pt x="1772319" y="0"/>
                  </a:lnTo>
                  <a:lnTo>
                    <a:pt x="177231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3560" y="431657"/>
            <a:ext cx="3944620" cy="811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>
              <a:lnSpc>
                <a:spcPct val="118000"/>
              </a:lnSpc>
              <a:spcBef>
                <a:spcPts val="100"/>
              </a:spcBef>
            </a:pPr>
            <a:r>
              <a:rPr sz="1100" spc="5" dirty="0">
                <a:solidFill>
                  <a:srgbClr val="22373A"/>
                </a:solidFill>
                <a:latin typeface="Times New Roman"/>
                <a:cs typeface="Times New Roman"/>
              </a:rPr>
              <a:t>Есть</a:t>
            </a:r>
            <a:r>
              <a:rPr sz="1100" spc="-4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несколько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способов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построить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матрицу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коэффициентов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Octave.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Один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из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подходов: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использовать</a:t>
            </a:r>
            <a:r>
              <a:rPr sz="1100" spc="-2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команду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ones</a:t>
            </a:r>
            <a:r>
              <a:rPr sz="1100" spc="-3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для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создания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матрицы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единиц,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а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затем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перезаписать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1-й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и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2-й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столбцы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необходимыми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данными.</a:t>
            </a:r>
            <a:r>
              <a:rPr sz="1100" spc="-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Результат</a:t>
            </a:r>
            <a:r>
              <a:rPr sz="1100" spc="-4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показан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на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imes New Roman"/>
                <a:cs typeface="Times New Roman"/>
              </a:rPr>
              <a:t>Fig. 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331" y="2626692"/>
            <a:ext cx="4662856" cy="5638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9625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3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1:</a:t>
            </a:r>
            <a:r>
              <a:rPr sz="1000" b="1" spc="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imes New Roman"/>
                <a:cs typeface="Times New Roman"/>
              </a:rPr>
              <a:t>Система</a:t>
            </a:r>
            <a:r>
              <a:rPr sz="10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60" dirty="0" err="1">
                <a:solidFill>
                  <a:srgbClr val="22373A"/>
                </a:solidFill>
                <a:latin typeface="Times New Roman"/>
                <a:cs typeface="Times New Roman"/>
              </a:rPr>
              <a:t>линейных</a:t>
            </a:r>
            <a:r>
              <a:rPr sz="10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уравнений</a:t>
            </a:r>
            <a:endParaRPr sz="1750" dirty="0">
              <a:latin typeface="Times New Roman"/>
              <a:cs typeface="Times New Roman"/>
            </a:endParaRPr>
          </a:p>
          <a:p>
            <a:pPr marL="50800" marR="43180">
              <a:lnSpc>
                <a:spcPct val="110300"/>
              </a:lnSpc>
            </a:pP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Решение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по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методу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наименьших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квадратов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получается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80" dirty="0">
                <a:solidFill>
                  <a:srgbClr val="22373A"/>
                </a:solidFill>
                <a:latin typeface="Times New Roman"/>
                <a:cs typeface="Times New Roman"/>
              </a:rPr>
              <a:t>из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решения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уравнения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250" spc="245" dirty="0">
                <a:solidFill>
                  <a:srgbClr val="22373A"/>
                </a:solidFill>
                <a:latin typeface="Cambria"/>
                <a:cs typeface="Cambria"/>
              </a:rPr>
              <a:t>𝐴</a:t>
            </a:r>
            <a:r>
              <a:rPr sz="1275" spc="330" baseline="29411" dirty="0">
                <a:solidFill>
                  <a:srgbClr val="22373A"/>
                </a:solidFill>
                <a:latin typeface="Cambria"/>
                <a:cs typeface="Cambria"/>
              </a:rPr>
              <a:t>𝑇</a:t>
            </a:r>
            <a:r>
              <a:rPr sz="1250" spc="20" dirty="0">
                <a:solidFill>
                  <a:srgbClr val="22373A"/>
                </a:solidFill>
                <a:latin typeface="Cambria"/>
                <a:cs typeface="Cambria"/>
              </a:rPr>
              <a:t>𝐴𝑏</a:t>
            </a:r>
            <a:r>
              <a:rPr sz="1250" spc="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290" dirty="0">
                <a:solidFill>
                  <a:srgbClr val="22373A"/>
                </a:solidFill>
                <a:latin typeface="Cambria"/>
                <a:cs typeface="Cambria"/>
              </a:rPr>
              <a:t>=</a:t>
            </a:r>
            <a:r>
              <a:rPr sz="1250" spc="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245" dirty="0">
                <a:solidFill>
                  <a:srgbClr val="22373A"/>
                </a:solidFill>
                <a:latin typeface="Cambria"/>
                <a:cs typeface="Cambria"/>
              </a:rPr>
              <a:t>𝐴</a:t>
            </a:r>
            <a:r>
              <a:rPr sz="1275" spc="330" baseline="29411" dirty="0">
                <a:solidFill>
                  <a:srgbClr val="22373A"/>
                </a:solidFill>
                <a:latin typeface="Cambria"/>
                <a:cs typeface="Cambria"/>
              </a:rPr>
              <a:t>𝑇</a:t>
            </a:r>
            <a:r>
              <a:rPr sz="1250" spc="-245" dirty="0">
                <a:solidFill>
                  <a:srgbClr val="22373A"/>
                </a:solidFill>
                <a:latin typeface="Cambria"/>
                <a:cs typeface="Cambria"/>
              </a:rPr>
              <a:t>𝑏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,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25" dirty="0" err="1">
                <a:solidFill>
                  <a:srgbClr val="22373A"/>
                </a:solidFill>
                <a:latin typeface="Times New Roman"/>
                <a:cs typeface="Times New Roman"/>
              </a:rPr>
              <a:t>г</a:t>
            </a:r>
            <a:r>
              <a:rPr sz="1100" spc="60" dirty="0" err="1">
                <a:solidFill>
                  <a:srgbClr val="22373A"/>
                </a:solidFill>
                <a:latin typeface="Times New Roman"/>
                <a:cs typeface="Times New Roman"/>
              </a:rPr>
              <a:t>де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250" spc="-245" dirty="0" smtClean="0">
                <a:solidFill>
                  <a:srgbClr val="22373A"/>
                </a:solidFill>
                <a:latin typeface="Cambria"/>
                <a:cs typeface="Cambria"/>
              </a:rPr>
              <a:t>𝑏</a:t>
            </a:r>
            <a:r>
              <a:rPr lang="ru-RU" sz="1250" spc="-245" dirty="0" smtClean="0">
                <a:solidFill>
                  <a:srgbClr val="22373A"/>
                </a:solidFill>
                <a:latin typeface="Cambria"/>
                <a:cs typeface="Cambria"/>
              </a:rPr>
              <a:t>  </a:t>
            </a:r>
            <a:r>
              <a:rPr sz="1250" spc="-55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lang="ru-RU" sz="1250" spc="-55" dirty="0" smtClean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30" dirty="0" smtClean="0">
                <a:solidFill>
                  <a:srgbClr val="22373A"/>
                </a:solidFill>
                <a:latin typeface="Times New Roman"/>
                <a:cs typeface="Times New Roman"/>
              </a:rPr>
              <a:t>–</a:t>
            </a:r>
            <a:r>
              <a:rPr sz="1100" spc="-5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 err="1">
                <a:solidFill>
                  <a:srgbClr val="22373A"/>
                </a:solidFill>
                <a:latin typeface="Times New Roman"/>
                <a:cs typeface="Times New Roman"/>
              </a:rPr>
              <a:t>ве</a:t>
            </a:r>
            <a:r>
              <a:rPr sz="1100" spc="40" dirty="0" err="1">
                <a:solidFill>
                  <a:srgbClr val="22373A"/>
                </a:solidFill>
                <a:latin typeface="Times New Roman"/>
                <a:cs typeface="Times New Roman"/>
              </a:rPr>
              <a:t>к</a:t>
            </a:r>
            <a:r>
              <a:rPr sz="1100" spc="55" dirty="0" err="1">
                <a:solidFill>
                  <a:srgbClr val="22373A"/>
                </a:solidFill>
                <a:latin typeface="Times New Roman"/>
                <a:cs typeface="Times New Roman"/>
              </a:rPr>
              <a:t>т</a:t>
            </a:r>
            <a:r>
              <a:rPr sz="1100" spc="45" dirty="0" err="1">
                <a:solidFill>
                  <a:srgbClr val="22373A"/>
                </a:solidFill>
                <a:latin typeface="Times New Roman"/>
                <a:cs typeface="Times New Roman"/>
              </a:rPr>
              <a:t>ор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коэффициентов</a:t>
            </a:r>
            <a:r>
              <a:rPr sz="1100" spc="-1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полинома.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466850" y="1274533"/>
            <a:ext cx="1447800" cy="1311212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23" y="21971"/>
            <a:ext cx="4485564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15" dirty="0">
                <a:solidFill>
                  <a:srgbClr val="F9F9F9"/>
                </a:solidFill>
                <a:cs typeface="Cambria"/>
              </a:rPr>
              <a:t>Подгонка</a:t>
            </a:r>
            <a:r>
              <a:rPr b="1" spc="40" dirty="0">
                <a:solidFill>
                  <a:srgbClr val="F9F9F9"/>
                </a:solidFill>
                <a:cs typeface="Cambria"/>
              </a:rPr>
              <a:t> </a:t>
            </a:r>
            <a:r>
              <a:rPr b="1" spc="30" dirty="0">
                <a:solidFill>
                  <a:srgbClr val="F9F9F9"/>
                </a:solidFill>
                <a:cs typeface="Cambria"/>
              </a:rPr>
              <a:t>полиномиальной</a:t>
            </a:r>
            <a:r>
              <a:rPr b="1" spc="45" dirty="0">
                <a:solidFill>
                  <a:srgbClr val="F9F9F9"/>
                </a:solidFill>
                <a:cs typeface="Cambria"/>
              </a:rPr>
              <a:t> </a:t>
            </a:r>
            <a:r>
              <a:rPr b="1" spc="20" dirty="0">
                <a:solidFill>
                  <a:srgbClr val="F9F9F9"/>
                </a:solidFill>
                <a:cs typeface="Cambria"/>
              </a:rPr>
              <a:t>кривой</a:t>
            </a:r>
            <a:endParaRPr dirty="0"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2127250" cy="5080"/>
            </a:xfrm>
            <a:custGeom>
              <a:avLst/>
              <a:gdLst/>
              <a:ahLst/>
              <a:cxnLst/>
              <a:rect l="l" t="t" r="r" b="b"/>
              <a:pathLst>
                <a:path w="2127250" h="5079">
                  <a:moveTo>
                    <a:pt x="0" y="5060"/>
                  </a:moveTo>
                  <a:lnTo>
                    <a:pt x="0" y="0"/>
                  </a:lnTo>
                  <a:lnTo>
                    <a:pt x="2126769" y="0"/>
                  </a:lnTo>
                  <a:lnTo>
                    <a:pt x="212676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6839" y="459685"/>
            <a:ext cx="34143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Решим</a:t>
            </a:r>
            <a:r>
              <a:rPr sz="11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задачу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методом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imes New Roman"/>
                <a:cs typeface="Times New Roman"/>
              </a:rPr>
              <a:t>Гаусса.</a:t>
            </a:r>
            <a:r>
              <a:rPr sz="1100" spc="-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После</a:t>
            </a:r>
            <a:r>
              <a:rPr sz="11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чего</a:t>
            </a:r>
            <a:r>
              <a:rPr sz="11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построим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соответствующий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график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параболы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imes New Roman"/>
                <a:cs typeface="Times New Roman"/>
              </a:rPr>
              <a:t>(Fig.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2).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43050" y="3025775"/>
            <a:ext cx="16357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2:</a:t>
            </a:r>
            <a:r>
              <a:rPr sz="1000" b="1" spc="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Times New Roman"/>
                <a:cs typeface="Times New Roman"/>
              </a:rPr>
              <a:t>График</a:t>
            </a:r>
            <a:r>
              <a:rPr sz="10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параболы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25" y="1043389"/>
            <a:ext cx="2740609" cy="1926216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2616" y="55364"/>
            <a:ext cx="47732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15" dirty="0">
                <a:solidFill>
                  <a:schemeClr val="tx1"/>
                </a:solidFill>
              </a:rPr>
              <a:t>Подгонка</a:t>
            </a:r>
            <a:r>
              <a:rPr sz="1800" b="1" spc="40" dirty="0">
                <a:solidFill>
                  <a:schemeClr val="tx1"/>
                </a:solidFill>
              </a:rPr>
              <a:t> </a:t>
            </a:r>
            <a:r>
              <a:rPr sz="1800" b="1" spc="30" dirty="0">
                <a:solidFill>
                  <a:schemeClr val="tx1"/>
                </a:solidFill>
              </a:rPr>
              <a:t>полиномиальной</a:t>
            </a:r>
            <a:r>
              <a:rPr sz="1800" b="1" spc="45" dirty="0">
                <a:solidFill>
                  <a:schemeClr val="tx1"/>
                </a:solidFill>
              </a:rPr>
              <a:t> </a:t>
            </a:r>
            <a:r>
              <a:rPr sz="1800" b="1" spc="20" dirty="0">
                <a:solidFill>
                  <a:schemeClr val="tx1"/>
                </a:solidFill>
              </a:rPr>
              <a:t>кривой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481580" cy="5080"/>
            </a:xfrm>
            <a:custGeom>
              <a:avLst/>
              <a:gdLst/>
              <a:ahLst/>
              <a:cxnLst/>
              <a:rect l="l" t="t" r="r" b="b"/>
              <a:pathLst>
                <a:path w="2481580" h="5079">
                  <a:moveTo>
                    <a:pt x="0" y="5060"/>
                  </a:moveTo>
                  <a:lnTo>
                    <a:pt x="0" y="0"/>
                  </a:lnTo>
                  <a:lnTo>
                    <a:pt x="2481290" y="0"/>
                  </a:lnTo>
                  <a:lnTo>
                    <a:pt x="248129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-1" y="503603"/>
            <a:ext cx="4690603" cy="811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Процесс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подгонки может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быть </a:t>
            </a:r>
            <a:r>
              <a:rPr sz="1100" spc="65" dirty="0" err="1">
                <a:solidFill>
                  <a:srgbClr val="22373A"/>
                </a:solidFill>
                <a:latin typeface="Times New Roman"/>
                <a:cs typeface="Times New Roman"/>
              </a:rPr>
              <a:t>автоматизирован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встроенными</a:t>
            </a:r>
            <a:r>
              <a:rPr sz="1100" spc="6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функциями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Octave. Для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этого </a:t>
            </a:r>
            <a:r>
              <a:rPr sz="1100" spc="85" dirty="0">
                <a:solidFill>
                  <a:srgbClr val="22373A"/>
                </a:solidFill>
                <a:latin typeface="Times New Roman"/>
                <a:cs typeface="Times New Roman"/>
              </a:rPr>
              <a:t>мы </a:t>
            </a:r>
            <a:r>
              <a:rPr sz="1100" spc="60" dirty="0" err="1">
                <a:solidFill>
                  <a:srgbClr val="22373A"/>
                </a:solidFill>
                <a:latin typeface="Times New Roman"/>
                <a:cs typeface="Times New Roman"/>
              </a:rPr>
              <a:t>можем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использовать</a:t>
            </a:r>
            <a:r>
              <a:rPr sz="1100" spc="-3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встроенную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функцию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для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подгонки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полинома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polyfit.</a:t>
            </a:r>
            <a:r>
              <a:rPr sz="1100" spc="-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imes New Roman"/>
                <a:cs typeface="Times New Roman"/>
              </a:rPr>
              <a:t>После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чего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рассчитаем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значения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4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точках</a:t>
            </a:r>
            <a:r>
              <a:rPr sz="11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и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построим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 err="1">
                <a:solidFill>
                  <a:srgbClr val="22373A"/>
                </a:solidFill>
                <a:latin typeface="Times New Roman"/>
                <a:cs typeface="Times New Roman"/>
              </a:rPr>
              <a:t>исходные</a:t>
            </a:r>
            <a:r>
              <a:rPr sz="1100" spc="-4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данные</a:t>
            </a:r>
            <a:r>
              <a:rPr sz="1100" spc="20" dirty="0" smtClean="0">
                <a:solidFill>
                  <a:srgbClr val="22373A"/>
                </a:solidFill>
                <a:latin typeface="Times New Roman"/>
                <a:cs typeface="Times New Roman"/>
              </a:rPr>
              <a:t>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7260" y="3025775"/>
            <a:ext cx="2903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3:</a:t>
            </a:r>
            <a:r>
              <a:rPr sz="1000" b="1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imes New Roman"/>
                <a:cs typeface="Times New Roman"/>
              </a:rPr>
              <a:t>Граф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imes New Roman"/>
                <a:cs typeface="Times New Roman"/>
              </a:rPr>
              <a:t>исходных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70" dirty="0">
                <a:solidFill>
                  <a:srgbClr val="22373A"/>
                </a:solidFill>
                <a:latin typeface="Times New Roman"/>
                <a:cs typeface="Times New Roman"/>
              </a:rPr>
              <a:t>и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imes New Roman"/>
                <a:cs typeface="Times New Roman"/>
              </a:rPr>
              <a:t>подгоночных</a:t>
            </a:r>
            <a:r>
              <a:rPr sz="1000" spc="-2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Times New Roman"/>
                <a:cs typeface="Times New Roman"/>
              </a:rPr>
              <a:t>данных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977265" y="1349375"/>
            <a:ext cx="1937385" cy="1604962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695" y="47317"/>
            <a:ext cx="37826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30" dirty="0"/>
              <a:t>Матричные</a:t>
            </a:r>
            <a:r>
              <a:rPr sz="1800" b="1" spc="-5" dirty="0"/>
              <a:t> </a:t>
            </a:r>
            <a:r>
              <a:rPr sz="1800" b="1" spc="25" dirty="0"/>
              <a:t>преобразования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835910" cy="5080"/>
            </a:xfrm>
            <a:custGeom>
              <a:avLst/>
              <a:gdLst/>
              <a:ahLst/>
              <a:cxnLst/>
              <a:rect l="l" t="t" r="r" b="b"/>
              <a:pathLst>
                <a:path w="2835910" h="5079">
                  <a:moveTo>
                    <a:pt x="0" y="5060"/>
                  </a:moveTo>
                  <a:lnTo>
                    <a:pt x="0" y="0"/>
                  </a:lnTo>
                  <a:lnTo>
                    <a:pt x="2835740" y="0"/>
                  </a:lnTo>
                  <a:lnTo>
                    <a:pt x="283574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1450" y="428810"/>
            <a:ext cx="4608195" cy="1211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15" dirty="0">
                <a:solidFill>
                  <a:srgbClr val="22373A"/>
                </a:solidFill>
                <a:latin typeface="Times New Roman"/>
                <a:cs typeface="Times New Roman"/>
              </a:rPr>
              <a:t>Существует</a:t>
            </a:r>
            <a:r>
              <a:rPr sz="1100" spc="-3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несколько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способов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представления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изображения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виде матрицы.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Один </a:t>
            </a:r>
            <a:r>
              <a:rPr sz="1100" spc="80" dirty="0">
                <a:solidFill>
                  <a:srgbClr val="22373A"/>
                </a:solidFill>
                <a:latin typeface="Times New Roman"/>
                <a:cs typeface="Times New Roman"/>
              </a:rPr>
              <a:t>из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них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состоит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том, </a:t>
            </a:r>
            <a:r>
              <a:rPr sz="1100" spc="50" dirty="0" err="1">
                <a:solidFill>
                  <a:srgbClr val="22373A"/>
                </a:solidFill>
                <a:latin typeface="Times New Roman"/>
                <a:cs typeface="Times New Roman"/>
              </a:rPr>
              <a:t>чтобы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перечислить</a:t>
            </a:r>
            <a:r>
              <a:rPr sz="1100" spc="-4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последовательно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соединенные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вершины,</a:t>
            </a:r>
            <a:r>
              <a:rPr sz="1100" spc="-6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чтобы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получить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ребра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простого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графа. </a:t>
            </a:r>
            <a:r>
              <a:rPr sz="1100" spc="-65" dirty="0">
                <a:solidFill>
                  <a:srgbClr val="22373A"/>
                </a:solidFill>
                <a:latin typeface="Times New Roman"/>
                <a:cs typeface="Times New Roman"/>
              </a:rPr>
              <a:t>В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качестве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примера, </a:t>
            </a:r>
            <a:r>
              <a:rPr sz="1100" spc="5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закодируем</a:t>
            </a:r>
            <a:r>
              <a:rPr sz="1100" spc="5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граф-домик.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Эффективный </a:t>
            </a:r>
            <a:r>
              <a:rPr sz="1100" spc="60" dirty="0" err="1">
                <a:solidFill>
                  <a:srgbClr val="22373A"/>
                </a:solidFill>
                <a:latin typeface="Times New Roman"/>
                <a:cs typeface="Times New Roman"/>
              </a:rPr>
              <a:t>метод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закодирования</a:t>
            </a:r>
            <a:r>
              <a:rPr sz="1100" spc="6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состоит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 выборе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пути,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проходящем </a:t>
            </a:r>
            <a:r>
              <a:rPr sz="1100" spc="65" dirty="0" err="1">
                <a:solidFill>
                  <a:srgbClr val="22373A"/>
                </a:solidFill>
                <a:latin typeface="Times New Roman"/>
                <a:cs typeface="Times New Roman"/>
              </a:rPr>
              <a:t>по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каждому</a:t>
            </a:r>
            <a:r>
              <a:rPr sz="1100" spc="-1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ребру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ровно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один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раз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(цикл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Эйлера).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4139" y="3000375"/>
            <a:ext cx="165988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4:</a:t>
            </a:r>
            <a:r>
              <a:rPr sz="1000" b="1" spc="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imes New Roman"/>
                <a:cs typeface="Times New Roman"/>
              </a:rPr>
              <a:t>Полученный</a:t>
            </a:r>
            <a:r>
              <a:rPr sz="1000" spc="-2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граф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541765" y="1739813"/>
            <a:ext cx="1592263" cy="126030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5562" y="65794"/>
            <a:ext cx="20300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20" dirty="0"/>
              <a:t>Вращение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3190240" cy="5080"/>
            </a:xfrm>
            <a:custGeom>
              <a:avLst/>
              <a:gdLst/>
              <a:ahLst/>
              <a:cxnLst/>
              <a:rect l="l" t="t" r="r" b="b"/>
              <a:pathLst>
                <a:path w="3190240" h="5079">
                  <a:moveTo>
                    <a:pt x="0" y="5060"/>
                  </a:moveTo>
                  <a:lnTo>
                    <a:pt x="0" y="0"/>
                  </a:lnTo>
                  <a:lnTo>
                    <a:pt x="3190190" y="0"/>
                  </a:lnTo>
                  <a:lnTo>
                    <a:pt x="319019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79258"/>
            <a:ext cx="3913504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700"/>
              </a:lnSpc>
            </a:pP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Вращения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могут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быть получены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использованием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умножения</a:t>
            </a:r>
            <a:r>
              <a:rPr sz="11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на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специальную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матрицу.</a:t>
            </a:r>
            <a:r>
              <a:rPr sz="1100" spc="-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Вращение</a:t>
            </a:r>
            <a:r>
              <a:rPr sz="1100" spc="-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точки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250" spc="55" dirty="0">
                <a:solidFill>
                  <a:srgbClr val="22373A"/>
                </a:solidFill>
                <a:latin typeface="Cambria"/>
                <a:cs typeface="Cambria"/>
              </a:rPr>
              <a:t>(𝑥,</a:t>
            </a:r>
            <a:r>
              <a:rPr sz="1250" spc="-7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-15" dirty="0">
                <a:solidFill>
                  <a:srgbClr val="22373A"/>
                </a:solidFill>
                <a:latin typeface="Cambria"/>
                <a:cs typeface="Cambria"/>
              </a:rPr>
              <a:t>𝑦)</a:t>
            </a:r>
            <a:endParaRPr sz="1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относительно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начала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координат</a:t>
            </a:r>
            <a:r>
              <a:rPr sz="1100" spc="-3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определяется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как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0572" y="1498732"/>
            <a:ext cx="104775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145" dirty="0">
                <a:solidFill>
                  <a:srgbClr val="22373A"/>
                </a:solidFill>
                <a:latin typeface="Cambria"/>
                <a:cs typeface="Cambria"/>
              </a:rPr>
              <a:t>𝑦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8253" y="1400383"/>
            <a:ext cx="751840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250" spc="254" dirty="0">
                <a:solidFill>
                  <a:srgbClr val="22373A"/>
                </a:solidFill>
                <a:latin typeface="Cambria"/>
                <a:cs typeface="Cambria"/>
              </a:rPr>
              <a:t>𝑅</a:t>
            </a:r>
            <a:r>
              <a:rPr sz="1250" spc="-6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450" dirty="0">
                <a:solidFill>
                  <a:srgbClr val="22373A"/>
                </a:solidFill>
                <a:latin typeface="Cambria"/>
                <a:cs typeface="Cambria"/>
              </a:rPr>
              <a:t>(</a:t>
            </a:r>
            <a:r>
              <a:rPr sz="12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-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875" spc="165" baseline="35555" dirty="0">
                <a:solidFill>
                  <a:srgbClr val="22373A"/>
                </a:solidFill>
                <a:latin typeface="Cambria"/>
                <a:cs typeface="Cambria"/>
              </a:rPr>
              <a:t>𝑥</a:t>
            </a:r>
            <a:r>
              <a:rPr sz="1875" baseline="355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875" spc="-82" baseline="355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450" dirty="0">
                <a:solidFill>
                  <a:srgbClr val="22373A"/>
                </a:solidFill>
                <a:latin typeface="Cambria"/>
                <a:cs typeface="Cambria"/>
              </a:rPr>
              <a:t>)</a:t>
            </a:r>
            <a:r>
              <a:rPr sz="1250" spc="-6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95" dirty="0">
                <a:solidFill>
                  <a:srgbClr val="22373A"/>
                </a:solidFill>
                <a:latin typeface="Cambria"/>
                <a:cs typeface="Cambria"/>
              </a:rPr>
              <a:t>,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9194" y="1845055"/>
            <a:ext cx="3773170" cy="1209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где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1050290">
              <a:lnSpc>
                <a:spcPct val="100000"/>
              </a:lnSpc>
            </a:pPr>
            <a:r>
              <a:rPr sz="1875" spc="382" baseline="-35555" dirty="0">
                <a:solidFill>
                  <a:srgbClr val="22373A"/>
                </a:solidFill>
                <a:latin typeface="Cambria"/>
                <a:cs typeface="Cambria"/>
              </a:rPr>
              <a:t>𝑅</a:t>
            </a:r>
            <a:r>
              <a:rPr sz="1875" spc="157" baseline="-355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875" spc="434" baseline="-35555" dirty="0">
                <a:solidFill>
                  <a:srgbClr val="22373A"/>
                </a:solidFill>
                <a:latin typeface="Cambria"/>
                <a:cs typeface="Cambria"/>
              </a:rPr>
              <a:t>=</a:t>
            </a:r>
            <a:r>
              <a:rPr sz="1875" spc="112" baseline="-355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875" spc="675" baseline="-35555" dirty="0">
                <a:solidFill>
                  <a:srgbClr val="22373A"/>
                </a:solidFill>
                <a:latin typeface="Cambria"/>
                <a:cs typeface="Cambria"/>
              </a:rPr>
              <a:t>(</a:t>
            </a:r>
            <a:r>
              <a:rPr sz="1875" baseline="-355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875" spc="-82" baseline="-355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-30" dirty="0">
                <a:solidFill>
                  <a:srgbClr val="22373A"/>
                </a:solidFill>
                <a:latin typeface="Cambria"/>
                <a:cs typeface="Cambria"/>
              </a:rPr>
              <a:t>𝑐</a:t>
            </a:r>
            <a:r>
              <a:rPr sz="1250" spc="-85" dirty="0">
                <a:solidFill>
                  <a:srgbClr val="22373A"/>
                </a:solidFill>
                <a:latin typeface="Cambria"/>
                <a:cs typeface="Cambria"/>
              </a:rPr>
              <a:t>𝑜</a:t>
            </a:r>
            <a:r>
              <a:rPr sz="1250" spc="-45" dirty="0">
                <a:solidFill>
                  <a:srgbClr val="22373A"/>
                </a:solidFill>
                <a:latin typeface="Cambria"/>
                <a:cs typeface="Cambria"/>
              </a:rPr>
              <a:t>𝑠(𝜃</a:t>
            </a:r>
            <a:r>
              <a:rPr sz="1250" spc="15" dirty="0">
                <a:solidFill>
                  <a:srgbClr val="22373A"/>
                </a:solidFill>
                <a:latin typeface="Cambria"/>
                <a:cs typeface="Cambria"/>
              </a:rPr>
              <a:t>)</a:t>
            </a:r>
            <a:r>
              <a:rPr sz="1250" dirty="0">
                <a:solidFill>
                  <a:srgbClr val="22373A"/>
                </a:solidFill>
                <a:latin typeface="Cambria"/>
                <a:cs typeface="Cambria"/>
              </a:rPr>
              <a:t>   </a:t>
            </a:r>
            <a:r>
              <a:rPr sz="1250" spc="-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90" dirty="0">
                <a:solidFill>
                  <a:srgbClr val="22373A"/>
                </a:solidFill>
                <a:latin typeface="Cambria"/>
                <a:cs typeface="Cambria"/>
              </a:rPr>
              <a:t>−𝑠𝑖𝑛(</a:t>
            </a:r>
            <a:r>
              <a:rPr sz="1250" spc="114" dirty="0">
                <a:solidFill>
                  <a:srgbClr val="22373A"/>
                </a:solidFill>
                <a:latin typeface="Cambria"/>
                <a:cs typeface="Cambria"/>
              </a:rPr>
              <a:t>𝜃</a:t>
            </a:r>
            <a:r>
              <a:rPr sz="1250" spc="15" dirty="0">
                <a:solidFill>
                  <a:srgbClr val="22373A"/>
                </a:solidFill>
                <a:latin typeface="Cambria"/>
                <a:cs typeface="Cambria"/>
              </a:rPr>
              <a:t>)</a:t>
            </a:r>
            <a:r>
              <a:rPr sz="12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250" spc="-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875" spc="675" baseline="-35555" dirty="0">
                <a:solidFill>
                  <a:srgbClr val="22373A"/>
                </a:solidFill>
                <a:latin typeface="Cambria"/>
                <a:cs typeface="Cambria"/>
              </a:rPr>
              <a:t>)</a:t>
            </a:r>
            <a:r>
              <a:rPr sz="1875" spc="-104" baseline="-355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875" spc="142" baseline="-35555" dirty="0">
                <a:solidFill>
                  <a:srgbClr val="22373A"/>
                </a:solidFill>
                <a:latin typeface="Cambria"/>
                <a:cs typeface="Cambria"/>
              </a:rPr>
              <a:t>,</a:t>
            </a:r>
            <a:endParaRPr sz="1875" baseline="-35555">
              <a:latin typeface="Cambria"/>
              <a:cs typeface="Cambria"/>
            </a:endParaRPr>
          </a:p>
          <a:p>
            <a:pPr marL="1572895">
              <a:lnSpc>
                <a:spcPct val="100000"/>
              </a:lnSpc>
              <a:spcBef>
                <a:spcPts val="60"/>
              </a:spcBef>
              <a:tabLst>
                <a:tab pos="2192020" algn="l"/>
              </a:tabLst>
            </a:pPr>
            <a:r>
              <a:rPr sz="1250" spc="5" dirty="0">
                <a:solidFill>
                  <a:srgbClr val="22373A"/>
                </a:solidFill>
                <a:latin typeface="Cambria"/>
                <a:cs typeface="Cambria"/>
              </a:rPr>
              <a:t>𝑠𝑖𝑛(𝜃)	</a:t>
            </a:r>
            <a:r>
              <a:rPr sz="1250" spc="-15" dirty="0">
                <a:solidFill>
                  <a:srgbClr val="22373A"/>
                </a:solidFill>
                <a:latin typeface="Cambria"/>
                <a:cs typeface="Cambria"/>
              </a:rPr>
              <a:t>𝑐𝑜𝑠(𝜃)</a:t>
            </a:r>
            <a:endParaRPr sz="12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</a:pPr>
            <a:r>
              <a:rPr sz="1250" spc="-195" dirty="0">
                <a:solidFill>
                  <a:srgbClr val="22373A"/>
                </a:solidFill>
                <a:latin typeface="Cambria"/>
                <a:cs typeface="Cambria"/>
              </a:rPr>
              <a:t>𝜃</a:t>
            </a:r>
            <a:r>
              <a:rPr sz="1250" spc="-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Times New Roman"/>
                <a:cs typeface="Times New Roman"/>
              </a:rPr>
              <a:t>-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imes New Roman"/>
                <a:cs typeface="Times New Roman"/>
              </a:rPr>
              <a:t>у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г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л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повор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та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(измеренный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пр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тив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ча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овой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тр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елки).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</TotalTime>
  <Words>572</Words>
  <Application>Microsoft Office PowerPoint</Application>
  <PresentationFormat>Произвольный</PresentationFormat>
  <Paragraphs>55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Cambria</vt:lpstr>
      <vt:lpstr>Cambria Math</vt:lpstr>
      <vt:lpstr>Times New Roman</vt:lpstr>
      <vt:lpstr>Ретро</vt:lpstr>
      <vt:lpstr>Презентация PowerPoint</vt:lpstr>
      <vt:lpstr>Цель работы</vt:lpstr>
      <vt:lpstr>Подгонка полиномиальной кривой</vt:lpstr>
      <vt:lpstr>Подгонка полиномиальной кривой</vt:lpstr>
      <vt:lpstr>Подгонка полиномиальной кривой</vt:lpstr>
      <vt:lpstr>Презентация PowerPoint</vt:lpstr>
      <vt:lpstr>Подгонка полиномиальной кривой</vt:lpstr>
      <vt:lpstr>Матричные преобразования</vt:lpstr>
      <vt:lpstr>Вращение</vt:lpstr>
      <vt:lpstr>Вращение</vt:lpstr>
      <vt:lpstr>Отражение</vt:lpstr>
      <vt:lpstr>Дилатация</vt:lpstr>
      <vt:lpstr>Результат лабораторной работы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№5.</dc:title>
  <dc:creator>Хитяев Евгений Анатольевич, НПМмд-02-21</dc:creator>
  <cp:lastModifiedBy>alexmilehin1999@outlook.com</cp:lastModifiedBy>
  <cp:revision>6</cp:revision>
  <dcterms:created xsi:type="dcterms:W3CDTF">2022-02-18T23:47:52Z</dcterms:created>
  <dcterms:modified xsi:type="dcterms:W3CDTF">2022-02-19T20:14:24Z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2021-12-11T00:00:00Z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2022-02-18T00:00:00Z</vt:filetime>
  </property>
</Properties>
</file>