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88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/14</a:t>
            </a:r>
            <a:endParaRPr lang="ru-RU" spc="2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58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/14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302593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/14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209370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1999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44942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/14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385881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/14</a:t>
            </a:r>
            <a:endParaRPr lang="ru-RU" spc="2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8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/14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270551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/14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233795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/14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77520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/14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90130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/14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227390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/14</a:t>
            </a:r>
            <a:endParaRPr lang="ru-RU" spc="20" dirty="0"/>
          </a:p>
        </p:txBody>
      </p:sp>
    </p:spTree>
    <p:extLst>
      <p:ext uri="{BB962C8B-B14F-4D97-AF65-F5344CB8AC3E}">
        <p14:creationId xmlns:p14="http://schemas.microsoft.com/office/powerpoint/2010/main" val="55068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20" smtClean="0"/>
              <a:t>‹#›</a:t>
            </a:fld>
            <a:r>
              <a:rPr lang="ru-RU" spc="20" smtClean="0"/>
              <a:t>/14</a:t>
            </a:r>
            <a:endParaRPr lang="ru-RU" spc="2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1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701" y="932161"/>
            <a:ext cx="39122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ru-RU" sz="2800" spc="50" dirty="0" smtClean="0">
                <a:solidFill>
                  <a:srgbClr val="22373A"/>
                </a:solidFill>
                <a:latin typeface="+mj-lt"/>
                <a:cs typeface="Cambria"/>
              </a:rPr>
              <a:t>Графики</a:t>
            </a:r>
            <a:endParaRPr sz="2800" dirty="0">
              <a:latin typeface="+mj-lt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482375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721466"/>
            <a:ext cx="2660015" cy="202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lang="ru-RU" sz="1000" spc="-6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Милёхин</a:t>
            </a:r>
            <a:r>
              <a:rPr lang="ru-RU" sz="1000" spc="-6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</a:t>
            </a:r>
            <a:r>
              <a:rPr sz="1000" spc="-6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НПМмд-02-21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82270"/>
            <a:chOff x="0" y="0"/>
            <a:chExt cx="4608195" cy="3822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377190"/>
            </a:xfrm>
            <a:custGeom>
              <a:avLst/>
              <a:gdLst/>
              <a:ahLst/>
              <a:cxnLst/>
              <a:rect l="l" t="t" r="r" b="b"/>
              <a:pathLst>
                <a:path w="4608195" h="377190">
                  <a:moveTo>
                    <a:pt x="4608004" y="0"/>
                  </a:moveTo>
                  <a:lnTo>
                    <a:pt x="0" y="0"/>
                  </a:lnTo>
                  <a:lnTo>
                    <a:pt x="0" y="376948"/>
                  </a:lnTo>
                  <a:lnTo>
                    <a:pt x="4608004" y="37694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23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291840" cy="5080"/>
            </a:xfrm>
            <a:custGeom>
              <a:avLst/>
              <a:gdLst/>
              <a:ahLst/>
              <a:cxnLst/>
              <a:rect l="l" t="t" r="r" b="b"/>
              <a:pathLst>
                <a:path w="3291840" h="5079">
                  <a:moveTo>
                    <a:pt x="0" y="5060"/>
                  </a:moveTo>
                  <a:lnTo>
                    <a:pt x="0" y="0"/>
                  </a:lnTo>
                  <a:lnTo>
                    <a:pt x="3291441" y="0"/>
                  </a:lnTo>
                  <a:lnTo>
                    <a:pt x="32914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73061" y="51975"/>
            <a:ext cx="226187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20" dirty="0" err="1">
                <a:solidFill>
                  <a:srgbClr val="F9F9F9"/>
                </a:solidFill>
                <a:cs typeface="Cambria"/>
              </a:rPr>
              <a:t>Комплексные</a:t>
            </a:r>
            <a:r>
              <a:rPr spc="15" dirty="0">
                <a:solidFill>
                  <a:srgbClr val="F9F9F9"/>
                </a:solidFill>
                <a:cs typeface="Cambria"/>
              </a:rPr>
              <a:t> </a:t>
            </a:r>
            <a:r>
              <a:rPr spc="5" dirty="0" err="1" smtClean="0">
                <a:solidFill>
                  <a:srgbClr val="F9F9F9"/>
                </a:solidFill>
                <a:cs typeface="Cambria"/>
              </a:rPr>
              <a:t>числа</a:t>
            </a:r>
            <a:endParaRPr dirty="0"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583" y="3088304"/>
            <a:ext cx="27368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13:</a:t>
            </a:r>
            <a:r>
              <a:rPr sz="1000" b="1" spc="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комплексной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плоскости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857250" y="627055"/>
            <a:ext cx="2730284" cy="2457519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729" y="37701"/>
            <a:ext cx="2639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0" dirty="0"/>
              <a:t>Комплексные</a:t>
            </a:r>
            <a:r>
              <a:rPr sz="1800" b="1" dirty="0"/>
              <a:t> </a:t>
            </a:r>
            <a:r>
              <a:rPr sz="1800" b="1" spc="5" dirty="0"/>
              <a:t>числа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185875" y="355044"/>
            <a:ext cx="4419599" cy="92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18000"/>
              </a:lnSpc>
              <a:spcBef>
                <a:spcPts val="100"/>
              </a:spcBef>
              <a:buNone/>
            </a:pPr>
            <a:r>
              <a:rPr sz="1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Иногда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</a:t>
            </a:r>
            <a:r>
              <a:rPr sz="1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можем </a:t>
            </a:r>
            <a:r>
              <a:rPr sz="1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</a:t>
            </a:r>
            <a:r>
              <a:rPr sz="1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странные 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sz="1000" spc="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sz="1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вычислении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корня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третьей степени из </a:t>
            </a:r>
            <a:r>
              <a:rPr sz="1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-8, </a:t>
            </a:r>
            <a:r>
              <a:rPr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 </a:t>
            </a:r>
            <a:r>
              <a:rPr sz="1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 </a:t>
            </a:r>
            <a:r>
              <a:rPr sz="1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-2, </a:t>
            </a:r>
            <a:r>
              <a:rPr sz="1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</a:t>
            </a:r>
            <a:r>
              <a:rPr sz="1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другое число. </a:t>
            </a:r>
            <a:r>
              <a:rPr sz="1000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объясняется</a:t>
            </a:r>
            <a:r>
              <a:rPr sz="10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тем,</a:t>
            </a:r>
            <a:r>
              <a:rPr sz="1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sz="1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Octave</a:t>
            </a:r>
            <a:r>
              <a:rPr sz="1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sz="1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тот</a:t>
            </a:r>
            <a:r>
              <a:rPr sz="1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ответ,</a:t>
            </a:r>
            <a:r>
              <a:rPr sz="1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которого </a:t>
            </a:r>
            <a:r>
              <a:rPr sz="1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меньший</a:t>
            </a:r>
            <a:r>
              <a:rPr sz="1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аргумент.</a:t>
            </a:r>
            <a:r>
              <a:rPr sz="1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  <a:r>
              <a:rPr sz="1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того,</a:t>
            </a:r>
            <a:r>
              <a:rPr sz="1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</a:t>
            </a:r>
            <a:r>
              <a:rPr sz="1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-2,</a:t>
            </a:r>
            <a:r>
              <a:rPr sz="1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sz="1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</a:t>
            </a:r>
            <a:r>
              <a:rPr sz="1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sz="1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команду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nthroot</a:t>
            </a:r>
            <a:r>
              <a:rPr sz="1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0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620770" cy="5080"/>
            </a:xfrm>
            <a:custGeom>
              <a:avLst/>
              <a:gdLst/>
              <a:ahLst/>
              <a:cxnLst/>
              <a:rect l="l" t="t" r="r" b="b"/>
              <a:pathLst>
                <a:path w="3620770" h="5079">
                  <a:moveTo>
                    <a:pt x="0" y="5060"/>
                  </a:moveTo>
                  <a:lnTo>
                    <a:pt x="0" y="0"/>
                  </a:lnTo>
                  <a:lnTo>
                    <a:pt x="3620648" y="0"/>
                  </a:lnTo>
                  <a:lnTo>
                    <a:pt x="36206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293" y="2819279"/>
            <a:ext cx="3666490" cy="35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22373A"/>
                </a:solidFill>
                <a:latin typeface="Cambria"/>
                <a:cs typeface="Cambria"/>
              </a:rPr>
              <a:t>14:</a:t>
            </a:r>
            <a:r>
              <a:rPr sz="1000" b="1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Извлечение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кубического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корня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из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отрицательного </a:t>
            </a:r>
            <a:r>
              <a:rPr sz="1000" spc="-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числа</a:t>
            </a:r>
            <a:endParaRPr sz="1000" dirty="0">
              <a:latin typeface="Palatino Linotype"/>
              <a:cs typeface="Palatino Linotyp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085850" y="1297707"/>
            <a:ext cx="1905000" cy="154347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8431" y="60763"/>
            <a:ext cx="3096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30" dirty="0">
                <a:solidFill>
                  <a:srgbClr val="F9F9F9"/>
                </a:solidFill>
                <a:cs typeface="Cambria"/>
              </a:rPr>
              <a:t>Специальные</a:t>
            </a:r>
            <a:r>
              <a:rPr b="1" spc="15" dirty="0">
                <a:solidFill>
                  <a:srgbClr val="F9F9F9"/>
                </a:solidFill>
                <a:cs typeface="Cambria"/>
              </a:rPr>
              <a:t> </a:t>
            </a:r>
            <a:r>
              <a:rPr b="1" spc="30" dirty="0">
                <a:solidFill>
                  <a:srgbClr val="F9F9F9"/>
                </a:solidFill>
                <a:cs typeface="Cambria"/>
              </a:rPr>
              <a:t>функции</a:t>
            </a:r>
            <a:endParaRPr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950335" cy="5080"/>
            </a:xfrm>
            <a:custGeom>
              <a:avLst/>
              <a:gdLst/>
              <a:ahLst/>
              <a:cxnLst/>
              <a:rect l="l" t="t" r="r" b="b"/>
              <a:pathLst>
                <a:path w="3950335" h="5079">
                  <a:moveTo>
                    <a:pt x="0" y="5060"/>
                  </a:moveTo>
                  <a:lnTo>
                    <a:pt x="0" y="0"/>
                  </a:lnTo>
                  <a:lnTo>
                    <a:pt x="3949785" y="0"/>
                  </a:lnTo>
                  <a:lnTo>
                    <a:pt x="39497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49" y="663182"/>
            <a:ext cx="3913504" cy="212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гамма-функцию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Г(х+1) </a:t>
            </a:r>
            <a:r>
              <a:rPr sz="1100" spc="-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sz="1100" spc="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sz="1100" spc="-1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одном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графике</a:t>
            </a:r>
            <a:r>
              <a:rPr sz="1100" spc="-2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-86188" y="2882205"/>
            <a:ext cx="260991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15:</a:t>
            </a:r>
            <a:r>
              <a:rPr sz="1000" b="1" spc="5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</a:t>
            </a:r>
            <a:r>
              <a:rPr sz="10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гамма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факториала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9341" y="2887300"/>
            <a:ext cx="187315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</a:t>
            </a:r>
            <a:r>
              <a:rPr sz="1000" b="1" spc="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гамма-функции</a:t>
            </a:r>
            <a:r>
              <a:rPr sz="10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факториала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850" y="883345"/>
            <a:ext cx="1608676" cy="1990030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2641580" y="883345"/>
            <a:ext cx="1608676" cy="199003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013" y="29816"/>
            <a:ext cx="3281972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30" dirty="0"/>
              <a:t>Специальные</a:t>
            </a:r>
            <a:r>
              <a:rPr sz="1800" b="1" spc="15" dirty="0"/>
              <a:t> </a:t>
            </a:r>
            <a:r>
              <a:rPr sz="1800" b="1" spc="30" dirty="0"/>
              <a:t>функции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279265" cy="5080"/>
            </a:xfrm>
            <a:custGeom>
              <a:avLst/>
              <a:gdLst/>
              <a:ahLst/>
              <a:cxnLst/>
              <a:rect l="l" t="t" r="r" b="b"/>
              <a:pathLst>
                <a:path w="4279265" h="5079">
                  <a:moveTo>
                    <a:pt x="0" y="5060"/>
                  </a:moveTo>
                  <a:lnTo>
                    <a:pt x="0" y="0"/>
                  </a:lnTo>
                  <a:lnTo>
                    <a:pt x="4278923" y="0"/>
                  </a:lnTo>
                  <a:lnTo>
                    <a:pt x="427892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901" y="428253"/>
            <a:ext cx="4192854" cy="412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Разделив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интервалы, </a:t>
            </a:r>
            <a:r>
              <a:rPr sz="1100" spc="-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sz="1100" spc="-2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ввести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убрать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артефакты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вычислений</a:t>
            </a:r>
            <a:r>
              <a:rPr sz="1100" spc="-2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850" y="2750957"/>
            <a:ext cx="12954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17:</a:t>
            </a:r>
            <a:r>
              <a:rPr sz="1000" b="1" spc="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sz="10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10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интервалы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5285" y="2727554"/>
            <a:ext cx="237807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18:</a:t>
            </a:r>
            <a:r>
              <a:rPr sz="1000" b="1" spc="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гамма-функции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факториала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sz="1000" spc="-2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устранения</a:t>
            </a:r>
            <a:r>
              <a:rPr sz="10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артефактов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47650" y="904913"/>
            <a:ext cx="1566863" cy="1793549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700892" y="904912"/>
            <a:ext cx="1566863" cy="1793549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87" y="2657"/>
            <a:ext cx="4239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1800" spc="15" dirty="0" smtClean="0">
                <a:solidFill>
                  <a:schemeClr val="tx1"/>
                </a:solidFill>
                <a:latin typeface="+mn-lt"/>
              </a:rPr>
              <a:t>Результаты лабораторной работы</a:t>
            </a:r>
            <a:endParaRPr sz="1800" spc="15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50" y="1044115"/>
            <a:ext cx="4495800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lang="ru-RU" sz="1100" spc="-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sz="1100" spc="-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научился </a:t>
            </a:r>
            <a:r>
              <a:rPr sz="1100" spc="-2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строить </a:t>
            </a:r>
            <a:r>
              <a:rPr sz="1100" spc="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Octave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</a:t>
            </a:r>
            <a:r>
              <a:rPr sz="1100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графиков: </a:t>
            </a:r>
            <a:r>
              <a:rPr sz="1100" spc="-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параметрические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100" spc="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неявных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функций, </a:t>
            </a:r>
            <a:r>
              <a:rPr sz="1100" spc="5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100" spc="5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полярных</a:t>
            </a:r>
            <a:r>
              <a:rPr sz="1100" spc="-1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координатах</a:t>
            </a:r>
            <a:r>
              <a:rPr sz="1100" spc="-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100" spc="-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sz="1100" spc="-3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поработал </a:t>
            </a:r>
            <a:r>
              <a:rPr sz="1100" spc="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комплексными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числами, научился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изображать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координатной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плоскости;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построил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гамма-функцию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факториала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50" y="1273175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13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669" y="56608"/>
            <a:ext cx="201485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1800" spc="35" dirty="0" smtClean="0">
                <a:solidFill>
                  <a:schemeClr val="tx1"/>
                </a:solidFill>
                <a:latin typeface="+mn-lt"/>
              </a:rPr>
              <a:t>Цель работы</a:t>
            </a:r>
            <a:endParaRPr sz="1800" spc="35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658495" cy="5080"/>
            </a:xfrm>
            <a:custGeom>
              <a:avLst/>
              <a:gdLst/>
              <a:ahLst/>
              <a:cxnLst/>
              <a:rect l="l" t="t" r="r" b="b"/>
              <a:pathLst>
                <a:path w="658495" h="5079">
                  <a:moveTo>
                    <a:pt x="0" y="5060"/>
                  </a:moveTo>
                  <a:lnTo>
                    <a:pt x="0" y="0"/>
                  </a:lnTo>
                  <a:lnTo>
                    <a:pt x="658274" y="0"/>
                  </a:lnTo>
                  <a:lnTo>
                    <a:pt x="6582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340939"/>
            <a:ext cx="3936365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</a:t>
            </a:r>
            <a:r>
              <a:rPr sz="1100" spc="-2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строить</a:t>
            </a:r>
            <a:r>
              <a:rPr sz="1100" spc="-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графиков: </a:t>
            </a:r>
            <a:r>
              <a:rPr sz="1100" spc="-2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параметрические, </a:t>
            </a:r>
            <a:r>
              <a:rPr sz="1100" spc="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неявных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функций, </a:t>
            </a:r>
            <a:r>
              <a:rPr sz="1100" spc="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sz="1100" spc="-1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полярных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координатах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Обучиться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</a:t>
            </a:r>
            <a:r>
              <a:rPr sz="1100" spc="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комплексными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числами, </a:t>
            </a:r>
            <a:r>
              <a:rPr sz="1100" spc="-1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изображать</a:t>
            </a:r>
            <a:r>
              <a:rPr sz="1100" spc="-3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координатной плоскости.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425" y="67993"/>
            <a:ext cx="2639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5" dirty="0"/>
              <a:t>Параметрические</a:t>
            </a:r>
            <a:r>
              <a:rPr sz="1800" b="1" dirty="0"/>
              <a:t> </a:t>
            </a:r>
            <a:r>
              <a:rPr sz="1800" b="1" spc="20" dirty="0"/>
              <a:t>графики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987425" cy="5080"/>
            </a:xfrm>
            <a:custGeom>
              <a:avLst/>
              <a:gdLst/>
              <a:ahLst/>
              <a:cxnLst/>
              <a:rect l="l" t="t" r="r" b="b"/>
              <a:pathLst>
                <a:path w="987425" h="5079">
                  <a:moveTo>
                    <a:pt x="0" y="5060"/>
                  </a:moveTo>
                  <a:lnTo>
                    <a:pt x="0" y="0"/>
                  </a:lnTo>
                  <a:lnTo>
                    <a:pt x="987411" y="0"/>
                  </a:lnTo>
                  <a:lnTo>
                    <a:pt x="9874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0412" y="428744"/>
            <a:ext cx="4267200" cy="612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Включим 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журналирование. </a:t>
            </a:r>
            <a:r>
              <a:rPr sz="1100" spc="-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 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трёх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периодов </a:t>
            </a:r>
            <a:r>
              <a:rPr sz="1100" spc="-26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циклоиды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радиуса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1100" spc="-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2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</a:t>
            </a:r>
            <a:r>
              <a:rPr sz="1100" spc="1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кт</a:t>
            </a:r>
            <a:r>
              <a:rPr sz="1100" spc="-3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</a:t>
            </a:r>
            <a:r>
              <a:rPr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100" spc="-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sz="1100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ором</a:t>
            </a:r>
            <a:r>
              <a:rPr sz="1100" spc="-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диапазоне,</a:t>
            </a:r>
            <a:r>
              <a:rPr sz="1100" spc="-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1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лим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6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3818" y="3025775"/>
            <a:ext cx="26282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sz="1000" b="1" spc="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</a:t>
            </a:r>
            <a:r>
              <a:rPr sz="1000" spc="-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10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</a:t>
            </a:r>
            <a:r>
              <a:rPr sz="10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250" y="1026321"/>
            <a:ext cx="2031597" cy="199945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112" y="53818"/>
            <a:ext cx="3287903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25" dirty="0">
                <a:solidFill>
                  <a:srgbClr val="F9F9F9"/>
                </a:solidFill>
                <a:cs typeface="Times New Roman" panose="02020603050405020304" pitchFamily="18" charset="0"/>
              </a:rPr>
              <a:t>Параметрические</a:t>
            </a:r>
            <a:r>
              <a:rPr b="1" dirty="0">
                <a:solidFill>
                  <a:srgbClr val="F9F9F9"/>
                </a:solidFill>
                <a:cs typeface="Times New Roman" panose="02020603050405020304" pitchFamily="18" charset="0"/>
              </a:rPr>
              <a:t> </a:t>
            </a:r>
            <a:r>
              <a:rPr b="1" spc="20" dirty="0">
                <a:solidFill>
                  <a:srgbClr val="F9F9F9"/>
                </a:solidFill>
                <a:cs typeface="Times New Roman" panose="02020603050405020304" pitchFamily="18" charset="0"/>
              </a:rPr>
              <a:t>графики</a:t>
            </a:r>
            <a:endParaRPr dirty="0"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1316990" cy="5080"/>
            </a:xfrm>
            <a:custGeom>
              <a:avLst/>
              <a:gdLst/>
              <a:ahLst/>
              <a:cxnLst/>
              <a:rect l="l" t="t" r="r" b="b"/>
              <a:pathLst>
                <a:path w="1316990" h="5079">
                  <a:moveTo>
                    <a:pt x="0" y="5060"/>
                  </a:moveTo>
                  <a:lnTo>
                    <a:pt x="0" y="0"/>
                  </a:lnTo>
                  <a:lnTo>
                    <a:pt x="1316618" y="0"/>
                  </a:lnTo>
                  <a:lnTo>
                    <a:pt x="13166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7650" y="695491"/>
            <a:ext cx="306324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1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Получим график циклоиды</a:t>
            </a:r>
            <a:r>
              <a:rPr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6990" y="2949575"/>
            <a:ext cx="16675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sz="1000" b="1" spc="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</a:t>
            </a:r>
            <a:r>
              <a:rPr sz="10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циклоиды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09650" y="992293"/>
            <a:ext cx="2110042" cy="155638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850" y="37500"/>
            <a:ext cx="3096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15" dirty="0"/>
              <a:t>Полярные</a:t>
            </a:r>
            <a:r>
              <a:rPr sz="1800" b="1" spc="20" dirty="0"/>
              <a:t> </a:t>
            </a:r>
            <a:r>
              <a:rPr sz="1800" b="1" spc="15" dirty="0"/>
              <a:t>координаты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645920" cy="5080"/>
            </a:xfrm>
            <a:custGeom>
              <a:avLst/>
              <a:gdLst/>
              <a:ahLst/>
              <a:cxnLst/>
              <a:rect l="l" t="t" r="r" b="b"/>
              <a:pathLst>
                <a:path w="1645920" h="5079">
                  <a:moveTo>
                    <a:pt x="0" y="5060"/>
                  </a:moveTo>
                  <a:lnTo>
                    <a:pt x="0" y="0"/>
                  </a:lnTo>
                  <a:lnTo>
                    <a:pt x="1645755" y="0"/>
                  </a:lnTo>
                  <a:lnTo>
                    <a:pt x="16457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50" y="443125"/>
            <a:ext cx="4514850" cy="3954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полярных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координатах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строятся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аналогичным </a:t>
            </a:r>
            <a:r>
              <a:rPr sz="1100" spc="-2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образом.</a:t>
            </a:r>
            <a:r>
              <a:rPr sz="1100" spc="-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улитку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Паскаля</a:t>
            </a:r>
            <a:r>
              <a:rPr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-142166" y="2319077"/>
            <a:ext cx="254603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165" algn="ctr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3: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Построение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графика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в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0" dirty="0" err="1">
                <a:solidFill>
                  <a:srgbClr val="22373A"/>
                </a:solidFill>
                <a:latin typeface="Palatino Linotype"/>
                <a:cs typeface="Palatino Linotype"/>
              </a:rPr>
              <a:t>полярных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dirty="0" err="1" smtClean="0">
                <a:solidFill>
                  <a:srgbClr val="22373A"/>
                </a:solidFill>
                <a:latin typeface="Palatino Linotype"/>
                <a:cs typeface="Palatino Linotype"/>
              </a:rPr>
              <a:t>координатах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5652" y="2329638"/>
            <a:ext cx="15214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4: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Улитка 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Паскаля</a:t>
            </a:r>
            <a:endParaRPr sz="1000" dirty="0">
              <a:latin typeface="Palatino Linotype"/>
              <a:cs typeface="Palatino Linotype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84846" y="946805"/>
            <a:ext cx="1892008" cy="1320827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457450" y="946805"/>
            <a:ext cx="1891838" cy="1320827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260" y="52104"/>
            <a:ext cx="3477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15" dirty="0">
                <a:solidFill>
                  <a:srgbClr val="F9F9F9"/>
                </a:solidFill>
                <a:cs typeface="Cambria"/>
              </a:rPr>
              <a:t>Полярные</a:t>
            </a:r>
            <a:r>
              <a:rPr b="1" spc="20" dirty="0">
                <a:solidFill>
                  <a:srgbClr val="F9F9F9"/>
                </a:solidFill>
                <a:cs typeface="Cambria"/>
              </a:rPr>
              <a:t> </a:t>
            </a:r>
            <a:r>
              <a:rPr b="1" spc="15" dirty="0">
                <a:solidFill>
                  <a:srgbClr val="F9F9F9"/>
                </a:solidFill>
                <a:cs typeface="Cambria"/>
              </a:rPr>
              <a:t>координаты</a:t>
            </a:r>
            <a:endParaRPr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1975485" cy="5080"/>
            </a:xfrm>
            <a:custGeom>
              <a:avLst/>
              <a:gdLst/>
              <a:ahLst/>
              <a:cxnLst/>
              <a:rect l="l" t="t" r="r" b="b"/>
              <a:pathLst>
                <a:path w="1975485" h="5079">
                  <a:moveTo>
                    <a:pt x="0" y="5060"/>
                  </a:moveTo>
                  <a:lnTo>
                    <a:pt x="0" y="0"/>
                  </a:lnTo>
                  <a:lnTo>
                    <a:pt x="1974893" y="0"/>
                  </a:lnTo>
                  <a:lnTo>
                    <a:pt x="19748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4708" y="647852"/>
            <a:ext cx="4088079" cy="212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ru-RU"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sz="1100" spc="-1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острои</a:t>
            </a:r>
            <a:r>
              <a:rPr lang="ru-RU"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sz="1100" spc="-4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полярных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осях</a:t>
            </a:r>
            <a:r>
              <a:rPr sz="1100" spc="-1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267" y="2524080"/>
            <a:ext cx="1656942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5: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Реализация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улитки Паскаля </a:t>
            </a:r>
            <a:r>
              <a:rPr sz="10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в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полярных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осях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9850" y="2524080"/>
            <a:ext cx="1270139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6: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улитки Паскаля </a:t>
            </a:r>
            <a:r>
              <a:rPr sz="10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в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полярных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осях</a:t>
            </a:r>
            <a:endParaRPr sz="1000" dirty="0">
              <a:latin typeface="Palatino Linotype"/>
              <a:cs typeface="Palatino Linotype"/>
            </a:endParaRPr>
          </a:p>
        </p:txBody>
      </p:sp>
      <p:pic>
        <p:nvPicPr>
          <p:cNvPr id="14" name="Рисунок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47650" y="1086773"/>
            <a:ext cx="1612900" cy="1383030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81250" y="1086773"/>
            <a:ext cx="1612900" cy="1385039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571" y="59470"/>
            <a:ext cx="3401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15" dirty="0">
                <a:solidFill>
                  <a:srgbClr val="F9F9F9"/>
                </a:solidFill>
                <a:cs typeface="Cambria"/>
              </a:rPr>
              <a:t>Графики</a:t>
            </a:r>
            <a:r>
              <a:rPr b="1" spc="25" dirty="0">
                <a:solidFill>
                  <a:srgbClr val="F9F9F9"/>
                </a:solidFill>
                <a:cs typeface="Cambria"/>
              </a:rPr>
              <a:t> неявных </a:t>
            </a:r>
            <a:r>
              <a:rPr b="1" spc="30" dirty="0">
                <a:solidFill>
                  <a:srgbClr val="F9F9F9"/>
                </a:solidFill>
                <a:cs typeface="Cambria"/>
              </a:rPr>
              <a:t>функций</a:t>
            </a:r>
            <a:endParaRPr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4030" y="0"/>
                  </a:lnTo>
                  <a:lnTo>
                    <a:pt x="2304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68424"/>
            <a:ext cx="3940175" cy="412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неявно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определённую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функцию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ezplot. </a:t>
            </a:r>
            <a:r>
              <a:rPr sz="1100" spc="-2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</a:t>
            </a:r>
            <a:r>
              <a:rPr sz="11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лямбда-функцию</a:t>
            </a:r>
            <a:r>
              <a:rPr lang="ru-RU"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зададим</a:t>
            </a:r>
            <a:r>
              <a:rPr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</a:t>
            </a:r>
            <a:r>
              <a:rPr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905" y="2588831"/>
            <a:ext cx="15240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  <a:r>
              <a:rPr sz="1000" b="1" spc="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sz="1000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неявно</a:t>
            </a:r>
            <a:r>
              <a:rPr sz="10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определенной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5725" y="2593854"/>
            <a:ext cx="14243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</a:t>
            </a:r>
            <a:r>
              <a:rPr sz="1000" b="1" spc="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неявно</a:t>
            </a:r>
            <a:r>
              <a:rPr sz="10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определенной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71450" y="900972"/>
            <a:ext cx="1692910" cy="1667603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594559" y="900972"/>
            <a:ext cx="1692910" cy="167262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291" y="15900"/>
            <a:ext cx="3249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15" dirty="0">
                <a:solidFill>
                  <a:schemeClr val="tx1"/>
                </a:solidFill>
              </a:rPr>
              <a:t>Графики</a:t>
            </a:r>
            <a:r>
              <a:rPr sz="1800" b="1" spc="25" dirty="0">
                <a:solidFill>
                  <a:schemeClr val="tx1"/>
                </a:solidFill>
              </a:rPr>
              <a:t> неявных </a:t>
            </a:r>
            <a:r>
              <a:rPr sz="1800" b="1" spc="30" dirty="0">
                <a:solidFill>
                  <a:schemeClr val="tx1"/>
                </a:solidFill>
              </a:rPr>
              <a:t>функций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633345" cy="5080"/>
            </a:xfrm>
            <a:custGeom>
              <a:avLst/>
              <a:gdLst/>
              <a:ahLst/>
              <a:cxnLst/>
              <a:rect l="l" t="t" r="r" b="b"/>
              <a:pathLst>
                <a:path w="2633345" h="5079">
                  <a:moveTo>
                    <a:pt x="0" y="5060"/>
                  </a:moveTo>
                  <a:lnTo>
                    <a:pt x="0" y="0"/>
                  </a:lnTo>
                  <a:lnTo>
                    <a:pt x="2633166" y="0"/>
                  </a:lnTo>
                  <a:lnTo>
                    <a:pt x="26331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50" y="451035"/>
            <a:ext cx="4608195" cy="612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Найдём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касательной 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некоторой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окружности. </a:t>
            </a:r>
            <a:r>
              <a:rPr sz="1100" spc="-1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</a:t>
            </a:r>
            <a:r>
              <a:rPr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троим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100" spc="-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sz="1100" spc="-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sz="1100" spc="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100" spc="-5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</a:t>
            </a:r>
            <a:r>
              <a:rPr sz="1100" spc="-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sz="11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льз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sz="1100" spc="-3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</a:t>
            </a:r>
            <a:r>
              <a:rPr sz="1100" spc="-5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sz="1100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да-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ункцию.</a:t>
            </a:r>
            <a:r>
              <a:rPr sz="1100" spc="-6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sz="1100" spc="-2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правилу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дифференцирования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найдём </a:t>
            </a:r>
            <a:r>
              <a:rPr sz="1100" spc="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касательной</a:t>
            </a:r>
            <a:r>
              <a:rPr sz="1100" spc="-1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изобразим </a:t>
            </a:r>
            <a:r>
              <a:rPr sz="1100" spc="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графике</a:t>
            </a:r>
            <a:r>
              <a:rPr sz="1100" spc="-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986" y="2762967"/>
            <a:ext cx="178397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9:</a:t>
            </a:r>
            <a:r>
              <a:rPr sz="1000" b="1" spc="5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касательной </a:t>
            </a:r>
            <a:r>
              <a:rPr sz="1000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окружности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2281" y="2734522"/>
            <a:ext cx="158156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b="1" spc="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5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sz="1000" b="1" spc="5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</a:t>
            </a:r>
            <a:r>
              <a:rPr sz="1000" spc="-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касательной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окружности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089" y="1180835"/>
            <a:ext cx="1398031" cy="1582132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664103" y="1132075"/>
            <a:ext cx="1469747" cy="1582132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339" y="38125"/>
            <a:ext cx="3173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0" dirty="0"/>
              <a:t>Комплексные</a:t>
            </a:r>
            <a:r>
              <a:rPr sz="1800" b="1" dirty="0"/>
              <a:t> </a:t>
            </a:r>
            <a:r>
              <a:rPr sz="1800" b="1" spc="5" dirty="0"/>
              <a:t>числа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962910" cy="5080"/>
            </a:xfrm>
            <a:custGeom>
              <a:avLst/>
              <a:gdLst/>
              <a:ahLst/>
              <a:cxnLst/>
              <a:rect l="l" t="t" r="r" b="b"/>
              <a:pathLst>
                <a:path w="2962910" h="5079">
                  <a:moveTo>
                    <a:pt x="0" y="5060"/>
                  </a:moveTo>
                  <a:lnTo>
                    <a:pt x="0" y="0"/>
                  </a:lnTo>
                  <a:lnTo>
                    <a:pt x="2962304" y="0"/>
                  </a:lnTo>
                  <a:lnTo>
                    <a:pt x="296230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50" y="317934"/>
            <a:ext cx="4419600" cy="612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Зададим </a:t>
            </a:r>
            <a:r>
              <a:rPr sz="1100" spc="2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sz="11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комплексных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числа </a:t>
            </a:r>
            <a:r>
              <a:rPr sz="1100" spc="-3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запишем </a:t>
            </a:r>
            <a:r>
              <a:rPr sz="1100" spc="1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sz="1100" spc="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арифметические</a:t>
            </a:r>
            <a:r>
              <a:rPr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ними: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сложение,</a:t>
            </a:r>
            <a:r>
              <a:rPr sz="1100" spc="-5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1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вычитание</a:t>
            </a:r>
            <a:r>
              <a:rPr sz="1100" spc="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100" spc="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умн</a:t>
            </a:r>
            <a:r>
              <a:rPr sz="1100" spc="-2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sz="1100" spc="-13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</a:t>
            </a:r>
            <a:r>
              <a:rPr sz="1100" spc="1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ение</a:t>
            </a:r>
            <a:r>
              <a:rPr sz="1100" spc="1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100" spc="-7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2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sz="1100" spc="-5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sz="110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ление</a:t>
            </a:r>
            <a:r>
              <a:rPr sz="1100" spc="2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100" spc="-5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sz="1100" spc="-5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1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троим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3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100" spc="3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 err="1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комплексной</a:t>
            </a:r>
            <a:r>
              <a:rPr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 </a:t>
            </a:r>
            <a:r>
              <a:rPr sz="1100" spc="-5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командой</a:t>
            </a:r>
            <a:r>
              <a:rPr sz="11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compass</a:t>
            </a:r>
            <a:r>
              <a:rPr sz="1100" spc="25" dirty="0" smtClean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56" y="2836058"/>
            <a:ext cx="208009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sz="1000" b="1" spc="4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0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комплексными</a:t>
            </a:r>
            <a:r>
              <a:rPr sz="1000" spc="-1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числами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2465" y="2834956"/>
            <a:ext cx="221816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12:</a:t>
            </a:r>
            <a:r>
              <a:rPr sz="1000" b="1" spc="4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графиков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1000" spc="-5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комплексной</a:t>
            </a:r>
            <a:r>
              <a:rPr sz="1000" spc="-1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плоскости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28154" y="892175"/>
            <a:ext cx="1948296" cy="1945841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568251" y="892175"/>
            <a:ext cx="1946599" cy="194278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437</Words>
  <Application>Microsoft Office PowerPoint</Application>
  <PresentationFormat>Произвольный</PresentationFormat>
  <Paragraphs>46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</vt:lpstr>
      <vt:lpstr>Palatino Linotype</vt:lpstr>
      <vt:lpstr>Times New Roman</vt:lpstr>
      <vt:lpstr>Ретро</vt:lpstr>
      <vt:lpstr>Презентация PowerPoint</vt:lpstr>
      <vt:lpstr>Цель работы</vt:lpstr>
      <vt:lpstr>Параметрические графики</vt:lpstr>
      <vt:lpstr>Презентация PowerPoint</vt:lpstr>
      <vt:lpstr>Полярные координаты</vt:lpstr>
      <vt:lpstr>Презентация PowerPoint</vt:lpstr>
      <vt:lpstr>Презентация PowerPoint</vt:lpstr>
      <vt:lpstr>Графики неявных функций</vt:lpstr>
      <vt:lpstr>Комплексные числа</vt:lpstr>
      <vt:lpstr>Презентация PowerPoint</vt:lpstr>
      <vt:lpstr>Комплексные числа</vt:lpstr>
      <vt:lpstr>Презентация PowerPoint</vt:lpstr>
      <vt:lpstr>Специальные функции</vt:lpstr>
      <vt:lpstr>Результаты лабораторной работы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№7.</dc:title>
  <dc:creator>Хитяев Евгений Анатольевич, НПМмд-02-21</dc:creator>
  <cp:lastModifiedBy>alexmilehin1999@outlook.com</cp:lastModifiedBy>
  <cp:revision>7</cp:revision>
  <dcterms:created xsi:type="dcterms:W3CDTF">2022-02-19T13:33:11Z</dcterms:created>
  <dcterms:modified xsi:type="dcterms:W3CDTF">2022-02-19T18:16:02Z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2021-12-23T00:00:00Z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2022-02-19T00:00:00Z</vt:filetime>
  </property>
</Properties>
</file>