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64" r:id="rId9"/>
    <p:sldId id="265" r:id="rId10"/>
    <p:sldId id="270" r:id="rId11"/>
    <p:sldId id="267" r:id="rId12"/>
    <p:sldId id="271" r:id="rId13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0" autoAdjust="0"/>
  </p:normalViewPr>
  <p:slideViewPr>
    <p:cSldViewPr>
      <p:cViewPr varScale="1">
        <p:scale>
          <a:sx n="212" d="100"/>
          <a:sy n="212" d="100"/>
        </p:scale>
        <p:origin x="188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8696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16671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0161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285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2337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01686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5367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6784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9946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2356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/11</a:t>
            </a:r>
            <a:endParaRPr lang="ru-RU" spc="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1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1129883"/>
            <a:ext cx="3913504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ru-RU" spc="45" dirty="0" smtClean="0">
                <a:solidFill>
                  <a:srgbClr val="22373A"/>
                </a:solidFill>
                <a:latin typeface="+mj-lt"/>
                <a:cs typeface="Cambria"/>
              </a:rPr>
              <a:t>Пределы</a:t>
            </a:r>
            <a:r>
              <a:rPr lang="en-GB" spc="45" dirty="0" smtClean="0">
                <a:solidFill>
                  <a:srgbClr val="22373A"/>
                </a:solidFill>
                <a:latin typeface="+mj-lt"/>
                <a:cs typeface="Cambria"/>
              </a:rPr>
              <a:t>,</a:t>
            </a:r>
            <a:r>
              <a:rPr lang="ru-RU" spc="45" dirty="0" smtClean="0">
                <a:solidFill>
                  <a:srgbClr val="22373A"/>
                </a:solidFill>
                <a:latin typeface="+mj-lt"/>
                <a:cs typeface="Cambria"/>
              </a:rPr>
              <a:t> последовательности и ряды</a:t>
            </a:r>
            <a:endParaRPr dirty="0">
              <a:latin typeface="+mj-lt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48237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877" y="1721466"/>
            <a:ext cx="266319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5300"/>
              </a:lnSpc>
              <a:spcBef>
                <a:spcPts val="100"/>
              </a:spcBef>
            </a:pPr>
            <a:r>
              <a:rPr lang="ru-RU" sz="1000" spc="3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Милёхин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Александр</a:t>
            </a:r>
            <a:r>
              <a:rPr sz="1000" spc="-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650" y="739774"/>
            <a:ext cx="2362517" cy="22063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250" y="455940"/>
            <a:ext cx="14423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Запустим</a:t>
            </a:r>
            <a:r>
              <a:rPr lang="ru-RU"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оба</a:t>
            </a:r>
            <a:r>
              <a:rPr lang="ru-RU"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кода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lang="ru-RU" sz="1100" dirty="0">
              <a:latin typeface="Times New Roman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2450" y="0"/>
            <a:ext cx="3512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b="1" spc="35" dirty="0" smtClean="0">
                <a:cs typeface="Cambria"/>
              </a:rPr>
              <a:t>Аппроксимирование</a:t>
            </a:r>
            <a:r>
              <a:rPr lang="ru-RU" b="1" spc="10" dirty="0" smtClean="0">
                <a:cs typeface="Cambria"/>
              </a:rPr>
              <a:t> </a:t>
            </a:r>
            <a:r>
              <a:rPr lang="ru-RU" b="1" spc="60" dirty="0" smtClean="0">
                <a:cs typeface="Cambria"/>
              </a:rPr>
              <a:t>суммами</a:t>
            </a:r>
            <a:endParaRPr lang="ru-RU" dirty="0">
              <a:cs typeface="Cambri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2946084"/>
            <a:ext cx="36671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100" b="1" spc="10" dirty="0" err="1" smtClean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lang="ru-RU" sz="1100" b="1" spc="4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b="1" spc="15" dirty="0" smtClean="0">
                <a:solidFill>
                  <a:srgbClr val="22373A"/>
                </a:solidFill>
                <a:latin typeface="Cambria"/>
                <a:cs typeface="Cambria"/>
              </a:rPr>
              <a:t>8:</a:t>
            </a:r>
            <a:r>
              <a:rPr lang="ru-RU" sz="1100" b="1" spc="5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Сравнение</a:t>
            </a:r>
            <a:r>
              <a:rPr lang="ru-RU" sz="1100" spc="-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полученных</a:t>
            </a:r>
            <a:r>
              <a:rPr lang="ru-RU"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результатов</a:t>
            </a:r>
            <a:endParaRPr lang="ru-RU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69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66" y="85215"/>
            <a:ext cx="4392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</a:rPr>
              <a:t>Результат лабораторной работы</a:t>
            </a:r>
            <a:endParaRPr sz="1800" spc="1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1143035"/>
            <a:ext cx="3773804" cy="101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научился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работать</a:t>
            </a:r>
            <a:r>
              <a:rPr sz="1100" spc="-2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пределами,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последовательностями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рядами,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также научился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писать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векторизованный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программный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код.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того,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мне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удалось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определить,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что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векторизованный</a:t>
            </a:r>
            <a:r>
              <a:rPr lang="ru-RU"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код</a:t>
            </a:r>
            <a:r>
              <a:rPr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работает 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существенно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быстрее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чем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код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циклами.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0" y="1425575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42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2859" y="35582"/>
            <a:ext cx="2022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b="1" spc="15" dirty="0" smtClean="0">
                <a:cs typeface="Cambria"/>
              </a:rPr>
              <a:t>Цель работы</a:t>
            </a:r>
            <a:endParaRPr dirty="0"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838200" cy="5080"/>
            </a:xfrm>
            <a:custGeom>
              <a:avLst/>
              <a:gdLst/>
              <a:ahLst/>
              <a:cxnLst/>
              <a:rect l="l" t="t" r="r" b="b"/>
              <a:pathLst>
                <a:path w="838200" h="5079">
                  <a:moveTo>
                    <a:pt x="0" y="5060"/>
                  </a:moveTo>
                  <a:lnTo>
                    <a:pt x="0" y="0"/>
                  </a:lnTo>
                  <a:lnTo>
                    <a:pt x="837854" y="0"/>
                  </a:lnTo>
                  <a:lnTo>
                    <a:pt x="8378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50" y="968375"/>
            <a:ext cx="4396156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Научиться</a:t>
            </a:r>
            <a:r>
              <a:rPr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работать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пределами,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последовательностями</a:t>
            </a:r>
            <a:r>
              <a:rPr sz="1100" spc="-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рядами,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также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научиться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писать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векторизованный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программный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код.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902" y="51976"/>
            <a:ext cx="2868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10" dirty="0">
                <a:cs typeface="Cambria"/>
              </a:rPr>
              <a:t>Пределы.</a:t>
            </a:r>
            <a:r>
              <a:rPr b="1" spc="-20" dirty="0">
                <a:cs typeface="Cambria"/>
              </a:rPr>
              <a:t> </a:t>
            </a:r>
            <a:r>
              <a:rPr b="1" spc="30" dirty="0">
                <a:cs typeface="Cambria"/>
              </a:rPr>
              <a:t>Оценка</a:t>
            </a:r>
            <a:endParaRPr dirty="0"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257300" cy="5080"/>
            </a:xfrm>
            <a:custGeom>
              <a:avLst/>
              <a:gdLst/>
              <a:ahLst/>
              <a:cxnLst/>
              <a:rect l="l" t="t" r="r" b="b"/>
              <a:pathLst>
                <a:path w="1257300" h="5079">
                  <a:moveTo>
                    <a:pt x="0" y="5060"/>
                  </a:moveTo>
                  <a:lnTo>
                    <a:pt x="0" y="0"/>
                  </a:lnTo>
                  <a:lnTo>
                    <a:pt x="1256711" y="0"/>
                  </a:lnTo>
                  <a:lnTo>
                    <a:pt x="12567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0" y="426226"/>
            <a:ext cx="4992139" cy="39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05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Определяем</a:t>
            </a:r>
            <a:r>
              <a:rPr sz="105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05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помощью</a:t>
            </a:r>
            <a:r>
              <a:rPr sz="10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22373A"/>
                </a:solidFill>
                <a:latin typeface="Times New Roman"/>
                <a:cs typeface="Times New Roman"/>
              </a:rPr>
              <a:t>анонимной</a:t>
            </a:r>
            <a:r>
              <a:rPr sz="105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22373A"/>
                </a:solidFill>
                <a:latin typeface="Times New Roman"/>
                <a:cs typeface="Times New Roman"/>
              </a:rPr>
              <a:t>функции</a:t>
            </a:r>
            <a:r>
              <a:rPr sz="10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40" dirty="0">
                <a:solidFill>
                  <a:srgbClr val="22373A"/>
                </a:solidFill>
                <a:latin typeface="Times New Roman"/>
                <a:cs typeface="Times New Roman"/>
              </a:rPr>
              <a:t>простую </a:t>
            </a:r>
            <a:r>
              <a:rPr sz="105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50" dirty="0">
                <a:solidFill>
                  <a:srgbClr val="22373A"/>
                </a:solidFill>
                <a:latin typeface="Times New Roman"/>
                <a:cs typeface="Times New Roman"/>
              </a:rPr>
              <a:t>функцию. Создаём индексную </a:t>
            </a:r>
            <a:r>
              <a:rPr sz="1050" spc="60" dirty="0">
                <a:solidFill>
                  <a:srgbClr val="22373A"/>
                </a:solidFill>
                <a:latin typeface="Times New Roman"/>
                <a:cs typeface="Times New Roman"/>
              </a:rPr>
              <a:t>переменную, </a:t>
            </a:r>
            <a:r>
              <a:rPr lang="ru-RU" sz="105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возьмём</a:t>
            </a:r>
            <a:r>
              <a:rPr sz="105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05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степени</a:t>
            </a:r>
            <a:r>
              <a:rPr sz="105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30" dirty="0">
                <a:solidFill>
                  <a:srgbClr val="22373A"/>
                </a:solidFill>
                <a:latin typeface="Times New Roman"/>
                <a:cs typeface="Times New Roman"/>
              </a:rPr>
              <a:t>10,</a:t>
            </a:r>
            <a:r>
              <a:rPr sz="105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5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05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оценим</a:t>
            </a:r>
            <a:r>
              <a:rPr sz="105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05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функцию</a:t>
            </a:r>
            <a:r>
              <a:rPr lang="en-GB" sz="105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961" y="3025775"/>
            <a:ext cx="2902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Пределы.</a:t>
            </a:r>
            <a:r>
              <a:rPr sz="10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Оценка.</a:t>
            </a:r>
            <a:r>
              <a:rPr sz="10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Выполнение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команд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5653" y="930275"/>
            <a:ext cx="1752600" cy="205740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258253" y="936625"/>
            <a:ext cx="1752600" cy="20574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586" y="92027"/>
            <a:ext cx="2334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cs typeface="Cambria"/>
              </a:rPr>
              <a:t>Частичные</a:t>
            </a:r>
            <a:r>
              <a:rPr b="1" spc="10" dirty="0">
                <a:cs typeface="Cambria"/>
              </a:rPr>
              <a:t> </a:t>
            </a:r>
            <a:r>
              <a:rPr b="1" spc="50" dirty="0">
                <a:cs typeface="Cambria"/>
              </a:rPr>
              <a:t>суммы</a:t>
            </a:r>
            <a:endParaRPr dirty="0"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675764" cy="5080"/>
            </a:xfrm>
            <a:custGeom>
              <a:avLst/>
              <a:gdLst/>
              <a:ahLst/>
              <a:cxnLst/>
              <a:rect l="l" t="t" r="r" b="b"/>
              <a:pathLst>
                <a:path w="1675764" h="5079">
                  <a:moveTo>
                    <a:pt x="0" y="5060"/>
                  </a:moveTo>
                  <a:lnTo>
                    <a:pt x="0" y="0"/>
                  </a:lnTo>
                  <a:lnTo>
                    <a:pt x="1675639" y="0"/>
                  </a:lnTo>
                  <a:lnTo>
                    <a:pt x="16756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095" y="365603"/>
            <a:ext cx="4495800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Определим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индексный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вектор,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затем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вычислим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члены. </a:t>
            </a:r>
            <a:r>
              <a:rPr sz="1100" spc="2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После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чего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введем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последовательность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частичных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сумм,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используя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цикл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309" y="3025775"/>
            <a:ext cx="2957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Частичные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суммы.</a:t>
            </a:r>
            <a:r>
              <a:rPr sz="10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Выполнение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команд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40744"/>
            <a:ext cx="1471825" cy="2008831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46" y="899582"/>
            <a:ext cx="1469104" cy="204999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201" y="51975"/>
            <a:ext cx="2944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cs typeface="Cambria"/>
              </a:rPr>
              <a:t>Частичные</a:t>
            </a:r>
            <a:r>
              <a:rPr b="1" spc="10" dirty="0">
                <a:cs typeface="Cambria"/>
              </a:rPr>
              <a:t> </a:t>
            </a:r>
            <a:r>
              <a:rPr b="1" spc="50" dirty="0">
                <a:cs typeface="Cambria"/>
              </a:rPr>
              <a:t>суммы</a:t>
            </a:r>
            <a:endParaRPr dirty="0"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66" y="0"/>
                  </a:lnTo>
                  <a:lnTo>
                    <a:pt x="20945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2" y="433178"/>
            <a:ext cx="3912235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Построенные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слагаемые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частичные суммы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представлены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ниже.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026" y="3025775"/>
            <a:ext cx="307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Построение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слагаемых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частичных</a:t>
            </a:r>
            <a:r>
              <a:rPr sz="10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сумм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931" y="881205"/>
            <a:ext cx="2252980" cy="210883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249" y="-7900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Сумма ряда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223" y="423307"/>
            <a:ext cx="4362450" cy="27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3175">
              <a:lnSpc>
                <a:spcPct val="118000"/>
              </a:lnSpc>
              <a:spcBef>
                <a:spcPts val="100"/>
              </a:spcBef>
            </a:pP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Найдём</a:t>
            </a:r>
            <a:r>
              <a:rPr lang="ru-RU" sz="1100" spc="-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сумму</a:t>
            </a:r>
            <a:r>
              <a:rPr lang="ru-RU"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первых</a:t>
            </a:r>
            <a:r>
              <a:rPr lang="ru-RU" sz="1100" spc="-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1000</a:t>
            </a:r>
            <a:r>
              <a:rPr lang="ru-RU" sz="1100" spc="-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членов</a:t>
            </a:r>
            <a:r>
              <a:rPr lang="ru-RU" sz="1100" spc="-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гармонического</a:t>
            </a:r>
            <a:r>
              <a:rPr lang="ru-RU"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ряда </a:t>
            </a:r>
            <a:r>
              <a:rPr lang="ru-RU" sz="1100" spc="-2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1/n.</a:t>
            </a:r>
            <a:r>
              <a:rPr lang="ru-RU"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endParaRPr lang="ru-RU" sz="1100" dirty="0"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89" y="663575"/>
            <a:ext cx="1902117" cy="22618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66850" y="2897371"/>
            <a:ext cx="23050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100" b="1" spc="10" dirty="0" smtClean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lang="en-GB" sz="1100" b="1" spc="2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en-GB" sz="1100" b="1" spc="15" dirty="0" smtClean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lang="en-GB" sz="1100" b="1" spc="2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Сумма</a:t>
            </a:r>
            <a:r>
              <a:rPr lang="ru-RU" sz="1100" spc="-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ряда</a:t>
            </a:r>
            <a:endParaRPr lang="ru-RU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2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1050" y="15097"/>
            <a:ext cx="313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Вычисление интегралов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7650" y="312107"/>
            <a:ext cx="2305050" cy="2752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Численно</a:t>
            </a:r>
            <a:r>
              <a:rPr lang="ru-RU" sz="1100" spc="-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посчитаем</a:t>
            </a:r>
            <a:r>
              <a:rPr lang="ru-RU"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интеграл.</a:t>
            </a:r>
            <a:endParaRPr lang="ru-RU" sz="1100" dirty="0"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1106" y="564372"/>
            <a:ext cx="2002632" cy="2438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33450" y="2949575"/>
            <a:ext cx="29051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100" b="1" spc="10" dirty="0" smtClean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lang="en-GB" sz="1100" b="1" spc="3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en-GB" sz="1100" b="1" spc="15" dirty="0" smtClean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lang="en-GB" sz="1100" b="1" spc="3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Интегрирование</a:t>
            </a:r>
            <a:r>
              <a:rPr lang="ru-RU"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функции</a:t>
            </a:r>
            <a:endParaRPr lang="ru-RU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0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81" y="52837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5" dirty="0"/>
              <a:t>Аппроксимирование</a:t>
            </a:r>
            <a:r>
              <a:rPr sz="1800" b="1" spc="10" dirty="0"/>
              <a:t> </a:t>
            </a:r>
            <a:r>
              <a:rPr sz="1800" b="1" spc="60" dirty="0"/>
              <a:t>суммами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351529" cy="5080"/>
            </a:xfrm>
            <a:custGeom>
              <a:avLst/>
              <a:gdLst/>
              <a:ahLst/>
              <a:cxnLst/>
              <a:rect l="l" t="t" r="r" b="b"/>
              <a:pathLst>
                <a:path w="3351529" h="5079">
                  <a:moveTo>
                    <a:pt x="0" y="5060"/>
                  </a:moveTo>
                  <a:lnTo>
                    <a:pt x="0" y="0"/>
                  </a:lnTo>
                  <a:lnTo>
                    <a:pt x="3351278" y="0"/>
                  </a:lnTo>
                  <a:lnTo>
                    <a:pt x="33512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31657"/>
            <a:ext cx="441960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Напишем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скрипт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того,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вычислить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интеграл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правилу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средней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точки</a:t>
            </a:r>
            <a:r>
              <a:rPr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lang="ru-RU" sz="1100" spc="5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Введём</a:t>
            </a:r>
            <a:r>
              <a:rPr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код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текстовый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файл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назовём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его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midpoint.m.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Запустим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этот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файл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командной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строке</a:t>
            </a:r>
            <a:r>
              <a:rPr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022" y="3030697"/>
            <a:ext cx="3543935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Вычисление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интеграла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правилу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средней</a:t>
            </a:r>
            <a:r>
              <a:rPr sz="10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точки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23850" y="1070962"/>
            <a:ext cx="1740417" cy="193245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064267" y="1072549"/>
            <a:ext cx="1742505" cy="193245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50" y="72057"/>
            <a:ext cx="354218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5" dirty="0">
                <a:solidFill>
                  <a:schemeClr val="tx1"/>
                </a:solidFill>
              </a:rPr>
              <a:t>Аппроксимирование</a:t>
            </a:r>
            <a:r>
              <a:rPr sz="1800" b="1" spc="10" dirty="0">
                <a:solidFill>
                  <a:schemeClr val="tx1"/>
                </a:solidFill>
              </a:rPr>
              <a:t> </a:t>
            </a:r>
            <a:r>
              <a:rPr sz="1800" b="1" spc="60" dirty="0">
                <a:solidFill>
                  <a:schemeClr val="tx1"/>
                </a:solidFill>
              </a:rPr>
              <a:t>суммами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770629" cy="5080"/>
            </a:xfrm>
            <a:custGeom>
              <a:avLst/>
              <a:gdLst/>
              <a:ahLst/>
              <a:cxnLst/>
              <a:rect l="l" t="t" r="r" b="b"/>
              <a:pathLst>
                <a:path w="3770629" h="5079">
                  <a:moveTo>
                    <a:pt x="0" y="5060"/>
                  </a:moveTo>
                  <a:lnTo>
                    <a:pt x="0" y="0"/>
                  </a:lnTo>
                  <a:lnTo>
                    <a:pt x="3770205" y="0"/>
                  </a:lnTo>
                  <a:lnTo>
                    <a:pt x="37702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241" y="434975"/>
            <a:ext cx="434340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Теперь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напишем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векторизованный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код,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не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требующий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циклов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этого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создадим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вектор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х-координат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средних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точек.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Запустим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этот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файл</a:t>
            </a:r>
            <a:r>
              <a:rPr lang="ru-RU"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midpoint_v</a:t>
            </a:r>
            <a:r>
              <a:rPr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командной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строке.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847" y="2887514"/>
            <a:ext cx="263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7: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Векторизованный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код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программы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61459" y="1047003"/>
            <a:ext cx="1691191" cy="1840512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152650" y="1047002"/>
            <a:ext cx="1691191" cy="184051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266</Words>
  <Application>Microsoft Office PowerPoint</Application>
  <PresentationFormat>Произвольный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Аппроксимирование суммами</vt:lpstr>
      <vt:lpstr>Аппроксимирование суммами</vt:lpstr>
      <vt:lpstr>Презентация PowerPoint</vt:lpstr>
      <vt:lpstr>Результат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№6.</dc:title>
  <dc:creator>Хитяев Евгений Анатольевич, НПМмд-02-21</dc:creator>
  <cp:lastModifiedBy>alexmilehin1999@outlook.com</cp:lastModifiedBy>
  <cp:revision>6</cp:revision>
  <dcterms:created xsi:type="dcterms:W3CDTF">2022-02-19T06:49:46Z</dcterms:created>
  <dcterms:modified xsi:type="dcterms:W3CDTF">2022-02-19T18:55:41Z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2022-02-19T00:00:00Z</vt:filetime>
  </property>
</Properties>
</file>