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71" r:id="rId15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2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8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8295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397780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73170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7813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6207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25500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9121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72894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0336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337923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/12</a:t>
            </a:r>
            <a:endParaRPr lang="ru-RU" spc="2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37" y="1005569"/>
            <a:ext cx="4560662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ru-RU" sz="2000" b="1" spc="55" dirty="0" smtClean="0">
                <a:solidFill>
                  <a:srgbClr val="22373A"/>
                </a:solidFill>
                <a:latin typeface="Cambria"/>
                <a:cs typeface="Cambria"/>
              </a:rPr>
              <a:t>Введение в работу </a:t>
            </a:r>
            <a:r>
              <a:rPr lang="en-GB" sz="2000" b="1" spc="55" dirty="0" smtClean="0">
                <a:solidFill>
                  <a:srgbClr val="22373A"/>
                </a:solidFill>
                <a:latin typeface="Cambria"/>
                <a:cs typeface="Cambria"/>
              </a:rPr>
              <a:t>Octave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8237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4850" y="1730375"/>
            <a:ext cx="2660015" cy="202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Милёхин</a:t>
            </a:r>
            <a:r>
              <a:rPr lang="ru-RU" sz="1000" spc="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Александр</a:t>
            </a:r>
            <a:r>
              <a:rPr lang="ru-RU" sz="10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НПМмд-02-21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180" y="62943"/>
            <a:ext cx="2893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5"/>
              </a:spcBef>
            </a:pPr>
            <a:r>
              <a:rPr sz="1800" b="1" spc="-55" dirty="0"/>
              <a:t>Г</a:t>
            </a:r>
            <a:r>
              <a:rPr sz="1800" b="1" spc="25" dirty="0"/>
              <a:t>рафик</a:t>
            </a:r>
            <a:r>
              <a:rPr sz="1800" b="1" spc="55" dirty="0"/>
              <a:t> </a:t>
            </a:r>
            <a:r>
              <a:rPr sz="1800" b="1" spc="-5" dirty="0"/>
              <a:t>y=x</a:t>
            </a:r>
            <a:r>
              <a:rPr sz="1800" b="1" spc="-37" baseline="34722" dirty="0"/>
              <a:t>2</a:t>
            </a:r>
            <a:r>
              <a:rPr sz="1800" b="1" spc="-150" baseline="34722" dirty="0"/>
              <a:t> </a:t>
            </a:r>
            <a:r>
              <a:rPr sz="1800" b="1" dirty="0"/>
              <a:t>sin(x)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31657"/>
            <a:ext cx="4343400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построить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и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более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сложный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уже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использованием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поэлементного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возведения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степень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и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 err="1">
                <a:solidFill>
                  <a:srgbClr val="22373A"/>
                </a:solidFill>
                <a:latin typeface="Palatino Linotype"/>
                <a:cs typeface="Palatino Linotype"/>
              </a:rPr>
              <a:t>поэлементного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умножения</a:t>
            </a:r>
            <a:r>
              <a:rPr lang="en-GB" sz="1100" spc="-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650" y="3025775"/>
            <a:ext cx="29892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3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22373A"/>
                </a:solidFill>
                <a:latin typeface="Cambria"/>
                <a:cs typeface="Cambria"/>
              </a:rPr>
              <a:t>11: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функции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y=x</a:t>
            </a:r>
            <a:r>
              <a:rPr sz="1050" spc="15" baseline="31746" dirty="0">
                <a:solidFill>
                  <a:srgbClr val="22373A"/>
                </a:solidFill>
                <a:latin typeface="Palatino Linotype"/>
                <a:cs typeface="Palatino Linotype"/>
              </a:rPr>
              <a:t>2</a:t>
            </a:r>
            <a:r>
              <a:rPr sz="10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sin(x)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650" y="898010"/>
            <a:ext cx="2362359" cy="20655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65" y="89027"/>
            <a:ext cx="4468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30" dirty="0"/>
              <a:t>Сравнение</a:t>
            </a:r>
            <a:r>
              <a:rPr sz="1800" b="1" spc="45" dirty="0"/>
              <a:t> </a:t>
            </a:r>
            <a:r>
              <a:rPr sz="1800" b="1" spc="20" dirty="0"/>
              <a:t>циклов</a:t>
            </a:r>
            <a:r>
              <a:rPr sz="1800" b="1" spc="50" dirty="0"/>
              <a:t> </a:t>
            </a:r>
            <a:r>
              <a:rPr sz="1800" b="1" spc="40" dirty="0"/>
              <a:t>и</a:t>
            </a:r>
            <a:r>
              <a:rPr sz="1800" b="1" spc="50" dirty="0"/>
              <a:t> </a:t>
            </a:r>
            <a:r>
              <a:rPr sz="1800" b="1" spc="35" dirty="0"/>
              <a:t>операций</a:t>
            </a:r>
            <a:r>
              <a:rPr sz="1800" b="1" spc="50" dirty="0"/>
              <a:t> </a:t>
            </a:r>
            <a:r>
              <a:rPr sz="1800" b="1" spc="15" dirty="0"/>
              <a:t>с</a:t>
            </a:r>
            <a:r>
              <a:rPr sz="1800" b="1" spc="45" dirty="0"/>
              <a:t> </a:t>
            </a:r>
            <a:r>
              <a:rPr sz="1800" b="1" spc="25" dirty="0"/>
              <a:t>векторами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14300" y="484986"/>
            <a:ext cx="4495800" cy="56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290830" algn="l"/>
              </a:tabLst>
            </a:pPr>
            <a:r>
              <a:rPr spc="-15" dirty="0"/>
              <a:t>Сравним</a:t>
            </a:r>
            <a:r>
              <a:rPr spc="-5" dirty="0"/>
              <a:t> эффективность</a:t>
            </a:r>
            <a:r>
              <a:rPr spc="-30" dirty="0"/>
              <a:t> </a:t>
            </a:r>
            <a:r>
              <a:rPr spc="-15" dirty="0"/>
              <a:t>работы</a:t>
            </a:r>
            <a:r>
              <a:rPr spc="-5" dirty="0"/>
              <a:t> </a:t>
            </a:r>
            <a:r>
              <a:rPr spc="20" dirty="0"/>
              <a:t>с</a:t>
            </a:r>
            <a:r>
              <a:rPr spc="-5" dirty="0"/>
              <a:t> </a:t>
            </a:r>
            <a:r>
              <a:rPr spc="-20" dirty="0"/>
              <a:t>циклами</a:t>
            </a:r>
            <a:r>
              <a:rPr spc="-5" dirty="0"/>
              <a:t> </a:t>
            </a:r>
            <a:r>
              <a:rPr spc="-30" dirty="0"/>
              <a:t>и</a:t>
            </a:r>
            <a:r>
              <a:rPr spc="-5" dirty="0"/>
              <a:t> </a:t>
            </a:r>
            <a:r>
              <a:rPr spc="-20" dirty="0"/>
              <a:t>операций </a:t>
            </a:r>
            <a:r>
              <a:rPr spc="-260" dirty="0"/>
              <a:t> </a:t>
            </a:r>
            <a:r>
              <a:rPr spc="15" dirty="0"/>
              <a:t>с</a:t>
            </a:r>
            <a:r>
              <a:rPr spc="-20" dirty="0"/>
              <a:t> </a:t>
            </a:r>
            <a:r>
              <a:rPr dirty="0"/>
              <a:t>векторами.</a:t>
            </a:r>
            <a:r>
              <a:rPr spc="-65" dirty="0"/>
              <a:t> </a:t>
            </a:r>
            <a:r>
              <a:rPr spc="-45" dirty="0"/>
              <a:t>Для</a:t>
            </a:r>
            <a:r>
              <a:rPr spc="-10" dirty="0"/>
              <a:t> </a:t>
            </a:r>
            <a:r>
              <a:rPr spc="-15" dirty="0"/>
              <a:t>этого</a:t>
            </a:r>
            <a:r>
              <a:rPr spc="-20" dirty="0"/>
              <a:t> </a:t>
            </a:r>
            <a:r>
              <a:rPr spc="-10" dirty="0"/>
              <a:t>вычислим</a:t>
            </a:r>
            <a:r>
              <a:rPr spc="-20" dirty="0"/>
              <a:t> </a:t>
            </a:r>
            <a:r>
              <a:rPr spc="-30" dirty="0"/>
              <a:t>следующую</a:t>
            </a:r>
            <a:r>
              <a:rPr spc="-20" dirty="0"/>
              <a:t> </a:t>
            </a:r>
            <a:r>
              <a:rPr spc="-15" dirty="0"/>
              <a:t>сумму </a:t>
            </a:r>
            <a:r>
              <a:rPr spc="25" dirty="0"/>
              <a:t>3.1 </a:t>
            </a:r>
            <a:r>
              <a:rPr spc="-260" dirty="0"/>
              <a:t> </a:t>
            </a:r>
            <a:r>
              <a:rPr spc="20" dirty="0"/>
              <a:t>с </a:t>
            </a:r>
            <a:r>
              <a:rPr spc="-20" dirty="0"/>
              <a:t>помощью </a:t>
            </a:r>
            <a:r>
              <a:rPr spc="-20" dirty="0" err="1"/>
              <a:t>цикла</a:t>
            </a:r>
            <a:r>
              <a:rPr spc="-20" dirty="0"/>
              <a:t> </a:t>
            </a:r>
            <a:r>
              <a:rPr spc="-15" dirty="0" smtClean="0"/>
              <a:t>(</a:t>
            </a:r>
            <a:r>
              <a:rPr lang="ru-RU" spc="-15" dirty="0" smtClean="0"/>
              <a:t>рисунок</a:t>
            </a:r>
            <a:r>
              <a:rPr spc="-15" dirty="0" smtClean="0"/>
              <a:t> </a:t>
            </a:r>
            <a:r>
              <a:rPr spc="20" dirty="0"/>
              <a:t>13) </a:t>
            </a:r>
            <a:r>
              <a:rPr spc="-30" dirty="0"/>
              <a:t>и </a:t>
            </a:r>
            <a:r>
              <a:rPr spc="20" dirty="0"/>
              <a:t>с </a:t>
            </a:r>
            <a:r>
              <a:rPr spc="-20" dirty="0" err="1" smtClean="0"/>
              <a:t>помощью</a:t>
            </a:r>
            <a:r>
              <a:rPr spc="-20" dirty="0" smtClean="0"/>
              <a:t> </a:t>
            </a:r>
            <a:r>
              <a:rPr spc="-20" dirty="0"/>
              <a:t>операций </a:t>
            </a:r>
            <a:r>
              <a:rPr spc="20" dirty="0"/>
              <a:t>с </a:t>
            </a:r>
            <a:r>
              <a:rPr dirty="0" err="1" smtClean="0"/>
              <a:t>векторами</a:t>
            </a:r>
            <a:r>
              <a:rPr spc="-15" dirty="0" smtClean="0"/>
              <a:t> (</a:t>
            </a:r>
            <a:r>
              <a:rPr lang="ru-RU" spc="-15" dirty="0" smtClean="0"/>
              <a:t>рисунок</a:t>
            </a:r>
            <a:r>
              <a:rPr spc="-10" dirty="0" smtClean="0"/>
              <a:t> </a:t>
            </a:r>
            <a:r>
              <a:rPr spc="25" dirty="0"/>
              <a:t>14).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273175"/>
            <a:ext cx="2613183" cy="65291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3450" y="2263775"/>
            <a:ext cx="1828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22373A"/>
                </a:solidFill>
                <a:latin typeface="Cambria"/>
                <a:cs typeface="Cambria"/>
              </a:rPr>
              <a:t>12:</a:t>
            </a: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Сумма</a:t>
            </a:r>
            <a:endParaRPr sz="1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pc="30" dirty="0">
                <a:cs typeface="Cambria"/>
              </a:rPr>
              <a:t>Сравнение</a:t>
            </a:r>
            <a:r>
              <a:rPr lang="ru-RU" b="1" spc="45" dirty="0">
                <a:cs typeface="Cambria"/>
              </a:rPr>
              <a:t> </a:t>
            </a:r>
            <a:r>
              <a:rPr lang="ru-RU" b="1" spc="20" dirty="0">
                <a:cs typeface="Cambria"/>
              </a:rPr>
              <a:t>циклов</a:t>
            </a:r>
            <a:r>
              <a:rPr lang="ru-RU" b="1" spc="50" dirty="0">
                <a:cs typeface="Cambria"/>
              </a:rPr>
              <a:t> </a:t>
            </a:r>
            <a:r>
              <a:rPr lang="ru-RU" b="1" spc="40" dirty="0">
                <a:cs typeface="Cambria"/>
              </a:rPr>
              <a:t>и</a:t>
            </a:r>
            <a:r>
              <a:rPr lang="ru-RU" b="1" spc="50" dirty="0">
                <a:cs typeface="Cambria"/>
              </a:rPr>
              <a:t> </a:t>
            </a:r>
            <a:r>
              <a:rPr lang="ru-RU" b="1" spc="35" dirty="0">
                <a:cs typeface="Cambria"/>
              </a:rPr>
              <a:t>операций</a:t>
            </a:r>
            <a:r>
              <a:rPr lang="ru-RU" b="1" spc="50" dirty="0">
                <a:cs typeface="Cambria"/>
              </a:rPr>
              <a:t> </a:t>
            </a:r>
            <a:r>
              <a:rPr lang="ru-RU" b="1" spc="15" dirty="0">
                <a:cs typeface="Cambria"/>
              </a:rPr>
              <a:t>с</a:t>
            </a:r>
            <a:r>
              <a:rPr lang="ru-RU" b="1" spc="45" dirty="0">
                <a:cs typeface="Cambria"/>
              </a:rPr>
              <a:t> </a:t>
            </a:r>
            <a:r>
              <a:rPr lang="ru-RU" b="1" spc="25" dirty="0">
                <a:cs typeface="Cambria"/>
              </a:rPr>
              <a:t>векторами</a:t>
            </a:r>
            <a:endParaRPr lang="ru-RU" dirty="0">
              <a:cs typeface="Cambria"/>
            </a:endParaRPr>
          </a:p>
          <a:p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3368" y="434975"/>
            <a:ext cx="3046413" cy="6141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14375" y="1120775"/>
            <a:ext cx="38957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1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lang="ru-RU" sz="1100" b="1" spc="4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b="1" dirty="0" smtClean="0">
                <a:solidFill>
                  <a:srgbClr val="22373A"/>
                </a:solidFill>
                <a:latin typeface="Cambria"/>
                <a:cs typeface="Cambria"/>
              </a:rPr>
              <a:t>13:</a:t>
            </a:r>
            <a:r>
              <a:rPr lang="ru-RU" sz="1100" b="1" spc="4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Вычисление</a:t>
            </a: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суммы</a:t>
            </a: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-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помощью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цикла</a:t>
            </a:r>
            <a:endParaRPr lang="ru-RU" sz="1100" dirty="0">
              <a:latin typeface="Palatino Linotype"/>
              <a:cs typeface="Palatino Linotype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8543" y="2263775"/>
            <a:ext cx="3895725" cy="95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lang="ru-RU" sz="11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lang="ru-RU" sz="1100" b="1" spc="4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b="1" dirty="0" smtClean="0">
                <a:solidFill>
                  <a:srgbClr val="22373A"/>
                </a:solidFill>
                <a:latin typeface="Cambria"/>
                <a:cs typeface="Cambria"/>
              </a:rPr>
              <a:t>14:</a:t>
            </a:r>
            <a:r>
              <a:rPr lang="ru-RU" sz="1100" b="1" spc="5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Вычисление</a:t>
            </a: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суммы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-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помощью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операций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векторами</a:t>
            </a:r>
            <a:endParaRPr lang="ru-RU" sz="1100" dirty="0" smtClean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ru-RU" sz="1100" dirty="0" smtClean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Во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втором </a:t>
            </a: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случае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сумма</a:t>
            </a:r>
            <a:r>
              <a:rPr lang="ru-RU" sz="11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вычисляется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значительно</a:t>
            </a:r>
            <a:r>
              <a:rPr lang="ru-RU"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ru-RU" sz="1100" spc="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быстрее.</a:t>
            </a:r>
            <a:endParaRPr lang="ru-RU" sz="1100" dirty="0">
              <a:latin typeface="Palatino Linotype"/>
              <a:cs typeface="Palatino Linotype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3367" y="1519262"/>
            <a:ext cx="3046413" cy="6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97" y="89027"/>
            <a:ext cx="44196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</a:rPr>
              <a:t>Результат лабораторной работы</a:t>
            </a:r>
            <a:endParaRPr sz="1800" spc="15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1538805"/>
            <a:ext cx="3366770" cy="399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Я</a:t>
            </a:r>
            <a:r>
              <a:rPr sz="11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познакомился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некоторыми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простейшими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операциями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Octave.</a:t>
            </a:r>
            <a:endParaRPr sz="11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50" y="1196975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091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130175"/>
            <a:ext cx="3803333" cy="732095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0050" y="1349375"/>
            <a:ext cx="27542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latin typeface="Palatino Linotype" panose="02040502050505030304" pitchFamily="18" charset="0"/>
              </a:rPr>
              <a:t>Познакомиться с интерфейсом </a:t>
            </a:r>
            <a:r>
              <a:rPr lang="en-GB" sz="1100" dirty="0" smtClean="0">
                <a:latin typeface="Palatino Linotype" panose="02040502050505030304" pitchFamily="18" charset="0"/>
              </a:rPr>
              <a:t>Octave.</a:t>
            </a:r>
            <a:endParaRPr lang="ru-RU" sz="11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81" y="51976"/>
            <a:ext cx="3325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Простейшие</a:t>
            </a:r>
            <a:r>
              <a:rPr sz="1800" b="1" spc="-20" dirty="0"/>
              <a:t> </a:t>
            </a:r>
            <a:r>
              <a:rPr sz="1800" b="1" spc="35" dirty="0"/>
              <a:t>операции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8033" y="0"/>
                  </a:lnTo>
                  <a:lnTo>
                    <a:pt x="76803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431657"/>
            <a:ext cx="3732529" cy="399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-65" dirty="0">
                <a:solidFill>
                  <a:srgbClr val="22373A"/>
                </a:solidFill>
                <a:latin typeface="Palatino Linotype"/>
                <a:cs typeface="Palatino Linotype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скринш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т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е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пр</a:t>
            </a:r>
            <a:r>
              <a:rPr sz="11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демон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трировано,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как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O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ta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e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м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жно 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использовать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качестве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простейшего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калькулятора.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074" y="1608685"/>
            <a:ext cx="3778885" cy="565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4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Простейшая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операция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Octave</a:t>
            </a:r>
            <a:endParaRPr sz="1400" dirty="0">
              <a:latin typeface="Palatino Linotype"/>
              <a:cs typeface="Palatino Linotype"/>
            </a:endParaRPr>
          </a:p>
          <a:p>
            <a:pPr marL="12065" marR="5080">
              <a:lnSpc>
                <a:spcPct val="118000"/>
              </a:lnSpc>
              <a:tabLst>
                <a:tab pos="145415" algn="l"/>
              </a:tabLst>
            </a:pP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Также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выполнять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другие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операции,</a:t>
            </a: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например,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5" dirty="0" err="1">
                <a:solidFill>
                  <a:srgbClr val="22373A"/>
                </a:solidFill>
                <a:latin typeface="Palatino Linotype"/>
                <a:cs typeface="Palatino Linotype"/>
              </a:rPr>
              <a:t>задать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матрицу</a:t>
            </a:r>
            <a:r>
              <a:rPr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790" y="2969767"/>
            <a:ext cx="2199957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1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100" b="1" spc="3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1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Задание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матрицы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84790" y="910149"/>
            <a:ext cx="2438400" cy="69599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91" y="2212661"/>
            <a:ext cx="2438400" cy="6959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392" y="51976"/>
            <a:ext cx="3249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40" dirty="0"/>
              <a:t>Операции</a:t>
            </a:r>
            <a:r>
              <a:rPr sz="1800" b="1" spc="20" dirty="0"/>
              <a:t> </a:t>
            </a:r>
            <a:r>
              <a:rPr sz="1800" b="1" spc="15" dirty="0"/>
              <a:t>с</a:t>
            </a:r>
            <a:r>
              <a:rPr sz="1800" b="1" spc="20" dirty="0"/>
              <a:t> </a:t>
            </a:r>
            <a:r>
              <a:rPr sz="1800" b="1" spc="25" dirty="0"/>
              <a:t>векторами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2556" y="428569"/>
            <a:ext cx="457200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Если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задать</a:t>
            </a:r>
            <a:r>
              <a:rPr sz="11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два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вектора,</a:t>
            </a:r>
            <a:r>
              <a:rPr sz="1100" spc="-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то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Octave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можно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производить,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например,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операцию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сложения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векторов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(первый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скриншот) 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или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производить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векторное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умножение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(второй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скриншот).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5850" y="1934011"/>
            <a:ext cx="216813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3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Сложение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векторов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5850" y="2975931"/>
            <a:ext cx="239673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4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Векторное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умножение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322" y="1089461"/>
            <a:ext cx="2317060" cy="84455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085850" y="2138346"/>
            <a:ext cx="2320532" cy="8375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09" y="82616"/>
            <a:ext cx="2715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0" dirty="0"/>
              <a:t>Вычисление</a:t>
            </a:r>
            <a:r>
              <a:rPr sz="1800" b="1" spc="35" dirty="0"/>
              <a:t> </a:t>
            </a:r>
            <a:r>
              <a:rPr sz="1800" b="1" spc="15" dirty="0"/>
              <a:t>проектора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3850" y="443368"/>
            <a:ext cx="4495800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Также,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если 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задать,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например, 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два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вектора-строки,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то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вычислить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проекцию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одного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вектора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0" dirty="0" err="1">
                <a:solidFill>
                  <a:srgbClr val="22373A"/>
                </a:solidFill>
                <a:latin typeface="Palatino Linotype"/>
                <a:cs typeface="Palatino Linotype"/>
              </a:rPr>
              <a:t>на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другой</a:t>
            </a:r>
            <a:r>
              <a:rPr lang="en-GB"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886" y="2342113"/>
            <a:ext cx="37243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4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Вычисление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проекции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одного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вектора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на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другой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61886" y="1120775"/>
            <a:ext cx="3503612" cy="10620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62" y="68822"/>
            <a:ext cx="3173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30" dirty="0"/>
              <a:t>Матричные</a:t>
            </a:r>
            <a:r>
              <a:rPr sz="1800" b="1" spc="-10" dirty="0"/>
              <a:t> </a:t>
            </a:r>
            <a:r>
              <a:rPr sz="1800" b="1" spc="35" dirty="0"/>
              <a:t>операции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20048" y="0"/>
                  </a:lnTo>
                  <a:lnTo>
                    <a:pt x="19200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60981"/>
            <a:ext cx="434340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В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Octave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осуществлять матричные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операции,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например,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находить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произведение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 err="1">
                <a:solidFill>
                  <a:srgbClr val="22373A"/>
                </a:solidFill>
                <a:latin typeface="Palatino Linotype"/>
                <a:cs typeface="Palatino Linotype"/>
              </a:rPr>
              <a:t>матриц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lang="ru-RU"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первый скриншот</a:t>
            </a:r>
            <a:r>
              <a:rPr sz="1100" spc="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),</a:t>
            </a:r>
            <a:r>
              <a:rPr lang="ru-RU" sz="1100" spc="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обратную</a:t>
            </a:r>
            <a:r>
              <a:rPr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 err="1">
                <a:solidFill>
                  <a:srgbClr val="22373A"/>
                </a:solidFill>
                <a:latin typeface="Palatino Linotype"/>
                <a:cs typeface="Palatino Linotype"/>
              </a:rPr>
              <a:t>матрицу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lang="ru-RU" sz="1100" spc="-1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второй скриншот</a:t>
            </a:r>
            <a:r>
              <a:rPr sz="1100" spc="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).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855" y="1897538"/>
            <a:ext cx="243681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4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6: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Произведение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матриц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8544" y="2957923"/>
            <a:ext cx="27721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5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7: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Нахождение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обратной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матрицы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855" y="1062166"/>
            <a:ext cx="2436812" cy="75849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44" y="2140491"/>
            <a:ext cx="2436812" cy="7405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78" y="9009"/>
            <a:ext cx="4286250" cy="384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30" dirty="0" err="1" smtClean="0"/>
              <a:t>Матричные</a:t>
            </a:r>
            <a:r>
              <a:rPr lang="ru-RU" b="1" spc="-10" dirty="0"/>
              <a:t> </a:t>
            </a:r>
            <a:r>
              <a:rPr b="1" spc="35" dirty="0" err="1" smtClean="0"/>
              <a:t>операции</a:t>
            </a:r>
            <a:endParaRPr b="1"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6250" y="663756"/>
            <a:ext cx="37560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145415" algn="l"/>
              </a:tabLst>
            </a:pP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также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найти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 err="1">
                <a:solidFill>
                  <a:srgbClr val="22373A"/>
                </a:solidFill>
                <a:latin typeface="Palatino Linotype"/>
                <a:cs typeface="Palatino Linotype"/>
              </a:rPr>
              <a:t>определитель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матрицы</a:t>
            </a:r>
            <a:r>
              <a:rPr sz="1100" spc="2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708" y="2035175"/>
            <a:ext cx="308594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5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8: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Вычисление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определителя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матрицы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90708" y="1196975"/>
            <a:ext cx="3427413" cy="69945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191" y="62943"/>
            <a:ext cx="3401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Построение</a:t>
            </a:r>
            <a:r>
              <a:rPr sz="1800" b="1" spc="5" dirty="0"/>
              <a:t> </a:t>
            </a:r>
            <a:r>
              <a:rPr sz="1800" b="1" spc="15" dirty="0"/>
              <a:t>графиков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79">
                  <a:moveTo>
                    <a:pt x="0" y="5060"/>
                  </a:moveTo>
                  <a:lnTo>
                    <a:pt x="0" y="0"/>
                  </a:lnTo>
                  <a:lnTo>
                    <a:pt x="2688011" y="0"/>
                  </a:lnTo>
                  <a:lnTo>
                    <a:pt x="26880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450" y="423695"/>
            <a:ext cx="4221428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Octave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например,</a:t>
            </a: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построить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функции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sin(x)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на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интервале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[0,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2π],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выделять его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красным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цве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т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ом,</a:t>
            </a:r>
            <a:r>
              <a:rPr sz="11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добавлять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етк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у</a:t>
            </a:r>
            <a:r>
              <a:rPr sz="11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п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дпись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и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ле</a:t>
            </a:r>
            <a:r>
              <a:rPr sz="1100" spc="-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г</a:t>
            </a:r>
            <a:r>
              <a:rPr sz="1100" spc="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енду</a:t>
            </a:r>
            <a:r>
              <a:rPr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855" y="3034628"/>
            <a:ext cx="194044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3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9:</a:t>
            </a:r>
            <a:r>
              <a:rPr sz="1000" b="1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0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функции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03855" y="1044575"/>
            <a:ext cx="1833880" cy="1981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80" y="85215"/>
            <a:ext cx="3554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Построение</a:t>
            </a:r>
            <a:r>
              <a:rPr sz="1800" b="1" spc="5" dirty="0"/>
              <a:t> </a:t>
            </a:r>
            <a:r>
              <a:rPr sz="1800" b="1" spc="15" dirty="0"/>
              <a:t>графиков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1214" y="382011"/>
            <a:ext cx="4165549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Кроме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того, на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одном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чертеже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строить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большее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чи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сло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к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ов,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например,</a:t>
            </a:r>
            <a:r>
              <a:rPr sz="1100" spc="-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два</a:t>
            </a:r>
            <a:r>
              <a:rPr sz="11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995" y="2949575"/>
            <a:ext cx="281477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10" dirty="0" smtClean="0">
                <a:solidFill>
                  <a:srgbClr val="22373A"/>
                </a:solidFill>
                <a:latin typeface="Cambria"/>
                <a:cs typeface="Cambria"/>
              </a:rPr>
              <a:t>Рисунок</a:t>
            </a:r>
            <a:r>
              <a:rPr sz="1000" b="1" spc="4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22373A"/>
                </a:solidFill>
                <a:latin typeface="Cambria"/>
                <a:cs typeface="Cambria"/>
              </a:rPr>
              <a:t>10: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Два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графика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функции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200995" y="968375"/>
            <a:ext cx="1981200" cy="19265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353</Words>
  <Application>Microsoft Office PowerPoint</Application>
  <PresentationFormat>Произвольный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</vt:lpstr>
      <vt:lpstr>Palatino Linotype</vt:lpstr>
      <vt:lpstr>Ретро</vt:lpstr>
      <vt:lpstr>Презентация PowerPoint</vt:lpstr>
      <vt:lpstr>Цель работы</vt:lpstr>
      <vt:lpstr>Простейшие операции</vt:lpstr>
      <vt:lpstr>Операции с векторами</vt:lpstr>
      <vt:lpstr>Вычисление проектора</vt:lpstr>
      <vt:lpstr>Матричные операции</vt:lpstr>
      <vt:lpstr>Матричные операции</vt:lpstr>
      <vt:lpstr>Построение графиков</vt:lpstr>
      <vt:lpstr>Построение графиков</vt:lpstr>
      <vt:lpstr>График y=x2 sin(x)</vt:lpstr>
      <vt:lpstr>Сравнение циклов и операций с векторами</vt:lpstr>
      <vt:lpstr>Презентация PowerPoint</vt:lpstr>
      <vt:lpstr>Результат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№3</dc:title>
  <dc:creator>Хитяев Евгений Анатольевич, НПМмд-02-21</dc:creator>
  <cp:lastModifiedBy>alexmilehin1999@outlook.com</cp:lastModifiedBy>
  <cp:revision>4</cp:revision>
  <dcterms:created xsi:type="dcterms:W3CDTF">2022-02-18T00:22:25Z</dcterms:created>
  <dcterms:modified xsi:type="dcterms:W3CDTF">2022-02-18T00:57:52Z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2022-02-18T00:00:00Z</vt:filetime>
  </property>
</Properties>
</file>