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138" y="7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909" y="382990"/>
            <a:ext cx="3803333" cy="179959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034" spc="-2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956" y="2248438"/>
            <a:ext cx="3803333" cy="57679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210" cap="all" spc="101" baseline="0">
                <a:solidFill>
                  <a:schemeClr val="tx2"/>
                </a:solidFill>
                <a:latin typeface="+mj-lt"/>
              </a:defRPr>
            </a:lvl1pPr>
            <a:lvl2pPr marL="230520" indent="0" algn="ctr">
              <a:buNone/>
              <a:defRPr sz="1210"/>
            </a:lvl2pPr>
            <a:lvl3pPr marL="461040" indent="0" algn="ctr">
              <a:buNone/>
              <a:defRPr sz="1210"/>
            </a:lvl3pPr>
            <a:lvl4pPr marL="691561" indent="0" algn="ctr">
              <a:buNone/>
              <a:defRPr sz="1008"/>
            </a:lvl4pPr>
            <a:lvl5pPr marL="922081" indent="0" algn="ctr">
              <a:buNone/>
              <a:defRPr sz="1008"/>
            </a:lvl5pPr>
            <a:lvl6pPr marL="1152601" indent="0" algn="ctr">
              <a:buNone/>
              <a:defRPr sz="1008"/>
            </a:lvl6pPr>
            <a:lvl7pPr marL="1383121" indent="0" algn="ctr">
              <a:buNone/>
              <a:defRPr sz="1008"/>
            </a:lvl7pPr>
            <a:lvl8pPr marL="1613642" indent="0" algn="ctr">
              <a:buNone/>
              <a:defRPr sz="1008"/>
            </a:lvl8pPr>
            <a:lvl9pPr marL="1844162" indent="0" algn="ctr">
              <a:buNone/>
              <a:defRPr sz="1008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/9</a:t>
            </a:r>
            <a:endParaRPr lang="ru-RU" spc="3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6646" y="2191808"/>
            <a:ext cx="373418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27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/9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38464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9103" y="209310"/>
            <a:ext cx="994053" cy="29053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945" y="209310"/>
            <a:ext cx="2924532" cy="2905365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/9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298437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30" dirty="0"/>
              <a:t>‹#›</a:t>
            </a:fld>
            <a:r>
              <a:rPr spc="30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24323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/9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345232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09" y="382990"/>
            <a:ext cx="3803333" cy="179959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034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2247180"/>
            <a:ext cx="3803333" cy="57679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210" cap="all" spc="101" baseline="0">
                <a:solidFill>
                  <a:schemeClr val="tx2"/>
                </a:solidFill>
                <a:latin typeface="+mj-lt"/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/9</a:t>
            </a:r>
            <a:endParaRPr lang="ru-RU" spc="3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6646" y="2191808"/>
            <a:ext cx="373418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26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909" y="931412"/>
            <a:ext cx="1867091" cy="20303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1151" y="931413"/>
            <a:ext cx="1867091" cy="203030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/9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129387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931572"/>
            <a:ext cx="1867091" cy="3715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008" b="0" cap="all" baseline="0">
                <a:solidFill>
                  <a:schemeClr val="tx2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909" y="1303122"/>
            <a:ext cx="1867091" cy="165859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51151" y="931572"/>
            <a:ext cx="1867091" cy="3715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008" b="0" cap="all" baseline="0">
                <a:solidFill>
                  <a:schemeClr val="tx2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51151" y="1303122"/>
            <a:ext cx="1867091" cy="165859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/9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219225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/9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164530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/9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107038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" y="0"/>
            <a:ext cx="1531705" cy="3460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27652" y="0"/>
            <a:ext cx="24203" cy="3460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79" y="299931"/>
            <a:ext cx="1210151" cy="1153583"/>
          </a:xfrm>
        </p:spPr>
        <p:txBody>
          <a:bodyPr anchor="b">
            <a:normAutofit/>
          </a:bodyPr>
          <a:lstStyle>
            <a:lvl1pPr>
              <a:defRPr sz="1815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4536" y="369147"/>
            <a:ext cx="2525569" cy="265324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879" y="1476587"/>
            <a:ext cx="1210151" cy="170520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756">
                <a:solidFill>
                  <a:srgbClr val="FFFFFF"/>
                </a:solidFill>
              </a:defRPr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6022" y="3259800"/>
            <a:ext cx="990124" cy="18425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15227" y="3259800"/>
            <a:ext cx="1757601" cy="18425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/9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374150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499431"/>
            <a:ext cx="4608900" cy="9613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" y="2480293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09" y="2560955"/>
            <a:ext cx="3826383" cy="415290"/>
          </a:xfrm>
        </p:spPr>
        <p:txBody>
          <a:bodyPr tIns="0" bIns="0" anchor="b">
            <a:noAutofit/>
          </a:bodyPr>
          <a:lstStyle>
            <a:lvl1pPr>
              <a:defRPr sz="1815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" y="0"/>
            <a:ext cx="4610094" cy="2480293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1613">
                <a:solidFill>
                  <a:schemeClr val="bg1"/>
                </a:solidFill>
              </a:defRPr>
            </a:lvl1pPr>
            <a:lvl2pPr marL="230520" indent="0">
              <a:buNone/>
              <a:defRPr sz="1412"/>
            </a:lvl2pPr>
            <a:lvl3pPr marL="461040" indent="0">
              <a:buNone/>
              <a:defRPr sz="1210"/>
            </a:lvl3pPr>
            <a:lvl4pPr marL="691561" indent="0">
              <a:buNone/>
              <a:defRPr sz="1008"/>
            </a:lvl4pPr>
            <a:lvl5pPr marL="922081" indent="0">
              <a:buNone/>
              <a:defRPr sz="1008"/>
            </a:lvl5pPr>
            <a:lvl6pPr marL="1152601" indent="0">
              <a:buNone/>
              <a:defRPr sz="1008"/>
            </a:lvl6pPr>
            <a:lvl7pPr marL="1383121" indent="0">
              <a:buNone/>
              <a:defRPr sz="1008"/>
            </a:lvl7pPr>
            <a:lvl8pPr marL="1613642" indent="0">
              <a:buNone/>
              <a:defRPr sz="1008"/>
            </a:lvl8pPr>
            <a:lvl9pPr marL="1844162" indent="0">
              <a:buNone/>
              <a:defRPr sz="1008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908" y="2980859"/>
            <a:ext cx="3826383" cy="29993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303"/>
              </a:spcAft>
              <a:buNone/>
              <a:defRPr sz="756">
                <a:solidFill>
                  <a:srgbClr val="FFFFFF"/>
                </a:solidFill>
              </a:defRPr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/9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15768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230033"/>
            <a:ext cx="4610101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3196483"/>
            <a:ext cx="4610101" cy="33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931412"/>
            <a:ext cx="3803333" cy="20303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910" y="3259800"/>
            <a:ext cx="934827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93839" y="3259800"/>
            <a:ext cx="182362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43611" y="3259800"/>
            <a:ext cx="496110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">
                <a:solidFill>
                  <a:srgbClr val="FF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/9</a:t>
            </a:r>
            <a:endParaRPr lang="ru-RU" spc="3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1304" y="876968"/>
            <a:ext cx="376875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16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9" r:id="rId12"/>
  </p:sldLayoutIdLst>
  <p:txStyles>
    <p:titleStyle>
      <a:lvl1pPr algn="l" defTabSz="461040" rtl="0" eaLnBrk="1" latinLnBrk="0" hangingPunct="1">
        <a:lnSpc>
          <a:spcPct val="85000"/>
        </a:lnSpc>
        <a:spcBef>
          <a:spcPct val="0"/>
        </a:spcBef>
        <a:buNone/>
        <a:defRPr sz="2420" kern="1200" spc="-2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6104" indent="-46104" algn="l" defTabSz="461040" rtl="0" eaLnBrk="1" latinLnBrk="0" hangingPunct="1">
        <a:lnSpc>
          <a:spcPct val="90000"/>
        </a:lnSpc>
        <a:spcBef>
          <a:spcPts val="605"/>
        </a:spcBef>
        <a:spcAft>
          <a:spcPts val="101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0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37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9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85845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78053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70261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5462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5546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5630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5714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52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04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156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08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260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312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364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416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734" y="968375"/>
            <a:ext cx="4387366" cy="46961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0"/>
              </a:spcBef>
            </a:pPr>
            <a:r>
              <a:rPr spc="75" dirty="0" err="1" smtClean="0"/>
              <a:t>Системы</a:t>
            </a:r>
            <a:r>
              <a:rPr spc="35" dirty="0" smtClean="0"/>
              <a:t> </a:t>
            </a:r>
            <a:r>
              <a:rPr spc="60" dirty="0"/>
              <a:t>линейных</a:t>
            </a:r>
            <a:r>
              <a:rPr spc="70" dirty="0"/>
              <a:t> </a:t>
            </a:r>
            <a:r>
              <a:rPr spc="55" dirty="0"/>
              <a:t>уравнений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613338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1852416"/>
            <a:ext cx="266001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300"/>
              </a:lnSpc>
              <a:spcBef>
                <a:spcPts val="100"/>
              </a:spcBef>
            </a:pPr>
            <a:r>
              <a:rPr lang="ru-RU" sz="1000" spc="3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Милёхин</a:t>
            </a:r>
            <a:r>
              <a:rPr lang="ru-RU" sz="1000" spc="3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Александр</a:t>
            </a:r>
            <a:r>
              <a:rPr sz="1000" spc="-4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35" dirty="0" smtClean="0">
                <a:solidFill>
                  <a:srgbClr val="22373A"/>
                </a:solidFill>
                <a:latin typeface="Times New Roman"/>
                <a:cs typeface="Times New Roman"/>
              </a:rPr>
              <a:t>НПМмд-02-21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4850" y="1196975"/>
            <a:ext cx="3483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Спасибо за внимание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0971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42" y="35679"/>
            <a:ext cx="433451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ru-RU" sz="1800" dirty="0" smtClean="0">
                <a:solidFill>
                  <a:schemeClr val="tx1"/>
                </a:solidFill>
                <a:latin typeface="+mn-lt"/>
              </a:rPr>
              <a:t>Цель работы</a:t>
            </a:r>
            <a:endParaRPr sz="1800" spc="15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1024255" cy="5080"/>
            </a:xfrm>
            <a:custGeom>
              <a:avLst/>
              <a:gdLst/>
              <a:ahLst/>
              <a:cxnLst/>
              <a:rect l="l" t="t" r="r" b="b"/>
              <a:pathLst>
                <a:path w="1024255" h="5079">
                  <a:moveTo>
                    <a:pt x="0" y="5060"/>
                  </a:moveTo>
                  <a:lnTo>
                    <a:pt x="0" y="0"/>
                  </a:lnTo>
                  <a:lnTo>
                    <a:pt x="1024044" y="0"/>
                  </a:lnTo>
                  <a:lnTo>
                    <a:pt x="102404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537789"/>
            <a:ext cx="3635375" cy="3954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5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Познакомиться</a:t>
            </a:r>
            <a:r>
              <a:rPr sz="1100" spc="-1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методами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исследования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систем</a:t>
            </a:r>
            <a:r>
              <a:rPr sz="1100" spc="-4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линейных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уравнений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Octave.</a:t>
            </a:r>
            <a:endParaRPr sz="1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7625" y="88783"/>
            <a:ext cx="4708634" cy="243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500" b="1" spc="20" dirty="0"/>
              <a:t>Метод</a:t>
            </a:r>
            <a:r>
              <a:rPr sz="1500" b="1" spc="55" dirty="0"/>
              <a:t> </a:t>
            </a:r>
            <a:r>
              <a:rPr sz="1500" b="1" spc="5" dirty="0"/>
              <a:t>Гаусса.</a:t>
            </a:r>
            <a:r>
              <a:rPr sz="1500" b="1" spc="15" dirty="0"/>
              <a:t> </a:t>
            </a:r>
            <a:r>
              <a:rPr sz="1500" b="1" spc="40" dirty="0"/>
              <a:t>Матрица</a:t>
            </a:r>
            <a:r>
              <a:rPr sz="1500" b="1" spc="55" dirty="0"/>
              <a:t> </a:t>
            </a:r>
            <a:r>
              <a:rPr sz="1500" b="1" spc="40" dirty="0"/>
              <a:t>и</a:t>
            </a:r>
            <a:r>
              <a:rPr sz="1500" b="1" spc="55" dirty="0"/>
              <a:t> </a:t>
            </a:r>
            <a:r>
              <a:rPr sz="1500" b="1" spc="10" dirty="0"/>
              <a:t>некоторые</a:t>
            </a:r>
            <a:r>
              <a:rPr sz="1500" b="1" spc="55" dirty="0"/>
              <a:t> </a:t>
            </a:r>
            <a:r>
              <a:rPr sz="1500" b="1" spc="35" dirty="0"/>
              <a:t>операции</a:t>
            </a:r>
            <a:r>
              <a:rPr sz="1500" b="1" spc="55" dirty="0"/>
              <a:t> </a:t>
            </a:r>
            <a:r>
              <a:rPr sz="1500" b="1" spc="15" dirty="0"/>
              <a:t>с</a:t>
            </a:r>
            <a:r>
              <a:rPr sz="1500" b="1" spc="60" dirty="0"/>
              <a:t> </a:t>
            </a:r>
            <a:r>
              <a:rPr sz="1500" b="1" spc="30" dirty="0"/>
              <a:t>ней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1536065" cy="5080"/>
            </a:xfrm>
            <a:custGeom>
              <a:avLst/>
              <a:gdLst/>
              <a:ahLst/>
              <a:cxnLst/>
              <a:rect l="l" t="t" r="r" b="b"/>
              <a:pathLst>
                <a:path w="1536065" h="5079">
                  <a:moveTo>
                    <a:pt x="0" y="5060"/>
                  </a:moveTo>
                  <a:lnTo>
                    <a:pt x="0" y="0"/>
                  </a:lnTo>
                  <a:lnTo>
                    <a:pt x="1535996" y="0"/>
                  </a:lnTo>
                  <a:lnTo>
                    <a:pt x="153599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249" y="472310"/>
            <a:ext cx="4512945" cy="101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8935">
              <a:lnSpc>
                <a:spcPct val="118000"/>
              </a:lnSpc>
              <a:spcBef>
                <a:spcPts val="100"/>
              </a:spcBef>
            </a:pP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Octave</a:t>
            </a:r>
            <a:r>
              <a:rPr sz="110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содержит</a:t>
            </a:r>
            <a:r>
              <a:rPr sz="1100" spc="-2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сложные</a:t>
            </a:r>
            <a:r>
              <a:rPr sz="110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алгоритмы,</a:t>
            </a:r>
            <a:r>
              <a:rPr sz="1100" spc="-4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встроенные</a:t>
            </a:r>
            <a:r>
              <a:rPr sz="1100" spc="-3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для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решения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систем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 err="1">
                <a:solidFill>
                  <a:srgbClr val="22373A"/>
                </a:solidFill>
                <a:latin typeface="Times New Roman"/>
                <a:cs typeface="Times New Roman"/>
              </a:rPr>
              <a:t>линейных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уравнений</a:t>
            </a:r>
            <a:r>
              <a:rPr sz="1100" spc="55" dirty="0" smtClean="0">
                <a:solidFill>
                  <a:srgbClr val="22373A"/>
                </a:solidFill>
                <a:latin typeface="Times New Roman"/>
                <a:cs typeface="Times New Roman"/>
              </a:rPr>
              <a:t>.</a:t>
            </a:r>
            <a:r>
              <a:rPr lang="ru-RU" sz="1100" spc="55" dirty="0" smtClean="0">
                <a:solidFill>
                  <a:srgbClr val="22373A"/>
                </a:solidFill>
                <a:latin typeface="Times New Roman"/>
                <a:cs typeface="Times New Roman"/>
              </a:rPr>
              <a:t/>
            </a:r>
            <a:br>
              <a:rPr lang="ru-RU" sz="1100" spc="55" dirty="0" smtClean="0">
                <a:solidFill>
                  <a:srgbClr val="22373A"/>
                </a:solidFill>
                <a:latin typeface="Times New Roman"/>
                <a:cs typeface="Times New Roman"/>
              </a:rPr>
            </a:br>
            <a:r>
              <a:rPr sz="1100" spc="3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На</a:t>
            </a:r>
            <a:r>
              <a:rPr sz="1100" spc="3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скриншоте представлена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расширенная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матрица 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B, 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просмотр</a:t>
            </a:r>
            <a:r>
              <a:rPr sz="1100" spc="-2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одного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из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ее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элементов,</a:t>
            </a:r>
            <a:r>
              <a:rPr sz="1100" spc="-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а</a:t>
            </a:r>
            <a:r>
              <a:rPr sz="1100" spc="-4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также</a:t>
            </a:r>
            <a:r>
              <a:rPr sz="1100" spc="-2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извлеченный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Times New Roman"/>
                <a:cs typeface="Times New Roman"/>
              </a:rPr>
              <a:t>из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матрицы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imes New Roman"/>
                <a:cs typeface="Times New Roman"/>
              </a:rPr>
              <a:t>B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ве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к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т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ор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троки.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0421" y="3025775"/>
            <a:ext cx="28486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3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1:</a:t>
            </a:r>
            <a:r>
              <a:rPr sz="1000" b="1" spc="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Times New Roman"/>
                <a:cs typeface="Times New Roman"/>
              </a:rPr>
              <a:t>Матрица</a:t>
            </a:r>
            <a:r>
              <a:rPr sz="10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Times New Roman"/>
                <a:cs typeface="Times New Roman"/>
              </a:rPr>
              <a:t>и</a:t>
            </a:r>
            <a:r>
              <a:rPr sz="10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55" dirty="0">
                <a:solidFill>
                  <a:srgbClr val="22373A"/>
                </a:solidFill>
                <a:latin typeface="Times New Roman"/>
                <a:cs typeface="Times New Roman"/>
              </a:rPr>
              <a:t>некоторые</a:t>
            </a:r>
            <a:r>
              <a:rPr sz="10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Times New Roman"/>
                <a:cs typeface="Times New Roman"/>
              </a:rPr>
              <a:t>операции</a:t>
            </a:r>
            <a:r>
              <a:rPr sz="10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0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Times New Roman"/>
                <a:cs typeface="Times New Roman"/>
              </a:rPr>
              <a:t>ней</a:t>
            </a:r>
            <a:endParaRPr sz="1000" dirty="0">
              <a:latin typeface="Times New Roman"/>
              <a:cs typeface="Times New Roman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009650" y="1483805"/>
            <a:ext cx="2209800" cy="157834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187" y="47130"/>
            <a:ext cx="42398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800" b="1" spc="20" dirty="0"/>
              <a:t>Метод</a:t>
            </a:r>
            <a:r>
              <a:rPr sz="1800" b="1" spc="60" dirty="0"/>
              <a:t> </a:t>
            </a:r>
            <a:r>
              <a:rPr sz="1800" b="1" spc="5" dirty="0"/>
              <a:t>Гаусса.</a:t>
            </a:r>
            <a:r>
              <a:rPr sz="1800" b="1" spc="25" dirty="0"/>
              <a:t> </a:t>
            </a:r>
            <a:r>
              <a:rPr sz="1800" b="1" spc="20" dirty="0"/>
              <a:t>Преобразование</a:t>
            </a:r>
            <a:r>
              <a:rPr sz="1800" b="1" spc="65" dirty="0"/>
              <a:t> </a:t>
            </a:r>
            <a:r>
              <a:rPr sz="1800" b="1" spc="40" dirty="0"/>
              <a:t>матрицы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2048510" cy="5080"/>
            </a:xfrm>
            <a:custGeom>
              <a:avLst/>
              <a:gdLst/>
              <a:ahLst/>
              <a:cxnLst/>
              <a:rect l="l" t="t" r="r" b="b"/>
              <a:pathLst>
                <a:path w="2048510" h="5079">
                  <a:moveTo>
                    <a:pt x="0" y="5060"/>
                  </a:moveTo>
                  <a:lnTo>
                    <a:pt x="0" y="0"/>
                  </a:lnTo>
                  <a:lnTo>
                    <a:pt x="2048019" y="0"/>
                  </a:lnTo>
                  <a:lnTo>
                    <a:pt x="204801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2074" y="463282"/>
            <a:ext cx="255206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0"/>
              </a:spcBef>
              <a:tabLst>
                <a:tab pos="145415" algn="l"/>
              </a:tabLst>
            </a:pP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Реализуем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теперь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явно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метод</a:t>
            </a:r>
            <a:r>
              <a:rPr sz="1100" spc="-2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imes New Roman"/>
                <a:cs typeface="Times New Roman"/>
              </a:rPr>
              <a:t>Гаусса.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461" y="2263775"/>
            <a:ext cx="4608195" cy="9650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95985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2:</a:t>
            </a:r>
            <a:r>
              <a:rPr sz="1000" b="1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50" dirty="0" err="1">
                <a:solidFill>
                  <a:srgbClr val="22373A"/>
                </a:solidFill>
                <a:latin typeface="Times New Roman"/>
                <a:cs typeface="Times New Roman"/>
              </a:rPr>
              <a:t>Преобразование</a:t>
            </a:r>
            <a:r>
              <a:rPr sz="10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7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матрицы</a:t>
            </a:r>
            <a:endParaRPr sz="1650" dirty="0">
              <a:latin typeface="Times New Roman"/>
              <a:cs typeface="Times New Roman"/>
            </a:endParaRPr>
          </a:p>
          <a:p>
            <a:pPr marL="12700" marR="5080">
              <a:lnSpc>
                <a:spcPct val="118000"/>
              </a:lnSpc>
            </a:pP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Матрица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теперь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имеет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треугольный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вид.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Ответ: </a:t>
            </a: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5.66667;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5.66667;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-4.33333.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Он был получен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путем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решения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третьей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строки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матрицы,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а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впоследствии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подставлением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найденных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элементов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другие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строки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матрицы.</a:t>
            </a:r>
            <a:endParaRPr sz="1100" dirty="0">
              <a:latin typeface="Times New Roman"/>
              <a:cs typeface="Times New Roman"/>
            </a:endParaRPr>
          </a:p>
        </p:txBody>
      </p:sp>
      <p:pic>
        <p:nvPicPr>
          <p:cNvPr id="11" name="Рисунок 10"/>
          <p:cNvPicPr/>
          <p:nvPr/>
        </p:nvPicPr>
        <p:blipFill rotWithShape="1">
          <a:blip r:embed="rId2"/>
          <a:srcRect b="48510"/>
          <a:stretch/>
        </p:blipFill>
        <p:spPr bwMode="auto">
          <a:xfrm>
            <a:off x="63461" y="935264"/>
            <a:ext cx="2149107" cy="11671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Рисунок 11"/>
          <p:cNvPicPr/>
          <p:nvPr/>
        </p:nvPicPr>
        <p:blipFill rotWithShape="1">
          <a:blip r:embed="rId3"/>
          <a:srcRect b="34264"/>
          <a:stretch/>
        </p:blipFill>
        <p:spPr>
          <a:xfrm>
            <a:off x="2389718" y="935264"/>
            <a:ext cx="2139315" cy="1167125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4509" y="70118"/>
            <a:ext cx="4697019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700" b="1" spc="20" dirty="0"/>
              <a:t>Метод</a:t>
            </a:r>
            <a:r>
              <a:rPr sz="1700" b="1" spc="55" dirty="0"/>
              <a:t> </a:t>
            </a:r>
            <a:r>
              <a:rPr sz="1700" b="1" spc="5" dirty="0"/>
              <a:t>Гаусса.</a:t>
            </a:r>
            <a:r>
              <a:rPr sz="1700" b="1" spc="15" dirty="0"/>
              <a:t> Получение</a:t>
            </a:r>
            <a:r>
              <a:rPr sz="1700" b="1" spc="55" dirty="0"/>
              <a:t> </a:t>
            </a:r>
            <a:r>
              <a:rPr sz="1700" b="1" spc="25" dirty="0"/>
              <a:t>единичной</a:t>
            </a:r>
            <a:r>
              <a:rPr sz="1700" b="1" spc="55" dirty="0"/>
              <a:t> </a:t>
            </a:r>
            <a:r>
              <a:rPr sz="1700" b="1" spc="40" dirty="0"/>
              <a:t>матрицы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141276" y="483250"/>
            <a:ext cx="4800599" cy="744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060" marR="5080" indent="0">
              <a:lnSpc>
                <a:spcPct val="118000"/>
              </a:lnSpc>
              <a:spcBef>
                <a:spcPts val="100"/>
              </a:spcBef>
              <a:buNone/>
              <a:tabLst>
                <a:tab pos="233045" algn="l"/>
              </a:tabLst>
            </a:pPr>
            <a:r>
              <a:rPr spc="30" dirty="0"/>
              <a:t>Также </a:t>
            </a:r>
            <a:r>
              <a:rPr spc="45" dirty="0"/>
              <a:t>этот </a:t>
            </a:r>
            <a:r>
              <a:rPr spc="50" dirty="0"/>
              <a:t>ответ </a:t>
            </a:r>
            <a:r>
              <a:rPr spc="60" dirty="0"/>
              <a:t>можно </a:t>
            </a:r>
            <a:r>
              <a:rPr spc="45" dirty="0"/>
              <a:t>получить </a:t>
            </a:r>
            <a:r>
              <a:rPr spc="65" dirty="0"/>
              <a:t>приведя матрицу </a:t>
            </a:r>
            <a:r>
              <a:rPr spc="55" dirty="0"/>
              <a:t>к </a:t>
            </a:r>
            <a:r>
              <a:rPr spc="-260" dirty="0"/>
              <a:t> </a:t>
            </a:r>
            <a:r>
              <a:rPr spc="40" dirty="0"/>
              <a:t>е</a:t>
            </a:r>
            <a:r>
              <a:rPr spc="70" dirty="0"/>
              <a:t>диничной</a:t>
            </a:r>
            <a:r>
              <a:rPr spc="-10" dirty="0"/>
              <a:t> </a:t>
            </a:r>
            <a:r>
              <a:rPr spc="45" dirty="0"/>
              <a:t>(тр</a:t>
            </a:r>
            <a:r>
              <a:rPr spc="30" dirty="0"/>
              <a:t>е</a:t>
            </a:r>
            <a:r>
              <a:rPr spc="10" dirty="0"/>
              <a:t>у</a:t>
            </a:r>
            <a:r>
              <a:rPr dirty="0"/>
              <a:t>г</a:t>
            </a:r>
            <a:r>
              <a:rPr spc="20" dirty="0"/>
              <a:t>о</a:t>
            </a:r>
            <a:r>
              <a:rPr spc="45" dirty="0"/>
              <a:t>льной),</a:t>
            </a:r>
            <a:r>
              <a:rPr spc="-55" dirty="0"/>
              <a:t> </a:t>
            </a:r>
            <a:r>
              <a:rPr spc="75" dirty="0"/>
              <a:t>цифры</a:t>
            </a:r>
            <a:r>
              <a:rPr spc="-10" dirty="0"/>
              <a:t> </a:t>
            </a:r>
            <a:r>
              <a:rPr spc="55" dirty="0"/>
              <a:t>справа</a:t>
            </a:r>
            <a:r>
              <a:rPr spc="-55" dirty="0"/>
              <a:t> </a:t>
            </a:r>
            <a:r>
              <a:rPr spc="-135" dirty="0"/>
              <a:t>—</a:t>
            </a:r>
            <a:r>
              <a:rPr spc="-55" dirty="0"/>
              <a:t> </a:t>
            </a:r>
            <a:r>
              <a:rPr spc="40" dirty="0"/>
              <a:t>э</a:t>
            </a:r>
            <a:r>
              <a:rPr spc="55" dirty="0"/>
              <a:t>т</a:t>
            </a:r>
            <a:r>
              <a:rPr spc="50" dirty="0"/>
              <a:t>о</a:t>
            </a:r>
            <a:r>
              <a:rPr spc="-10" dirty="0"/>
              <a:t> </a:t>
            </a:r>
            <a:r>
              <a:rPr spc="75" dirty="0"/>
              <a:t>и</a:t>
            </a:r>
            <a:r>
              <a:rPr spc="-10" dirty="0"/>
              <a:t> </a:t>
            </a:r>
            <a:r>
              <a:rPr spc="15" dirty="0"/>
              <a:t>б</a:t>
            </a:r>
            <a:r>
              <a:rPr spc="-30" dirty="0"/>
              <a:t>у</a:t>
            </a:r>
            <a:r>
              <a:rPr spc="50" dirty="0"/>
              <a:t>дет  </a:t>
            </a:r>
            <a:r>
              <a:rPr spc="40" dirty="0"/>
              <a:t>ответ. Конечно, </a:t>
            </a:r>
            <a:r>
              <a:rPr spc="35" dirty="0"/>
              <a:t>Octave </a:t>
            </a:r>
            <a:r>
              <a:rPr spc="50" dirty="0"/>
              <a:t>располагает </a:t>
            </a:r>
            <a:r>
              <a:rPr spc="55" dirty="0"/>
              <a:t>встроенной </a:t>
            </a:r>
            <a:r>
              <a:rPr spc="60" dirty="0"/>
              <a:t> </a:t>
            </a:r>
            <a:r>
              <a:rPr spc="65" dirty="0"/>
              <a:t>командой</a:t>
            </a:r>
            <a:r>
              <a:rPr spc="-30" dirty="0"/>
              <a:t> </a:t>
            </a:r>
            <a:r>
              <a:rPr spc="60" dirty="0"/>
              <a:t>для</a:t>
            </a:r>
            <a:r>
              <a:rPr spc="-5" dirty="0"/>
              <a:t> </a:t>
            </a:r>
            <a:r>
              <a:rPr spc="50" dirty="0"/>
              <a:t>непосредственного</a:t>
            </a:r>
            <a:r>
              <a:rPr spc="-5" dirty="0"/>
              <a:t> </a:t>
            </a:r>
            <a:r>
              <a:rPr spc="55" dirty="0"/>
              <a:t>поиска</a:t>
            </a:r>
            <a:r>
              <a:rPr spc="-40" dirty="0"/>
              <a:t> </a:t>
            </a:r>
            <a:r>
              <a:rPr spc="45" dirty="0"/>
              <a:t>треугольной </a:t>
            </a:r>
            <a:r>
              <a:rPr spc="-260" dirty="0"/>
              <a:t> </a:t>
            </a:r>
            <a:r>
              <a:rPr spc="75" dirty="0"/>
              <a:t>формы</a:t>
            </a:r>
            <a:r>
              <a:rPr spc="-15" dirty="0"/>
              <a:t> </a:t>
            </a:r>
            <a:r>
              <a:rPr spc="70" dirty="0"/>
              <a:t>матрицы,</a:t>
            </a:r>
            <a:r>
              <a:rPr spc="-60" dirty="0"/>
              <a:t> </a:t>
            </a:r>
            <a:r>
              <a:rPr spc="55" dirty="0"/>
              <a:t>как</a:t>
            </a:r>
            <a:r>
              <a:rPr spc="-15" dirty="0"/>
              <a:t> </a:t>
            </a:r>
            <a:r>
              <a:rPr spc="50" dirty="0"/>
              <a:t>это</a:t>
            </a:r>
            <a:r>
              <a:rPr spc="-15" dirty="0"/>
              <a:t> </a:t>
            </a:r>
            <a:r>
              <a:rPr spc="55" dirty="0"/>
              <a:t>представлено</a:t>
            </a:r>
            <a:r>
              <a:rPr spc="-15" dirty="0"/>
              <a:t> </a:t>
            </a:r>
            <a:r>
              <a:rPr spc="70" dirty="0"/>
              <a:t>на</a:t>
            </a:r>
            <a:r>
              <a:rPr spc="-15" dirty="0"/>
              <a:t> </a:t>
            </a:r>
            <a:r>
              <a:rPr spc="50" dirty="0"/>
              <a:t>скриншоте.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2560320" cy="5080"/>
            </a:xfrm>
            <a:custGeom>
              <a:avLst/>
              <a:gdLst/>
              <a:ahLst/>
              <a:cxnLst/>
              <a:rect l="l" t="t" r="r" b="b"/>
              <a:pathLst>
                <a:path w="2560320" h="5079">
                  <a:moveTo>
                    <a:pt x="0" y="5060"/>
                  </a:moveTo>
                  <a:lnTo>
                    <a:pt x="0" y="0"/>
                  </a:lnTo>
                  <a:lnTo>
                    <a:pt x="2560041" y="0"/>
                  </a:lnTo>
                  <a:lnTo>
                    <a:pt x="256004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52416" y="3020001"/>
            <a:ext cx="25031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3:</a:t>
            </a:r>
            <a:r>
              <a:rPr sz="1000" b="1" spc="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imes New Roman"/>
                <a:cs typeface="Times New Roman"/>
              </a:rPr>
              <a:t>Получение</a:t>
            </a:r>
            <a:r>
              <a:rPr sz="10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Times New Roman"/>
                <a:cs typeface="Times New Roman"/>
              </a:rPr>
              <a:t>единичной</a:t>
            </a:r>
            <a:r>
              <a:rPr sz="10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Times New Roman"/>
                <a:cs typeface="Times New Roman"/>
              </a:rPr>
              <a:t>матрицы</a:t>
            </a:r>
            <a:endParaRPr sz="1000" dirty="0">
              <a:latin typeface="Times New Roman"/>
              <a:cs typeface="Times New Roman"/>
            </a:endParaRPr>
          </a:p>
        </p:txBody>
      </p:sp>
      <p:pic>
        <p:nvPicPr>
          <p:cNvPr id="11" name="Рисунок 10"/>
          <p:cNvPicPr/>
          <p:nvPr/>
        </p:nvPicPr>
        <p:blipFill rotWithShape="1">
          <a:blip r:embed="rId2"/>
          <a:srcRect r="54441" b="41494"/>
          <a:stretch/>
        </p:blipFill>
        <p:spPr bwMode="auto">
          <a:xfrm>
            <a:off x="1052416" y="1253469"/>
            <a:ext cx="2345372" cy="15722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48" y="102797"/>
            <a:ext cx="452569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600" b="1" spc="20" dirty="0"/>
              <a:t>Метод</a:t>
            </a:r>
            <a:r>
              <a:rPr sz="1600" b="1" spc="55" dirty="0"/>
              <a:t> </a:t>
            </a:r>
            <a:r>
              <a:rPr sz="1600" b="1" spc="5" dirty="0"/>
              <a:t>Гаусса.</a:t>
            </a:r>
            <a:r>
              <a:rPr sz="1600" b="1" spc="15" dirty="0"/>
              <a:t> Различная</a:t>
            </a:r>
            <a:r>
              <a:rPr sz="1600" b="1" spc="60" dirty="0"/>
              <a:t> </a:t>
            </a:r>
            <a:r>
              <a:rPr sz="1600" b="1" spc="30" dirty="0"/>
              <a:t>запись</a:t>
            </a:r>
            <a:r>
              <a:rPr sz="1600" b="1" spc="15" dirty="0"/>
              <a:t> </a:t>
            </a:r>
            <a:r>
              <a:rPr sz="1600" b="1" spc="25" dirty="0"/>
              <a:t>дробных</a:t>
            </a:r>
            <a:r>
              <a:rPr sz="1600" b="1" spc="45" dirty="0"/>
              <a:t> </a:t>
            </a:r>
            <a:r>
              <a:rPr sz="1600" b="1" spc="-5" dirty="0"/>
              <a:t>чисел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3072130" cy="5080"/>
            </a:xfrm>
            <a:custGeom>
              <a:avLst/>
              <a:gdLst/>
              <a:ahLst/>
              <a:cxnLst/>
              <a:rect l="l" t="t" r="r" b="b"/>
              <a:pathLst>
                <a:path w="3072130" h="5079">
                  <a:moveTo>
                    <a:pt x="0" y="5060"/>
                  </a:moveTo>
                  <a:lnTo>
                    <a:pt x="0" y="0"/>
                  </a:lnTo>
                  <a:lnTo>
                    <a:pt x="3072063" y="0"/>
                  </a:lnTo>
                  <a:lnTo>
                    <a:pt x="307206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250" y="451012"/>
            <a:ext cx="4572000" cy="8117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8000"/>
              </a:lnSpc>
              <a:spcBef>
                <a:spcPts val="100"/>
              </a:spcBef>
              <a:tabLst>
                <a:tab pos="145415" algn="l"/>
              </a:tabLst>
            </a:pPr>
            <a:r>
              <a:rPr sz="1100" spc="25" dirty="0">
                <a:solidFill>
                  <a:srgbClr val="22373A"/>
                </a:solidFill>
                <a:latin typeface="Times New Roman"/>
                <a:cs typeface="Times New Roman"/>
              </a:rPr>
              <a:t>Следует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обратить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внимание,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что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все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числа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записываются в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виде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десятичных дробей.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Пять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десятичных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знаков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отображаются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по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умолчанию.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Переменные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на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самом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деле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хранятся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более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 err="1">
                <a:solidFill>
                  <a:srgbClr val="22373A"/>
                </a:solidFill>
                <a:latin typeface="Times New Roman"/>
                <a:cs typeface="Times New Roman"/>
              </a:rPr>
              <a:t>высокой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т</a:t>
            </a:r>
            <a:r>
              <a:rPr sz="1100" spc="3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о</a:t>
            </a:r>
            <a:r>
              <a:rPr sz="1100" spc="5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чно</a:t>
            </a:r>
            <a:r>
              <a:rPr sz="1100" spc="2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spc="4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тью</a:t>
            </a:r>
            <a:r>
              <a:rPr lang="en-GB"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lang="en-GB" sz="1100" spc="-55" dirty="0" smtClean="0">
                <a:solidFill>
                  <a:srgbClr val="22373A"/>
                </a:solidFill>
                <a:latin typeface="Times New Roman"/>
                <a:cs typeface="Times New Roman"/>
              </a:rPr>
              <a:t>- </a:t>
            </a:r>
            <a:r>
              <a:rPr sz="1100" spc="8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м</a:t>
            </a:r>
            <a:r>
              <a:rPr sz="1100" spc="5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ожно</a:t>
            </a:r>
            <a:r>
              <a:rPr sz="1100" spc="-1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о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т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образить</a:t>
            </a:r>
            <a:r>
              <a:rPr sz="1100" spc="-3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б</a:t>
            </a:r>
            <a:r>
              <a:rPr sz="1100" spc="10" dirty="0">
                <a:solidFill>
                  <a:srgbClr val="22373A"/>
                </a:solidFill>
                <a:latin typeface="Times New Roman"/>
                <a:cs typeface="Times New Roman"/>
              </a:rPr>
              <a:t>о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льше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 err="1">
                <a:solidFill>
                  <a:srgbClr val="22373A"/>
                </a:solidFill>
                <a:latin typeface="Times New Roman"/>
                <a:cs typeface="Times New Roman"/>
              </a:rPr>
              <a:t>десятичных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разрядов</a:t>
            </a:r>
            <a:r>
              <a:rPr sz="1100" spc="45" dirty="0" smtClean="0">
                <a:solidFill>
                  <a:srgbClr val="22373A"/>
                </a:solidFill>
                <a:latin typeface="Times New Roman"/>
                <a:cs typeface="Times New Roman"/>
              </a:rPr>
              <a:t>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9109" y="2336798"/>
            <a:ext cx="3609975" cy="3353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4:</a:t>
            </a:r>
            <a:r>
              <a:rPr sz="1000" b="1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imes New Roman"/>
                <a:cs typeface="Times New Roman"/>
              </a:rPr>
              <a:t>Более</a:t>
            </a:r>
            <a:r>
              <a:rPr sz="10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Times New Roman"/>
                <a:cs typeface="Times New Roman"/>
              </a:rPr>
              <a:t>высокая</a:t>
            </a:r>
            <a:r>
              <a:rPr sz="1000" spc="-4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imes New Roman"/>
                <a:cs typeface="Times New Roman"/>
              </a:rPr>
              <a:t>точность</a:t>
            </a:r>
            <a:r>
              <a:rPr sz="1000" spc="-2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Times New Roman"/>
                <a:cs typeface="Times New Roman"/>
              </a:rPr>
              <a:t>записи</a:t>
            </a:r>
            <a:r>
              <a:rPr sz="1000" spc="-3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50" dirty="0" err="1">
                <a:solidFill>
                  <a:srgbClr val="22373A"/>
                </a:solidFill>
                <a:latin typeface="Times New Roman"/>
                <a:cs typeface="Times New Roman"/>
              </a:rPr>
              <a:t>десятичного</a:t>
            </a:r>
            <a:r>
              <a:rPr sz="10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4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числа</a:t>
            </a:r>
            <a:endParaRPr sz="1850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tabLst>
                <a:tab pos="145415" algn="l"/>
              </a:tabLst>
            </a:pP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Предыдущий</a:t>
            </a:r>
            <a:r>
              <a:rPr sz="1100" spc="-2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формат</a:t>
            </a:r>
            <a:r>
              <a:rPr sz="1100" spc="-4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возвращается</a:t>
            </a:r>
            <a:r>
              <a:rPr sz="1100" spc="-2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командой: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8595" y="2919816"/>
            <a:ext cx="3151505" cy="1930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5:</a:t>
            </a:r>
            <a:r>
              <a:rPr sz="1000" b="1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imes New Roman"/>
                <a:cs typeface="Times New Roman"/>
              </a:rPr>
              <a:t>Короткая</a:t>
            </a:r>
            <a:r>
              <a:rPr sz="10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Times New Roman"/>
                <a:cs typeface="Times New Roman"/>
              </a:rPr>
              <a:t>форма</a:t>
            </a:r>
            <a:r>
              <a:rPr sz="10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Times New Roman"/>
                <a:cs typeface="Times New Roman"/>
              </a:rPr>
              <a:t>записи</a:t>
            </a:r>
            <a:r>
              <a:rPr sz="1000" spc="-2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Times New Roman"/>
                <a:cs typeface="Times New Roman"/>
              </a:rPr>
              <a:t>десятичного</a:t>
            </a:r>
            <a:r>
              <a:rPr sz="10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imes New Roman"/>
                <a:cs typeface="Times New Roman"/>
              </a:rPr>
              <a:t>числа</a:t>
            </a:r>
            <a:endParaRPr sz="1000" dirty="0">
              <a:latin typeface="Times New Roman"/>
              <a:cs typeface="Times New Roman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" y="2720975"/>
            <a:ext cx="1395576" cy="421521"/>
          </a:xfrm>
          <a:prstGeom prst="rect">
            <a:avLst/>
          </a:prstGeom>
        </p:spPr>
      </p:pic>
      <p:pic>
        <p:nvPicPr>
          <p:cNvPr id="16" name="Рисунок 15"/>
          <p:cNvPicPr/>
          <p:nvPr/>
        </p:nvPicPr>
        <p:blipFill>
          <a:blip r:embed="rId3"/>
          <a:stretch>
            <a:fillRect/>
          </a:stretch>
        </p:blipFill>
        <p:spPr>
          <a:xfrm>
            <a:off x="1113155" y="1253768"/>
            <a:ext cx="1958975" cy="104648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6682" y="51975"/>
            <a:ext cx="2414643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800" b="1" spc="5" dirty="0">
                <a:solidFill>
                  <a:schemeClr val="tx1"/>
                </a:solidFill>
              </a:rPr>
              <a:t>Левое</a:t>
            </a:r>
            <a:r>
              <a:rPr sz="1800" b="1" spc="-25" dirty="0">
                <a:solidFill>
                  <a:schemeClr val="tx1"/>
                </a:solidFill>
              </a:rPr>
              <a:t> </a:t>
            </a:r>
            <a:r>
              <a:rPr sz="1800" b="1" spc="5" dirty="0">
                <a:solidFill>
                  <a:schemeClr val="tx1"/>
                </a:solidFill>
              </a:rPr>
              <a:t>деление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3584575" cy="5080"/>
            </a:xfrm>
            <a:custGeom>
              <a:avLst/>
              <a:gdLst/>
              <a:ahLst/>
              <a:cxnLst/>
              <a:rect l="l" t="t" r="r" b="b"/>
              <a:pathLst>
                <a:path w="3584575" h="5079">
                  <a:moveTo>
                    <a:pt x="0" y="5060"/>
                  </a:moveTo>
                  <a:lnTo>
                    <a:pt x="0" y="0"/>
                  </a:lnTo>
                  <a:lnTo>
                    <a:pt x="3584015" y="0"/>
                  </a:lnTo>
                  <a:lnTo>
                    <a:pt x="35840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2631" y="451047"/>
            <a:ext cx="4514850" cy="8117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>
              <a:lnSpc>
                <a:spcPct val="118000"/>
              </a:lnSpc>
              <a:spcBef>
                <a:spcPts val="100"/>
              </a:spcBef>
            </a:pP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Встроенная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операция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для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решения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линейных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систем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вида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imes New Roman"/>
                <a:cs typeface="Times New Roman"/>
              </a:rPr>
              <a:t>Ax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imes New Roman"/>
                <a:cs typeface="Times New Roman"/>
              </a:rPr>
              <a:t>=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b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Octave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называется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левым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делением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и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записывается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как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imes New Roman"/>
                <a:cs typeface="Times New Roman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обратный</a:t>
            </a:r>
            <a:r>
              <a:rPr sz="110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слэш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b.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Выделим</a:t>
            </a:r>
            <a:r>
              <a:rPr sz="110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Times New Roman"/>
                <a:cs typeface="Times New Roman"/>
              </a:rPr>
              <a:t>из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расширенной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матрицы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imes New Roman"/>
                <a:cs typeface="Times New Roman"/>
              </a:rPr>
              <a:t>B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матрицу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A,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ве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к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т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ор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b,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а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зат</a:t>
            </a:r>
            <a:r>
              <a:rPr sz="1100" spc="80" dirty="0">
                <a:solidFill>
                  <a:srgbClr val="22373A"/>
                </a:solidFill>
                <a:latin typeface="Times New Roman"/>
                <a:cs typeface="Times New Roman"/>
              </a:rPr>
              <a:t>ем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найдем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 err="1">
                <a:solidFill>
                  <a:srgbClr val="22373A"/>
                </a:solidFill>
                <a:latin typeface="Times New Roman"/>
                <a:cs typeface="Times New Roman"/>
              </a:rPr>
              <a:t>ве</a:t>
            </a:r>
            <a:r>
              <a:rPr sz="1100" spc="40" dirty="0" err="1">
                <a:solidFill>
                  <a:srgbClr val="22373A"/>
                </a:solidFill>
                <a:latin typeface="Times New Roman"/>
                <a:cs typeface="Times New Roman"/>
              </a:rPr>
              <a:t>к</a:t>
            </a:r>
            <a:r>
              <a:rPr sz="1100" spc="55" dirty="0" err="1">
                <a:solidFill>
                  <a:srgbClr val="22373A"/>
                </a:solidFill>
                <a:latin typeface="Times New Roman"/>
                <a:cs typeface="Times New Roman"/>
              </a:rPr>
              <a:t>т</a:t>
            </a:r>
            <a:r>
              <a:rPr sz="1100" spc="60" dirty="0" err="1">
                <a:solidFill>
                  <a:srgbClr val="22373A"/>
                </a:solidFill>
                <a:latin typeface="Times New Roman"/>
                <a:cs typeface="Times New Roman"/>
              </a:rPr>
              <a:t>ор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15" dirty="0" smtClean="0">
                <a:solidFill>
                  <a:srgbClr val="22373A"/>
                </a:solidFill>
                <a:latin typeface="Times New Roman"/>
                <a:cs typeface="Times New Roman"/>
              </a:rPr>
              <a:t>х</a:t>
            </a:r>
            <a:r>
              <a:rPr sz="1100" spc="45" dirty="0" smtClean="0">
                <a:solidFill>
                  <a:srgbClr val="22373A"/>
                </a:solidFill>
                <a:latin typeface="Times New Roman"/>
                <a:cs typeface="Times New Roman"/>
              </a:rPr>
              <a:t>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178" y="3025775"/>
            <a:ext cx="38036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6:</a:t>
            </a:r>
            <a:r>
              <a:rPr sz="1000" b="1" spc="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imes New Roman"/>
                <a:cs typeface="Times New Roman"/>
              </a:rPr>
              <a:t>Выделение</a:t>
            </a:r>
            <a:r>
              <a:rPr sz="10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Times New Roman"/>
                <a:cs typeface="Times New Roman"/>
              </a:rPr>
              <a:t>матрицы,</a:t>
            </a:r>
            <a:r>
              <a:rPr sz="1000" spc="-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Times New Roman"/>
                <a:cs typeface="Times New Roman"/>
              </a:rPr>
              <a:t>вектора</a:t>
            </a:r>
            <a:r>
              <a:rPr sz="10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Times New Roman"/>
                <a:cs typeface="Times New Roman"/>
              </a:rPr>
              <a:t>и</a:t>
            </a:r>
            <a:r>
              <a:rPr sz="10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Times New Roman"/>
                <a:cs typeface="Times New Roman"/>
              </a:rPr>
              <a:t>нахождение</a:t>
            </a:r>
            <a:r>
              <a:rPr sz="10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Times New Roman"/>
                <a:cs typeface="Times New Roman"/>
              </a:rPr>
              <a:t>вектора</a:t>
            </a:r>
            <a:r>
              <a:rPr sz="10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imes New Roman"/>
                <a:cs typeface="Times New Roman"/>
              </a:rPr>
              <a:t>x</a:t>
            </a:r>
            <a:endParaRPr sz="1000" dirty="0">
              <a:latin typeface="Times New Roman"/>
              <a:cs typeface="Times New Roman"/>
            </a:endParaRPr>
          </a:p>
        </p:txBody>
      </p:sp>
      <p:pic>
        <p:nvPicPr>
          <p:cNvPr id="11" name="Рисунок 10"/>
          <p:cNvPicPr/>
          <p:nvPr/>
        </p:nvPicPr>
        <p:blipFill rotWithShape="1">
          <a:blip r:embed="rId2"/>
          <a:srcRect b="16182"/>
          <a:stretch/>
        </p:blipFill>
        <p:spPr>
          <a:xfrm>
            <a:off x="1695450" y="1120775"/>
            <a:ext cx="2056038" cy="1828799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937" y="46361"/>
            <a:ext cx="24110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800" b="1" spc="20" dirty="0"/>
              <a:t>LU-разложение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096385" cy="5080"/>
            </a:xfrm>
            <a:custGeom>
              <a:avLst/>
              <a:gdLst/>
              <a:ahLst/>
              <a:cxnLst/>
              <a:rect l="l" t="t" r="r" b="b"/>
              <a:pathLst>
                <a:path w="4096385" h="5079">
                  <a:moveTo>
                    <a:pt x="0" y="5060"/>
                  </a:moveTo>
                  <a:lnTo>
                    <a:pt x="0" y="0"/>
                  </a:lnTo>
                  <a:lnTo>
                    <a:pt x="4096037" y="0"/>
                  </a:lnTo>
                  <a:lnTo>
                    <a:pt x="40960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250" y="431657"/>
            <a:ext cx="4419600" cy="8117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70" dirty="0">
                <a:solidFill>
                  <a:srgbClr val="22373A"/>
                </a:solidFill>
                <a:latin typeface="Times New Roman"/>
                <a:cs typeface="Times New Roman"/>
              </a:rPr>
              <a:t>LU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разложение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130" dirty="0">
                <a:solidFill>
                  <a:srgbClr val="22373A"/>
                </a:solidFill>
                <a:latin typeface="Times New Roman"/>
                <a:cs typeface="Times New Roman"/>
              </a:rPr>
              <a:t>–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это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вид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факторизации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матриц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для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метода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114" dirty="0">
                <a:solidFill>
                  <a:srgbClr val="22373A"/>
                </a:solidFill>
                <a:latin typeface="Times New Roman"/>
                <a:cs typeface="Times New Roman"/>
              </a:rPr>
              <a:t>Г</a:t>
            </a:r>
            <a:r>
              <a:rPr sz="1100" spc="25" dirty="0">
                <a:solidFill>
                  <a:srgbClr val="22373A"/>
                </a:solidFill>
                <a:latin typeface="Times New Roman"/>
                <a:cs typeface="Times New Roman"/>
              </a:rPr>
              <a:t>а</a:t>
            </a:r>
            <a:r>
              <a:rPr sz="1100" spc="15" dirty="0">
                <a:solidFill>
                  <a:srgbClr val="22373A"/>
                </a:solidFill>
                <a:latin typeface="Times New Roman"/>
                <a:cs typeface="Times New Roman"/>
              </a:rPr>
              <a:t>у</a:t>
            </a:r>
            <a:r>
              <a:rPr sz="1100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са.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Ц</a:t>
            </a:r>
            <a:r>
              <a:rPr sz="1100" dirty="0">
                <a:solidFill>
                  <a:srgbClr val="22373A"/>
                </a:solidFill>
                <a:latin typeface="Times New Roman"/>
                <a:cs typeface="Times New Roman"/>
              </a:rPr>
              <a:t>е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ль: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записать</a:t>
            </a:r>
            <a:r>
              <a:rPr sz="1100" spc="-3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матрицу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imes New Roman"/>
                <a:cs typeface="Times New Roman"/>
              </a:rPr>
              <a:t>А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виде: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imes New Roman"/>
                <a:cs typeface="Times New Roman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imes New Roman"/>
                <a:cs typeface="Times New Roman"/>
              </a:rPr>
              <a:t>=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LU,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imes New Roman"/>
                <a:cs typeface="Times New Roman"/>
              </a:rPr>
              <a:t>г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де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Times New Roman"/>
                <a:cs typeface="Times New Roman"/>
              </a:rPr>
              <a:t>L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Times New Roman"/>
                <a:cs typeface="Times New Roman"/>
              </a:rPr>
              <a:t>– 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нижняя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треугольная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матрица,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а </a:t>
            </a:r>
            <a:r>
              <a:rPr sz="1100" spc="-65" dirty="0">
                <a:solidFill>
                  <a:srgbClr val="22373A"/>
                </a:solidFill>
                <a:latin typeface="Times New Roman"/>
                <a:cs typeface="Times New Roman"/>
              </a:rPr>
              <a:t>U </a:t>
            </a:r>
            <a:r>
              <a:rPr sz="1100" spc="130" dirty="0">
                <a:solidFill>
                  <a:srgbClr val="22373A"/>
                </a:solidFill>
                <a:latin typeface="Times New Roman"/>
                <a:cs typeface="Times New Roman"/>
              </a:rPr>
              <a:t>–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верхняя. 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С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помощью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Octave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можно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расписать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LU-</a:t>
            </a:r>
            <a:r>
              <a:rPr sz="1100" spc="40" dirty="0" err="1">
                <a:solidFill>
                  <a:srgbClr val="22373A"/>
                </a:solidFill>
                <a:latin typeface="Times New Roman"/>
                <a:cs typeface="Times New Roman"/>
              </a:rPr>
              <a:t>разложение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lang="ru-RU" sz="1100" spc="50" dirty="0" smtClean="0">
                <a:solidFill>
                  <a:srgbClr val="22373A"/>
                </a:solidFill>
                <a:latin typeface="Times New Roman"/>
                <a:cs typeface="Times New Roman"/>
              </a:rPr>
              <a:t>следующим образом</a:t>
            </a:r>
            <a:r>
              <a:rPr lang="en-GB" sz="1100" spc="50" dirty="0" smtClean="0">
                <a:solidFill>
                  <a:srgbClr val="22373A"/>
                </a:solidFill>
                <a:latin typeface="Times New Roman"/>
                <a:cs typeface="Times New Roman"/>
              </a:rPr>
              <a:t>: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6538" y="2982701"/>
            <a:ext cx="219519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lang="en-GB" sz="1000" b="1" spc="15" dirty="0">
                <a:solidFill>
                  <a:srgbClr val="22373A"/>
                </a:solidFill>
                <a:latin typeface="Cambria"/>
                <a:cs typeface="Cambria"/>
              </a:rPr>
              <a:t>7</a:t>
            </a:r>
            <a:r>
              <a:rPr sz="1000" b="1" spc="15" dirty="0" smtClean="0">
                <a:solidFill>
                  <a:srgbClr val="22373A"/>
                </a:solidFill>
                <a:latin typeface="Cambria"/>
                <a:cs typeface="Cambria"/>
              </a:rPr>
              <a:t>:</a:t>
            </a:r>
            <a:r>
              <a:rPr sz="1000" b="1" spc="30" dirty="0" smtClean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imes New Roman"/>
                <a:cs typeface="Times New Roman"/>
              </a:rPr>
              <a:t>LU-разложение</a:t>
            </a:r>
            <a:r>
              <a:rPr sz="1000" spc="-2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Times New Roman"/>
                <a:cs typeface="Times New Roman"/>
              </a:rPr>
              <a:t>матрицы</a:t>
            </a:r>
            <a:r>
              <a:rPr sz="1000" spc="-4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imes New Roman"/>
                <a:cs typeface="Times New Roman"/>
              </a:rPr>
              <a:t>А</a:t>
            </a:r>
            <a:endParaRPr sz="1000" dirty="0">
              <a:latin typeface="Times New Roman"/>
              <a:cs typeface="Times New Roman"/>
            </a:endParaRPr>
          </a:p>
        </p:txBody>
      </p:sp>
      <p:pic>
        <p:nvPicPr>
          <p:cNvPr id="11" name="Рисунок 10"/>
          <p:cNvPicPr/>
          <p:nvPr/>
        </p:nvPicPr>
        <p:blipFill rotWithShape="1">
          <a:blip r:embed="rId2"/>
          <a:srcRect b="15492"/>
          <a:stretch/>
        </p:blipFill>
        <p:spPr>
          <a:xfrm>
            <a:off x="1238250" y="1243418"/>
            <a:ext cx="1890395" cy="153797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487" y="9525"/>
            <a:ext cx="40112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ru-RU" sz="1800" spc="15" dirty="0" smtClean="0">
                <a:solidFill>
                  <a:schemeClr val="tx1"/>
                </a:solidFill>
                <a:latin typeface="+mn-lt"/>
              </a:rPr>
              <a:t>Результаты лабораторной работы</a:t>
            </a:r>
            <a:endParaRPr sz="1800" spc="15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1776" y="1540975"/>
            <a:ext cx="3846195" cy="412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8000"/>
              </a:lnSpc>
              <a:spcBef>
                <a:spcPts val="100"/>
              </a:spcBef>
              <a:tabLst>
                <a:tab pos="145415" algn="l"/>
              </a:tabLst>
            </a:pPr>
            <a:r>
              <a:rPr lang="ru-RU" sz="1100" spc="-65" dirty="0" smtClean="0">
                <a:solidFill>
                  <a:srgbClr val="22373A"/>
                </a:solidFill>
                <a:latin typeface="Times New Roman"/>
                <a:cs typeface="Times New Roman"/>
              </a:rPr>
              <a:t>Я  </a:t>
            </a:r>
            <a:r>
              <a:rPr lang="ru-RU" sz="1100" spc="60" dirty="0" smtClean="0">
                <a:solidFill>
                  <a:srgbClr val="22373A"/>
                </a:solidFill>
                <a:latin typeface="Times New Roman"/>
                <a:cs typeface="Times New Roman"/>
              </a:rPr>
              <a:t>познакомился</a:t>
            </a:r>
            <a:r>
              <a:rPr sz="1100" spc="6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с </a:t>
            </a:r>
            <a:r>
              <a:rPr sz="1100" spc="2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некоторыми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простейшими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операциями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Octave.</a:t>
            </a:r>
            <a:endParaRPr sz="1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</TotalTime>
  <Words>333</Words>
  <Application>Microsoft Office PowerPoint</Application>
  <PresentationFormat>Произвольный</PresentationFormat>
  <Paragraphs>28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Cambria</vt:lpstr>
      <vt:lpstr>Times New Roman</vt:lpstr>
      <vt:lpstr>Ретро</vt:lpstr>
      <vt:lpstr>Системы линейных уравнений</vt:lpstr>
      <vt:lpstr>Цель работы</vt:lpstr>
      <vt:lpstr>Метод Гаусса. Матрица и некоторые операции с ней</vt:lpstr>
      <vt:lpstr>Метод Гаусса. Преобразование матрицы</vt:lpstr>
      <vt:lpstr>Метод Гаусса. Получение единичной матрицы</vt:lpstr>
      <vt:lpstr>Метод Гаусса. Различная запись дробных чисел</vt:lpstr>
      <vt:lpstr>Левое деление</vt:lpstr>
      <vt:lpstr>LU-разложение</vt:lpstr>
      <vt:lpstr>Результаты лабораторной работы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№4. Системы линейных уравнений</dc:title>
  <dc:creator>Хитяев Евгений Анатольевич, НПМмд-02-21</dc:creator>
  <cp:lastModifiedBy>alexmilehin1999@outlook.com</cp:lastModifiedBy>
  <cp:revision>4</cp:revision>
  <dcterms:created xsi:type="dcterms:W3CDTF">2022-02-18T18:13:31Z</dcterms:created>
  <dcterms:modified xsi:type="dcterms:W3CDTF">2022-02-21T22:25:28Z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2021-12-04T00:00:00Z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2022-02-18T00:00:00Z</vt:filetime>
  </property>
</Properties>
</file>