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66" r:id="rId4"/>
    <p:sldId id="274" r:id="rId5"/>
    <p:sldId id="282" r:id="rId6"/>
    <p:sldId id="270" r:id="rId7"/>
    <p:sldId id="271" r:id="rId8"/>
    <p:sldId id="272" r:id="rId9"/>
    <p:sldId id="273" r:id="rId10"/>
    <p:sldId id="275" r:id="rId11"/>
    <p:sldId id="276" r:id="rId12"/>
    <p:sldId id="280" r:id="rId13"/>
    <p:sldId id="281" r:id="rId14"/>
    <p:sldId id="277" r:id="rId15"/>
    <p:sldId id="278" r:id="rId16"/>
    <p:sldId id="279" r:id="rId17"/>
    <p:sldId id="284" r:id="rId18"/>
    <p:sldId id="28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66"/>
            <p14:sldId id="274"/>
            <p14:sldId id="282"/>
            <p14:sldId id="270"/>
            <p14:sldId id="271"/>
            <p14:sldId id="272"/>
            <p14:sldId id="273"/>
            <p14:sldId id="275"/>
            <p14:sldId id="276"/>
            <p14:sldId id="280"/>
            <p14:sldId id="281"/>
            <p14:sldId id="277"/>
            <p14:sldId id="278"/>
            <p14:sldId id="279"/>
            <p14:sldId id="284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1"/>
            <a:ext cx="5384800" cy="46783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1"/>
            <a:ext cx="53848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Number Representation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</a:p>
          <a:p>
            <a:r>
              <a:rPr lang="en-US" dirty="0" smtClean="0"/>
              <a:t>Subtraction</a:t>
            </a:r>
          </a:p>
          <a:p>
            <a:r>
              <a:rPr lang="en-US" dirty="0" smtClean="0"/>
              <a:t>Multiplication</a:t>
            </a:r>
          </a:p>
          <a:p>
            <a:r>
              <a:rPr lang="en-US" dirty="0" smtClean="0"/>
              <a:t>Flags</a:t>
            </a:r>
          </a:p>
          <a:p>
            <a:pPr lvl="1"/>
            <a:r>
              <a:rPr lang="en-US" dirty="0" smtClean="0"/>
              <a:t>Carry (C)</a:t>
            </a:r>
          </a:p>
          <a:p>
            <a:pPr lvl="1"/>
            <a:r>
              <a:rPr lang="en-US" dirty="0" smtClean="0"/>
              <a:t>Overflow (V)</a:t>
            </a:r>
          </a:p>
          <a:p>
            <a:pPr lvl="1"/>
            <a:r>
              <a:rPr lang="en-US" dirty="0" smtClean="0"/>
              <a:t>Negative (N)</a:t>
            </a:r>
          </a:p>
          <a:p>
            <a:pPr lvl="1"/>
            <a:r>
              <a:rPr lang="en-US" dirty="0" smtClean="0"/>
              <a:t>Zero (Z)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24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9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Coded Decimal Numbers (BCD)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49 = 4*10</a:t>
            </a:r>
            <a:r>
              <a:rPr lang="en-US" baseline="30000" dirty="0" smtClean="0"/>
              <a:t>1</a:t>
            </a:r>
            <a:r>
              <a:rPr lang="en-US" dirty="0" smtClean="0"/>
              <a:t> + 9*10</a:t>
            </a:r>
            <a:r>
              <a:rPr lang="en-US" baseline="30000" dirty="0" smtClean="0"/>
              <a:t>0</a:t>
            </a:r>
            <a:r>
              <a:rPr lang="en-US" dirty="0" smtClean="0"/>
              <a:t> =  0100_1001 </a:t>
            </a:r>
            <a:br>
              <a:rPr lang="en-US" dirty="0" smtClean="0"/>
            </a:br>
            <a:r>
              <a:rPr lang="en-US" dirty="0" smtClean="0"/>
              <a:t>(encode each digit using 4 bits)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Range: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239324"/>
              </p:ext>
            </p:extLst>
          </p:nvPr>
        </p:nvGraphicFramePr>
        <p:xfrm>
          <a:off x="990600" y="2667000"/>
          <a:ext cx="98755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27672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2144221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238654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11918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1309447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46364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0633505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801233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1697208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Bit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</a:t>
                      </a:r>
                      <a:r>
                        <a:rPr lang="en-US" dirty="0" err="1" smtClean="0"/>
                        <a:t>MSB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</a:t>
                      </a:r>
                      <a:r>
                        <a:rPr lang="en-US" dirty="0" err="1" smtClean="0"/>
                        <a:t>LSB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10*2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10*2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10*2</a:t>
                      </a:r>
                      <a:r>
                        <a:rPr lang="en-US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10*2</a:t>
                      </a:r>
                      <a:r>
                        <a:rPr lang="en-US" baseline="30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41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ASCII – </a:t>
            </a:r>
            <a:br>
              <a:rPr lang="en-US" dirty="0" smtClean="0"/>
            </a:br>
            <a:r>
              <a:rPr lang="en-US" dirty="0" smtClean="0"/>
              <a:t>American Standard Code </a:t>
            </a:r>
            <a:br>
              <a:rPr lang="en-US" dirty="0" smtClean="0"/>
            </a:br>
            <a:r>
              <a:rPr lang="en-US" dirty="0" smtClean="0"/>
              <a:t>for Information Interchange</a:t>
            </a:r>
          </a:p>
          <a:p>
            <a:r>
              <a:rPr lang="en-US" dirty="0" smtClean="0"/>
              <a:t>0-127 (7-bit code)</a:t>
            </a:r>
          </a:p>
          <a:p>
            <a:pPr lvl="1"/>
            <a:r>
              <a:rPr lang="en-US" dirty="0" smtClean="0"/>
              <a:t>Non-printable chars</a:t>
            </a:r>
          </a:p>
          <a:p>
            <a:pPr lvl="1"/>
            <a:r>
              <a:rPr lang="en-US" dirty="0" smtClean="0"/>
              <a:t>Special characters (!, &amp;, …)</a:t>
            </a:r>
          </a:p>
          <a:p>
            <a:pPr lvl="1"/>
            <a:r>
              <a:rPr lang="en-US" dirty="0" smtClean="0"/>
              <a:t>Digits</a:t>
            </a:r>
          </a:p>
          <a:p>
            <a:pPr lvl="1"/>
            <a:r>
              <a:rPr lang="en-US" dirty="0" smtClean="0"/>
              <a:t>Letters (upper, lower)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ASCII-Table-wid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430" y="1447800"/>
            <a:ext cx="6702340" cy="4762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228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Fixed-point, unsigned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50732"/>
              </p:ext>
            </p:extLst>
          </p:nvPr>
        </p:nvGraphicFramePr>
        <p:xfrm>
          <a:off x="1447800" y="2054167"/>
          <a:ext cx="98755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27672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2144221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238654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11918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1309447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46364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0633505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801233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1697208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Bit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</a:t>
                      </a:r>
                      <a:r>
                        <a:rPr lang="en-US" dirty="0" err="1" smtClean="0"/>
                        <a:t>MSB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</a:t>
                      </a:r>
                      <a:r>
                        <a:rPr lang="en-US" dirty="0" err="1" smtClean="0"/>
                        <a:t>LSB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65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Fraction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(IEEE 754 standard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Single-precision, normalized: (-1)</a:t>
            </a:r>
            <a:r>
              <a:rPr lang="en-US" baseline="30000" dirty="0" smtClean="0"/>
              <a:t>S</a:t>
            </a:r>
            <a:r>
              <a:rPr lang="en-US" dirty="0" smtClean="0"/>
              <a:t>*</a:t>
            </a:r>
            <a:r>
              <a:rPr lang="en-US" dirty="0" err="1" smtClean="0"/>
              <a:t>2</a:t>
            </a:r>
            <a:r>
              <a:rPr lang="en-US" baseline="30000" dirty="0" err="1" smtClean="0"/>
              <a:t>E-127</a:t>
            </a:r>
            <a:r>
              <a:rPr lang="en-US" dirty="0" err="1" smtClean="0"/>
              <a:t>1.F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049795"/>
              </p:ext>
            </p:extLst>
          </p:nvPr>
        </p:nvGraphicFramePr>
        <p:xfrm>
          <a:off x="1879600" y="1942673"/>
          <a:ext cx="8229600" cy="1584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36901167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0567278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84824724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6244032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77196438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53278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Exponent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Exponent bias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Significand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Total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3920381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Half (IEEE 754-2008)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22884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Single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725289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Double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193847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Quad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16383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30480" marR="30480" marT="30480" marB="30480" anchor="ctr"/>
                </a:tc>
                <a:extLst>
                  <a:ext uri="{0D108BD9-81ED-4DB2-BD59-A6C34878D82A}">
                    <a16:rowId xmlns:a16="http://schemas.microsoft.com/office/drawing/2014/main" val="406762108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15411"/>
              </p:ext>
            </p:extLst>
          </p:nvPr>
        </p:nvGraphicFramePr>
        <p:xfrm>
          <a:off x="152400" y="4495800"/>
          <a:ext cx="1195062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03">
                  <a:extLst>
                    <a:ext uri="{9D8B030D-6E8A-4147-A177-3AD203B41FA5}">
                      <a16:colId xmlns:a16="http://schemas.microsoft.com/office/drawing/2014/main" val="7743198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1568123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1924002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022182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52751687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41398787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5299005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858148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60906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76649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35509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3242819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0085693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0818157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1351662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8104073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3730265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052743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899724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46632376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0148548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702865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099219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001521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5404836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13741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776036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506596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659518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462200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4045083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61486446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8111602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31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30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29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28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27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26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25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24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23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22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21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20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19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18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17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16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15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14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13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12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11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10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9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8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7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6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5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4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3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2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1</a:t>
                      </a:r>
                      <a:endParaRPr lang="en-US" sz="11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0</a:t>
                      </a:r>
                      <a:endParaRPr lang="en-US" sz="11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25391266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E7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E6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E5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E4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E3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E2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E1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E0</a:t>
                      </a:r>
                      <a:endParaRPr lang="en-US" sz="14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F22</a:t>
                      </a:r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F21</a:t>
                      </a:r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0" marR="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F0</a:t>
                      </a:r>
                      <a:endParaRPr lang="en-US" sz="1200" dirty="0"/>
                    </a:p>
                  </a:txBody>
                  <a:tcPr marL="0" marR="0" anchor="ctr"/>
                </a:tc>
                <a:extLst>
                  <a:ext uri="{0D108BD9-81ED-4DB2-BD59-A6C34878D82A}">
                    <a16:rowId xmlns:a16="http://schemas.microsoft.com/office/drawing/2014/main" val="40790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Floating-point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5735527"/>
              </p:ext>
            </p:extLst>
          </p:nvPr>
        </p:nvGraphicFramePr>
        <p:xfrm>
          <a:off x="3093084" y="1066800"/>
          <a:ext cx="6431915" cy="47637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7264">
                  <a:extLst>
                    <a:ext uri="{9D8B030D-6E8A-4147-A177-3AD203B41FA5}">
                      <a16:colId xmlns:a16="http://schemas.microsoft.com/office/drawing/2014/main" val="443913021"/>
                    </a:ext>
                  </a:extLst>
                </a:gridCol>
                <a:gridCol w="1330304">
                  <a:extLst>
                    <a:ext uri="{9D8B030D-6E8A-4147-A177-3AD203B41FA5}">
                      <a16:colId xmlns:a16="http://schemas.microsoft.com/office/drawing/2014/main" val="2791145260"/>
                    </a:ext>
                  </a:extLst>
                </a:gridCol>
                <a:gridCol w="1330304">
                  <a:extLst>
                    <a:ext uri="{9D8B030D-6E8A-4147-A177-3AD203B41FA5}">
                      <a16:colId xmlns:a16="http://schemas.microsoft.com/office/drawing/2014/main" val="3689273994"/>
                    </a:ext>
                  </a:extLst>
                </a:gridCol>
                <a:gridCol w="3104043">
                  <a:extLst>
                    <a:ext uri="{9D8B030D-6E8A-4147-A177-3AD203B41FA5}">
                      <a16:colId xmlns:a16="http://schemas.microsoft.com/office/drawing/2014/main" val="878024419"/>
                    </a:ext>
                  </a:extLst>
                </a:gridCol>
              </a:tblGrid>
              <a:tr h="2080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 (s)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Exponent (e)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Fraction (f)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0386398"/>
                  </a:ext>
                </a:extLst>
              </a:tr>
              <a:tr h="2832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000....0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298602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Positive denormalized real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0.f </a:t>
                      </a:r>
                      <a:r>
                        <a:rPr lang="en-US" sz="1400">
                          <a:effectLst/>
                          <a:sym typeface="Symbol" panose="05050102010706020507" pitchFamily="18" charset="2"/>
                        </a:rPr>
                        <a:t></a:t>
                      </a:r>
                      <a:r>
                        <a:rPr lang="en-US" sz="1400">
                          <a:effectLst/>
                        </a:rPr>
                        <a:t> 2</a:t>
                      </a:r>
                      <a:r>
                        <a:rPr lang="en-US" sz="1400" baseline="30000">
                          <a:effectLst/>
                        </a:rPr>
                        <a:t>(-b+1)</a:t>
                      </a:r>
                      <a:r>
                        <a:rPr lang="en-US" sz="1400">
                          <a:effectLst/>
                        </a:rPr>
                        <a:t>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2073435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xx ... xx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Positive normalized real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1.f </a:t>
                      </a:r>
                      <a:r>
                        <a:rPr lang="en-US" sz="1400">
                          <a:effectLst/>
                          <a:sym typeface="Symbol" panose="05050102010706020507" pitchFamily="18" charset="2"/>
                        </a:rPr>
                        <a:t></a:t>
                      </a:r>
                      <a:r>
                        <a:rPr lang="en-US" sz="1400">
                          <a:effectLst/>
                        </a:rPr>
                        <a:t> 2</a:t>
                      </a:r>
                      <a:r>
                        <a:rPr lang="en-US" sz="1400" baseline="30000">
                          <a:effectLst/>
                        </a:rPr>
                        <a:t>(e-b)</a:t>
                      </a:r>
                      <a:r>
                        <a:rPr lang="en-US" sz="1400">
                          <a:effectLst/>
                        </a:rPr>
                        <a:t>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183205"/>
                  </a:ext>
                </a:extLst>
              </a:tr>
              <a:tr h="2080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00 ...  00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+Infinity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64290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SNaN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312134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10 ... 00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QNaN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519922"/>
                  </a:ext>
                </a:extLst>
              </a:tr>
              <a:tr h="2080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000....0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523142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 denormalized real 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-0.f </a:t>
                      </a:r>
                      <a:r>
                        <a:rPr lang="en-US" sz="1400">
                          <a:effectLst/>
                          <a:sym typeface="Symbol" panose="05050102010706020507" pitchFamily="18" charset="2"/>
                        </a:rPr>
                        <a:t></a:t>
                      </a:r>
                      <a:r>
                        <a:rPr lang="en-US" sz="1400">
                          <a:effectLst/>
                        </a:rPr>
                        <a:t> 2</a:t>
                      </a:r>
                      <a:r>
                        <a:rPr lang="en-US" sz="1400" baseline="30000">
                          <a:effectLst/>
                        </a:rPr>
                        <a:t>(-b+1)</a:t>
                      </a:r>
                      <a:r>
                        <a:rPr lang="en-US" sz="1400">
                          <a:effectLst/>
                        </a:rPr>
                        <a:t>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891204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xx ... xx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Negative normalized real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-1.f </a:t>
                      </a:r>
                      <a:r>
                        <a:rPr lang="en-US" sz="1400">
                          <a:effectLst/>
                          <a:sym typeface="Symbol" panose="05050102010706020507" pitchFamily="18" charset="2"/>
                        </a:rPr>
                        <a:t></a:t>
                      </a:r>
                      <a:r>
                        <a:rPr lang="en-US" sz="1400">
                          <a:effectLst/>
                        </a:rPr>
                        <a:t> 2</a:t>
                      </a:r>
                      <a:r>
                        <a:rPr lang="en-US" sz="1400" baseline="30000">
                          <a:effectLst/>
                        </a:rPr>
                        <a:t>(e-b)</a:t>
                      </a:r>
                      <a:r>
                        <a:rPr lang="en-US" sz="1400">
                          <a:effectLst/>
                        </a:rPr>
                        <a:t> 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94702"/>
                  </a:ext>
                </a:extLst>
              </a:tr>
              <a:tr h="20808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00 ...  00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-Infinity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255360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00 ... 01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SNaN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107373"/>
                  </a:ext>
                </a:extLst>
              </a:tr>
              <a:tr h="41616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10 ... 00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11 ... 11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QNaN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4234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24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single-precision floating-point representation of A=-21.25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89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Numeral systems</a:t>
            </a:r>
          </a:p>
          <a:p>
            <a:r>
              <a:rPr lang="en-US" dirty="0" smtClean="0"/>
              <a:t>Conversions</a:t>
            </a:r>
          </a:p>
          <a:p>
            <a:r>
              <a:rPr lang="en-US" dirty="0" smtClean="0"/>
              <a:t>Representing unsigned integers using binary number system</a:t>
            </a:r>
          </a:p>
          <a:p>
            <a:r>
              <a:rPr lang="en-US" dirty="0" smtClean="0"/>
              <a:t>Representing signed integers using 2’s complement</a:t>
            </a:r>
          </a:p>
          <a:p>
            <a:r>
              <a:rPr lang="en-US" dirty="0" smtClean="0"/>
              <a:t>Representing characters</a:t>
            </a:r>
          </a:p>
          <a:p>
            <a:r>
              <a:rPr lang="en-US" dirty="0" smtClean="0"/>
              <a:t>BCD – Binary Coded Decimal Numbers</a:t>
            </a:r>
          </a:p>
          <a:p>
            <a:r>
              <a:rPr lang="en-US" dirty="0" smtClean="0"/>
              <a:t>Representing fractions: Fixed point</a:t>
            </a:r>
          </a:p>
          <a:p>
            <a:r>
              <a:rPr lang="en-US" dirty="0" smtClean="0"/>
              <a:t>Representing fractions: IEEE 754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7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Decimal (base 10):  456</a:t>
            </a:r>
            <a:r>
              <a:rPr lang="en-US" baseline="-25000" dirty="0" smtClean="0"/>
              <a:t>10</a:t>
            </a:r>
            <a:r>
              <a:rPr lang="en-US" dirty="0" smtClean="0"/>
              <a:t> = </a:t>
            </a:r>
          </a:p>
          <a:p>
            <a:pPr lvl="1"/>
            <a:r>
              <a:rPr lang="en-US" dirty="0" smtClean="0"/>
              <a:t>Symbols: {0, 1, . . . 9}</a:t>
            </a:r>
            <a:endParaRPr lang="en-US" dirty="0"/>
          </a:p>
          <a:p>
            <a:r>
              <a:rPr lang="en-US" dirty="0" smtClean="0"/>
              <a:t>Binary (base 2): 0110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=</a:t>
            </a:r>
            <a:endParaRPr lang="en-US" baseline="-25000" dirty="0" smtClean="0"/>
          </a:p>
          <a:p>
            <a:pPr lvl="1"/>
            <a:r>
              <a:rPr lang="en-US" dirty="0"/>
              <a:t>Symbols: {0, </a:t>
            </a:r>
            <a:r>
              <a:rPr lang="en-US" dirty="0" smtClean="0"/>
              <a:t>1}</a:t>
            </a:r>
            <a:endParaRPr lang="en-US" baseline="-25000" dirty="0"/>
          </a:p>
          <a:p>
            <a:r>
              <a:rPr lang="en-US" dirty="0" smtClean="0"/>
              <a:t>Octal (base 8): 125</a:t>
            </a:r>
            <a:r>
              <a:rPr lang="en-US" baseline="-25000" dirty="0" smtClean="0"/>
              <a:t>8</a:t>
            </a:r>
            <a:r>
              <a:rPr lang="en-US" dirty="0" smtClean="0"/>
              <a:t> = </a:t>
            </a:r>
          </a:p>
          <a:p>
            <a:pPr lvl="1"/>
            <a:r>
              <a:rPr lang="en-US" dirty="0"/>
              <a:t>Symbols: {0, </a:t>
            </a:r>
            <a:r>
              <a:rPr lang="en-US" dirty="0" smtClean="0"/>
              <a:t>1, 2, . . ., 7}</a:t>
            </a:r>
            <a:endParaRPr lang="en-US" dirty="0"/>
          </a:p>
          <a:p>
            <a:r>
              <a:rPr lang="en-US" dirty="0" smtClean="0"/>
              <a:t>Hexadecimal (base 16): </a:t>
            </a:r>
            <a:r>
              <a:rPr lang="en-US" dirty="0" err="1" smtClean="0"/>
              <a:t>10A</a:t>
            </a:r>
            <a:r>
              <a:rPr lang="en-US" baseline="-25000" dirty="0" err="1" smtClean="0"/>
              <a:t>16</a:t>
            </a:r>
            <a:r>
              <a:rPr lang="en-US" dirty="0" smtClean="0"/>
              <a:t> =</a:t>
            </a:r>
          </a:p>
          <a:p>
            <a:pPr lvl="1"/>
            <a:r>
              <a:rPr lang="en-US" dirty="0" smtClean="0"/>
              <a:t>Symbols: {0, 1, 2, … 9, A, B, . . . F}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Binary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27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Conversion 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27/2 =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72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to </a:t>
            </a:r>
            <a:r>
              <a:rPr lang="en-US" dirty="0" smtClean="0"/>
              <a:t>Octal </a:t>
            </a:r>
            <a:r>
              <a:rPr lang="en-US" dirty="0" smtClean="0"/>
              <a:t>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= 27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Conversion steps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27/8 = 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46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Representing Integers, Unsigned, Binary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506095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E.g., 1 byte or 8 bits, unsigned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to decimal: </a:t>
            </a:r>
          </a:p>
          <a:p>
            <a:r>
              <a:rPr lang="en-US" dirty="0" smtClean="0"/>
              <a:t>Convert to octal:</a:t>
            </a:r>
          </a:p>
          <a:p>
            <a:r>
              <a:rPr lang="en-US" dirty="0" smtClean="0"/>
              <a:t>Convert to hex: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84069"/>
              </p:ext>
            </p:extLst>
          </p:nvPr>
        </p:nvGraphicFramePr>
        <p:xfrm>
          <a:off x="914400" y="2209800"/>
          <a:ext cx="98755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27672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2144221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238654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11918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1309447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46364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0633505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801233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1697208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Bit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</a:t>
                      </a:r>
                      <a:r>
                        <a:rPr lang="en-US" dirty="0" err="1" smtClean="0"/>
                        <a:t>MSB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</a:t>
                      </a:r>
                      <a:r>
                        <a:rPr lang="en-US" dirty="0" err="1" smtClean="0"/>
                        <a:t>LSB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7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84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Integers, Signed, Binary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E.g., 1 byte or 8 bits, signed in 2’s complement</a:t>
            </a:r>
          </a:p>
          <a:p>
            <a:r>
              <a:rPr lang="en-US" dirty="0" smtClean="0"/>
              <a:t>Bit 7 is sign bit (0 for positive integers, 1 for negative integers)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to decimal: </a:t>
            </a:r>
          </a:p>
          <a:p>
            <a:r>
              <a:rPr lang="en-US" dirty="0" smtClean="0"/>
              <a:t>Convert to octal:</a:t>
            </a:r>
          </a:p>
          <a:p>
            <a:r>
              <a:rPr lang="en-US" dirty="0" smtClean="0"/>
              <a:t>Convert to hex: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673486"/>
              </p:ext>
            </p:extLst>
          </p:nvPr>
        </p:nvGraphicFramePr>
        <p:xfrm>
          <a:off x="990600" y="2667000"/>
          <a:ext cx="98755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27672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2144221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238654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11918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1309447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46364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0633505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801233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1697208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Bit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</a:t>
                      </a:r>
                      <a:r>
                        <a:rPr lang="en-US" dirty="0" err="1" smtClean="0"/>
                        <a:t>MSB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</a:t>
                      </a:r>
                      <a:r>
                        <a:rPr lang="en-US" dirty="0" err="1" smtClean="0"/>
                        <a:t>LSB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7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49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Integers, Signed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50609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E.g., 1 byte or 8 bits, signed in 2’s complement</a:t>
            </a:r>
          </a:p>
          <a:p>
            <a:r>
              <a:rPr lang="en-US" dirty="0" smtClean="0"/>
              <a:t>Bit 7 is sign bit (0 for positive integers, 1 for negative integers)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Convert to decimal: </a:t>
            </a:r>
          </a:p>
          <a:p>
            <a:r>
              <a:rPr lang="en-US" dirty="0" smtClean="0"/>
              <a:t>Convert to octal:</a:t>
            </a:r>
          </a:p>
          <a:p>
            <a:r>
              <a:rPr lang="en-US" dirty="0" smtClean="0"/>
              <a:t>Convert to hex:</a:t>
            </a:r>
          </a:p>
          <a:p>
            <a:r>
              <a:rPr lang="en-US" dirty="0" smtClean="0"/>
              <a:t>Range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667000"/>
          <a:ext cx="987552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5276722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2144221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12386543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9511918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41309447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463645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90633505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8012330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716972085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smtClean="0"/>
                        <a:t>Bit 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 (</a:t>
                      </a:r>
                      <a:r>
                        <a:rPr lang="en-US" dirty="0" err="1" smtClean="0"/>
                        <a:t>MSB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 (</a:t>
                      </a:r>
                      <a:r>
                        <a:rPr lang="en-US" dirty="0" err="1" smtClean="0"/>
                        <a:t>LSB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16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7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3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23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Properties of 2’s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A = 11101000b</a:t>
            </a:r>
          </a:p>
          <a:p>
            <a:r>
              <a:rPr lang="en-US" smtClean="0"/>
              <a:t>Find –A: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Assume 4-bit machine</a:t>
            </a:r>
          </a:p>
          <a:p>
            <a:r>
              <a:rPr lang="en-US" smtClean="0"/>
              <a:t>A = 1010b</a:t>
            </a:r>
          </a:p>
          <a:p>
            <a:r>
              <a:rPr lang="en-US" smtClean="0"/>
              <a:t>B = 0011b</a:t>
            </a:r>
          </a:p>
          <a:p>
            <a:r>
              <a:rPr lang="en-US" smtClean="0"/>
              <a:t>Find A + 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3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938</Words>
  <Application>Microsoft Office PowerPoint</Application>
  <PresentationFormat>Widescreen</PresentationFormat>
  <Paragraphs>430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Arial</vt:lpstr>
      <vt:lpstr>Symbol</vt:lpstr>
      <vt:lpstr>Times New Roman</vt:lpstr>
      <vt:lpstr>Office Theme</vt:lpstr>
      <vt:lpstr>CPE 323  Intro to Embedded Computer Systems Number Representation</vt:lpstr>
      <vt:lpstr>Admin</vt:lpstr>
      <vt:lpstr>Numeral Systems</vt:lpstr>
      <vt:lpstr>Decimal to Binary Conversion</vt:lpstr>
      <vt:lpstr>Decimal to Octal Conversion</vt:lpstr>
      <vt:lpstr>Representing Integers, Unsigned, Binary Format</vt:lpstr>
      <vt:lpstr>Representing Integers, Signed, Binary Format</vt:lpstr>
      <vt:lpstr>Representing Integers, Signed</vt:lpstr>
      <vt:lpstr>Properties of 2’s complement</vt:lpstr>
      <vt:lpstr>Arithmetic Operations</vt:lpstr>
      <vt:lpstr>Arithmetic Operation Examples</vt:lpstr>
      <vt:lpstr>Binary Coded Decimal Numbers (BCD)</vt:lpstr>
      <vt:lpstr>Representing Characters</vt:lpstr>
      <vt:lpstr>Fraction Numbers</vt:lpstr>
      <vt:lpstr>Fraction Numbers</vt:lpstr>
      <vt:lpstr>Floating-point</vt:lpstr>
      <vt:lpstr>An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36</cp:revision>
  <dcterms:created xsi:type="dcterms:W3CDTF">2006-08-16T00:00:00Z</dcterms:created>
  <dcterms:modified xsi:type="dcterms:W3CDTF">2022-12-31T23:10:31Z</dcterms:modified>
</cp:coreProperties>
</file>