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</p:sldIdLst>
  <p:sldSz cx="12192000" cy="6858000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347ECB-2C3F-4127-954D-9A534D37795E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EF7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4660"/>
  </p:normalViewPr>
  <p:slideViewPr>
    <p:cSldViewPr>
      <p:cViewPr varScale="1">
        <p:scale>
          <a:sx n="83" d="100"/>
          <a:sy n="83" d="100"/>
        </p:scale>
        <p:origin x="614" y="2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09T19:31:27.8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2893 15575 0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C98FE-B9D4-4681-89C1-A4546AB9DC5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2C84-F5DF-4197-9350-5508BA52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83DFF-891F-48F5-9346-F8092D6D8A17}" type="slidenum">
              <a:rPr lang="en-US"/>
              <a:pPr/>
              <a:t>4</a:t>
            </a:fld>
            <a:endParaRPr 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44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104C4-4585-46CD-AAE8-9E09179AC994}" type="slidenum">
              <a:rPr lang="en-US"/>
              <a:pPr/>
              <a:t>5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10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104C4-4585-46CD-AAE8-9E09179AC994}" type="slidenum">
              <a:rPr lang="en-US"/>
              <a:pPr/>
              <a:t>6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1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3A4B6-D950-4DCC-8400-EF810AACEAA8}" type="slidenum">
              <a:rPr lang="en-US"/>
              <a:pPr/>
              <a:t>19</a:t>
            </a:fld>
            <a:endParaRPr lang="en-US"/>
          </a:p>
        </p:txBody>
      </p:sp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8138" y="693738"/>
            <a:ext cx="6205537" cy="3490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978" y="4414560"/>
            <a:ext cx="5047858" cy="418706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427" tIns="43714" rIns="87427" bIns="4371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9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0B5-BBF2-4795-B3C5-C075D8107B5A}" type="datetime1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32" y="0"/>
            <a:ext cx="1533968" cy="65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23F-A687-47D1-A5BD-2883E7F29567}" type="datetime1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4133-C026-497A-997A-19787D8A5D98}" type="datetime1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25" y="-9578"/>
            <a:ext cx="1227175" cy="524190"/>
          </a:xfrm>
          <a:prstGeom prst="rect">
            <a:avLst/>
          </a:prstGeom>
        </p:spPr>
      </p:pic>
      <p:pic>
        <p:nvPicPr>
          <p:cNvPr id="8" name="Picture 2" descr="C:\Users\mm0012\Pictures\UAHlogo2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4007" b="12713"/>
          <a:stretch/>
        </p:blipFill>
        <p:spPr bwMode="auto">
          <a:xfrm>
            <a:off x="-9131" y="1"/>
            <a:ext cx="1156705" cy="4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6EF3-6EE4-4CC6-8E3F-120615CBBF11}" type="datetime1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DA3-342A-4161-A95F-938A3834BD9A}" type="datetime1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DB98-988A-4D28-BA42-485A767D16CE}" type="datetime1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DCD6-715D-4FF5-9C2D-DA6AE2DFE59D}" type="datetime1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EA21-8E72-4B23-9C5B-46A63DD800D1}" type="datetime1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2095-57BD-450B-8A83-1E3D8AB3CD52}" type="datetime1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E0A0-00D7-454D-BFA7-02B766CEE5C5}" type="datetime1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E387-9B67-4C33-9EFB-33557CF87500}" type="datetime1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755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CPE 323 </a:t>
            </a:r>
            <a:br>
              <a:rPr lang="en-US" dirty="0" smtClean="0"/>
            </a:br>
            <a:r>
              <a:rPr lang="en-US" dirty="0" smtClean="0"/>
              <a:t>Intro to Embedded Computer Systems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Assembly Language Programming </a:t>
            </a:r>
            <a:r>
              <a:rPr lang="en-US" smtClean="0"/>
              <a:t>(Subroutines)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Aleksandar Milenkovic</a:t>
            </a:r>
          </a:p>
          <a:p>
            <a:r>
              <a:rPr lang="en-US" dirty="0" err="1" smtClean="0"/>
              <a:t>milenka@uah.edu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E432-1988-4F29-879A-5A122641F4F5}" type="datetime1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41480" y="56070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5597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4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Mechanisms for Passing Parameters</a:t>
            </a:r>
            <a:endParaRPr lang="en-US"/>
          </a:p>
        </p:txBody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Through registers</a:t>
            </a:r>
          </a:p>
          <a:p>
            <a:r>
              <a:rPr lang="en-US" smtClean="0"/>
              <a:t>Through stack</a:t>
            </a:r>
          </a:p>
          <a:p>
            <a:pPr lvl="1"/>
            <a:r>
              <a:rPr lang="en-US" smtClean="0"/>
              <a:t>By value</a:t>
            </a:r>
          </a:p>
          <a:p>
            <a:pPr lvl="2"/>
            <a:r>
              <a:rPr lang="en-US" smtClean="0"/>
              <a:t>Actual parameter is transferred</a:t>
            </a:r>
          </a:p>
          <a:p>
            <a:pPr lvl="2"/>
            <a:r>
              <a:rPr lang="en-US" smtClean="0"/>
              <a:t>If the parameter is modified by the subroutine, the “new value” does not affect the “old value”</a:t>
            </a:r>
          </a:p>
          <a:p>
            <a:pPr lvl="1"/>
            <a:r>
              <a:rPr lang="en-US" smtClean="0"/>
              <a:t>By reference</a:t>
            </a:r>
          </a:p>
          <a:p>
            <a:pPr lvl="2"/>
            <a:r>
              <a:rPr lang="en-US" smtClean="0"/>
              <a:t>The address of the parameter is passed</a:t>
            </a:r>
          </a:p>
          <a:p>
            <a:pPr lvl="2"/>
            <a:r>
              <a:rPr lang="en-US" smtClean="0"/>
              <a:t>There is only one copy of parameter</a:t>
            </a:r>
          </a:p>
          <a:p>
            <a:pPr lvl="2"/>
            <a:r>
              <a:rPr lang="en-US" smtClean="0"/>
              <a:t>If parameter is modified, it is modified globally</a:t>
            </a:r>
          </a:p>
          <a:p>
            <a:pPr lvl="1"/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Intro2EmbeddedSystems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F383-8E1A-4863-9C9B-28EF4596103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3C42-5232-48F5-AE39-2162A34AE45C}" type="slidenum">
              <a:rPr lang="en-US"/>
              <a:pPr/>
              <a:t>11</a:t>
            </a:fld>
            <a:endParaRPr lang="en-US"/>
          </a:p>
        </p:txBody>
      </p:sp>
      <p:sp>
        <p:nvSpPr>
          <p:cNvPr id="119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Subroutine: SUMA_RP</a:t>
            </a:r>
          </a:p>
        </p:txBody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Subroutine for summing up elements of an integer array</a:t>
            </a:r>
          </a:p>
          <a:p>
            <a:r>
              <a:rPr lang="en-US" dirty="0"/>
              <a:t>Passing parameters through registers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R12</a:t>
            </a:r>
            <a:r>
              <a:rPr lang="en-US" dirty="0">
                <a:latin typeface="Courier New" pitchFamily="49" charset="0"/>
              </a:rPr>
              <a:t> - starting address of the array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R13</a:t>
            </a:r>
            <a:r>
              <a:rPr lang="en-US" dirty="0">
                <a:latin typeface="Courier New" pitchFamily="49" charset="0"/>
              </a:rPr>
              <a:t> - array length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R14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– returns sum</a:t>
            </a:r>
            <a:endParaRPr lang="en-US" dirty="0">
              <a:latin typeface="Courier New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3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8B00-BCD6-42A7-883D-19FA171B5BC1}" type="slidenum">
              <a:rPr lang="en-US"/>
              <a:pPr/>
              <a:t>12</a:t>
            </a:fld>
            <a:endParaRPr lang="en-US"/>
          </a:p>
        </p:txBody>
      </p:sp>
      <p:sp>
        <p:nvSpPr>
          <p:cNvPr id="119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Subroutine: SUMA_RP</a:t>
            </a:r>
          </a:p>
        </p:txBody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447800"/>
            <a:ext cx="8771467" cy="3651788"/>
          </a:xfrm>
          <a:solidFill>
            <a:srgbClr val="ACDEF7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File       :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</a:rPr>
              <a:t>Lab5_D2_RP.asm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(CPE 325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</a:rPr>
              <a:t>Lab5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Demo code)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Function   : Finds a sum of an input integer array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Description: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</a:rPr>
              <a:t>suma_rp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is a subroutine that sums elements of an integer array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Input      : The input parameters are: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                 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</a:rPr>
              <a:t>R12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-- array starting address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                 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</a:rPr>
              <a:t>R13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-- the number of elements (&gt;= 1)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                 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</a:rPr>
              <a:t>R14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–- returns sum </a:t>
            </a:r>
            <a:endParaRPr lang="en-US" sz="105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Output     : No output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Author     : A. Milenkovic,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</a:rPr>
              <a:t>milenkovic@computer.org</a:t>
            </a:r>
            <a:endParaRPr lang="en-US" sz="105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Date       : September 14, 2008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cdecls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C,LIST,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msp430.h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Include device header file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05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def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suma_rp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05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.text</a:t>
            </a:r>
            <a:endParaRPr lang="en-US" sz="105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05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9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8B00-BCD6-42A7-883D-19FA171B5BC1}" type="slidenum">
              <a:rPr lang="en-US"/>
              <a:pPr/>
              <a:t>13</a:t>
            </a:fld>
            <a:endParaRPr lang="en-US"/>
          </a:p>
        </p:txBody>
      </p:sp>
      <p:sp>
        <p:nvSpPr>
          <p:cNvPr id="119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Subroutine: SUMA_RP</a:t>
            </a:r>
          </a:p>
        </p:txBody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8840057" cy="4495800"/>
          </a:xfrm>
          <a:solidFill>
            <a:srgbClr val="ACDEF7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suma_rp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endParaRPr lang="en-US" sz="12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 </a:t>
            </a: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clr.w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R14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clear register </a:t>
            </a:r>
            <a:r>
              <a:rPr lang="en-US" sz="12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R14</a:t>
            </a: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(keeps the sum)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lnext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add.w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@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R12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+,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R14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add a new element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dec.w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R13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; decrement step counter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jnz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; jump if not finished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 ret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; return from subroutine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.end</a:t>
            </a:r>
            <a:endParaRPr lang="en-US" sz="1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3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9C887-DAFD-4A2E-BDFB-A95AFBA05B37}" type="slidenum">
              <a:rPr lang="en-US"/>
              <a:pPr/>
              <a:t>14</a:t>
            </a:fld>
            <a:endParaRPr lang="en-US"/>
          </a:p>
        </p:txBody>
      </p:sp>
      <p:sp>
        <p:nvSpPr>
          <p:cNvPr id="119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Main (</a:t>
            </a:r>
            <a:r>
              <a:rPr lang="en-US" sz="2800" dirty="0" err="1"/>
              <a:t>ver2</a:t>
            </a:r>
            <a:r>
              <a:rPr lang="en-US" sz="2800" dirty="0"/>
              <a:t>): Call </a:t>
            </a:r>
            <a:r>
              <a:rPr lang="en-US" sz="2800" dirty="0" err="1"/>
              <a:t>suma_rp</a:t>
            </a:r>
            <a:endParaRPr lang="en-US" sz="2800" dirty="0"/>
          </a:p>
        </p:txBody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447800"/>
            <a:ext cx="8915401" cy="4724400"/>
          </a:xfrm>
          <a:solidFill>
            <a:srgbClr val="ACDEF7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; Main code here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main</a:t>
            </a: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2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68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624F-97BF-4A4F-95C6-48EC4C3E4100}" type="slidenum">
              <a:rPr lang="en-US"/>
              <a:pPr/>
              <a:t>15</a:t>
            </a:fld>
            <a:endParaRPr lang="en-US"/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Subroutine: SUMA_SP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Subroutine for summing up elements of an integer array</a:t>
            </a:r>
          </a:p>
          <a:p>
            <a:r>
              <a:rPr lang="en-US"/>
              <a:t>Passing parameters through the stack</a:t>
            </a:r>
          </a:p>
          <a:p>
            <a:pPr lvl="1"/>
            <a:r>
              <a:rPr lang="en-US"/>
              <a:t>The calling program prepares input parameters on the stack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Intro2EmbeddedSystems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A93B-36CD-4874-BC23-A845EE5E483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9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6134" y="228601"/>
            <a:ext cx="7704667" cy="82753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Main (</a:t>
            </a:r>
            <a:r>
              <a:rPr lang="en-US" sz="2800" dirty="0" err="1"/>
              <a:t>ver3</a:t>
            </a:r>
            <a:r>
              <a:rPr lang="en-US" sz="2800" dirty="0"/>
              <a:t>): Call </a:t>
            </a:r>
            <a:r>
              <a:rPr lang="en-US" sz="2800" dirty="0" err="1"/>
              <a:t>suma_sp</a:t>
            </a:r>
            <a:r>
              <a:rPr lang="en-US" sz="2800" dirty="0"/>
              <a:t> (Pass Through Stack)</a:t>
            </a:r>
          </a:p>
        </p:txBody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990600"/>
            <a:ext cx="6400799" cy="5715000"/>
          </a:xfrm>
          <a:solidFill>
            <a:srgbClr val="ACDEF7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Main code here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main: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bis.b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#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0xFF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,&amp;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P1DIR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configure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P1.x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as output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bis.b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#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0xFF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,&amp;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P2DIR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configure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P2.x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as output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bis.b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#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0xFF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,&amp;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P3DIR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configure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P3.x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as output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bis.b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#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0xFF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,&amp;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P4DIR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configure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P4.x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as output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1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1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1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1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1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1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1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1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jmp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$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arr1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1, 2, 3, 4, 1, 2, 3, 4   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the first array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arr2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1, 1, 1, 1, -1, -1, -1   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the second array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100" b="1" dirty="0">
              <a:latin typeface="Courier New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82333"/>
              </p:ext>
            </p:extLst>
          </p:nvPr>
        </p:nvGraphicFramePr>
        <p:xfrm>
          <a:off x="8534400" y="1244575"/>
          <a:ext cx="19812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539842" y="1993485"/>
            <a:ext cx="1975758" cy="74971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8534400" y="3120781"/>
            <a:ext cx="1980810" cy="2899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8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DFE0-C377-42E0-ACE5-EE976D291D1B}" type="slidenum">
              <a:rPr lang="en-US"/>
              <a:pPr/>
              <a:t>17</a:t>
            </a:fld>
            <a:endParaRPr lang="en-US"/>
          </a:p>
        </p:txBody>
      </p:sp>
      <p:sp>
        <p:nvSpPr>
          <p:cNvPr id="119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Subroutine: SUMA_SP</a:t>
            </a:r>
          </a:p>
        </p:txBody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2544" y="1524000"/>
            <a:ext cx="6494397" cy="3505200"/>
          </a:xfrm>
          <a:solidFill>
            <a:srgbClr val="ACDEF7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File       :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Lab5_D3_SP.asm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(CPE 325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Lab5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Demo code)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Function   : Finds a sum of an input integer array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Description: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suma_sp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is a subroutine that sums elements of an integer array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Input      : The input parameters are on the stack pushed as follows: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                starting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addrress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of the array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                array length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Output     : </a:t>
            </a:r>
            <a:r>
              <a:rPr lang="en-US" sz="11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The sum (returned through the stack)</a:t>
            </a:r>
            <a:endParaRPr lang="en-US" sz="11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Author     : A. Milenkovic,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milenkovic@computer.org</a:t>
            </a:r>
            <a:endParaRPr lang="en-US" sz="11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Date       : September 14, 2008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cdecls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C,LIST,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msp430.h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Include device header file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suma_sp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.text</a:t>
            </a:r>
            <a:endParaRPr lang="en-US" sz="11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1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0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DFE0-C377-42E0-ACE5-EE976D291D1B}" type="slidenum">
              <a:rPr lang="en-US"/>
              <a:pPr/>
              <a:t>18</a:t>
            </a:fld>
            <a:endParaRPr lang="en-US"/>
          </a:p>
        </p:txBody>
      </p:sp>
      <p:sp>
        <p:nvSpPr>
          <p:cNvPr id="119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Subroutine: </a:t>
            </a:r>
            <a:r>
              <a:rPr lang="en-US" dirty="0" smtClean="0"/>
              <a:t>SUMA_SP (cont’d)</a:t>
            </a:r>
            <a:endParaRPr lang="en-US" dirty="0"/>
          </a:p>
        </p:txBody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6133" y="1143001"/>
            <a:ext cx="5952068" cy="5410199"/>
          </a:xfrm>
          <a:solidFill>
            <a:srgbClr val="ACDEF7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suma_sp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endParaRPr lang="en-US" sz="105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save the registers on the stack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push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R7                      </a:t>
            </a:r>
            <a:r>
              <a:rPr lang="pt-BR" sz="1050" dirty="0">
                <a:solidFill>
                  <a:srgbClr val="3F7F5F"/>
                </a:solidFill>
                <a:latin typeface="Consolas" panose="020B0609020204030204" pitchFamily="49" charset="0"/>
              </a:rPr>
              <a:t>; save R7, temporal sum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push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R6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save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</a:rPr>
              <a:t>R6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, array length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push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R4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save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</a:rPr>
              <a:t>R5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, pointer to array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clr.w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R7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05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clear </a:t>
            </a:r>
            <a:r>
              <a:rPr lang="en-US" sz="105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R7</a:t>
            </a:r>
            <a:endParaRPr lang="en-US" sz="105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pt-BR" sz="105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pt-BR" sz="105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pt-BR" sz="105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pt-BR" sz="105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pt-BR" sz="105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pt-BR" sz="105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pt-BR" sz="105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pt-BR" sz="105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pt-BR" sz="105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pt-BR" sz="105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pt-BR" sz="105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pt-BR" sz="105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pt-BR" sz="105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pt-BR" sz="105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pt-BR" sz="105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pt-BR" sz="105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pt-BR" sz="105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pt-BR" sz="105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pt-BR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lend:</a:t>
            </a:r>
            <a:r>
              <a:rPr lang="pt-B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pt-BR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pop</a:t>
            </a:r>
            <a:r>
              <a:rPr lang="pt-BR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R4                      </a:t>
            </a:r>
            <a:r>
              <a:rPr lang="pt-BR" sz="105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restore R4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pop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R6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05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restore </a:t>
            </a:r>
            <a:r>
              <a:rPr lang="en-US" sz="105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R6</a:t>
            </a:r>
            <a:endParaRPr lang="en-US" sz="105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pop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R7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05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restore </a:t>
            </a:r>
            <a:r>
              <a:rPr lang="en-US" sz="105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R7</a:t>
            </a:r>
            <a:endParaRPr lang="en-US" sz="105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05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return</a:t>
            </a:r>
            <a:endParaRPr lang="en-US" sz="105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.end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50" b="1" dirty="0">
              <a:latin typeface="Courier New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575432"/>
              </p:ext>
            </p:extLst>
          </p:nvPr>
        </p:nvGraphicFramePr>
        <p:xfrm>
          <a:off x="8534400" y="1244575"/>
          <a:ext cx="19812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539842" y="1993485"/>
            <a:ext cx="1975758" cy="1036216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534400" y="3120781"/>
            <a:ext cx="1980810" cy="2899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352800" y="1534990"/>
            <a:ext cx="1980810" cy="609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534400" y="3484116"/>
            <a:ext cx="1980810" cy="107329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161947" y="4339657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Stack and Local Variables</a:t>
            </a:r>
            <a:endParaRPr lang="en-US"/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Subroutines often need local workspace</a:t>
            </a:r>
          </a:p>
          <a:p>
            <a:r>
              <a:rPr lang="en-US" smtClean="0"/>
              <a:t>We can use a fixed block of memory space – static allocation – but:</a:t>
            </a:r>
          </a:p>
          <a:p>
            <a:pPr lvl="1"/>
            <a:r>
              <a:rPr lang="en-US" smtClean="0"/>
              <a:t>The code will not be relocatable</a:t>
            </a:r>
          </a:p>
          <a:p>
            <a:pPr lvl="1"/>
            <a:r>
              <a:rPr lang="en-US" smtClean="0"/>
              <a:t>The code will not be reentrant</a:t>
            </a:r>
          </a:p>
          <a:p>
            <a:pPr lvl="1"/>
            <a:r>
              <a:rPr lang="en-US" smtClean="0"/>
              <a:t>The code will not be able to be called recursively</a:t>
            </a:r>
          </a:p>
          <a:p>
            <a:r>
              <a:rPr lang="en-US" smtClean="0"/>
              <a:t>Better solution: dynamic allocation </a:t>
            </a:r>
          </a:p>
          <a:p>
            <a:pPr lvl="1"/>
            <a:r>
              <a:rPr lang="en-US" smtClean="0"/>
              <a:t>Allocate all local variables on the stack</a:t>
            </a:r>
          </a:p>
          <a:p>
            <a:pPr lvl="1"/>
            <a:r>
              <a:rPr lang="en-US" smtClean="0"/>
              <a:t>STACK FRAME = a block of memory allocated by a subroutine to be used for local variables</a:t>
            </a:r>
          </a:p>
          <a:p>
            <a:pPr lvl="1"/>
            <a:r>
              <a:rPr lang="en-US" smtClean="0"/>
              <a:t>FRAME POINTER = an address register used to point to the stack frame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Intro2EmbeddedSystems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D4F7-C99C-4CAC-8AC5-AC573EADC09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6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6271-7A53-46F3-8A7A-2A83C3126A08}" type="slidenum">
              <a:rPr lang="en-US"/>
              <a:pPr/>
              <a:t>20</a:t>
            </a:fld>
            <a:endParaRPr lang="en-US"/>
          </a:p>
        </p:txBody>
      </p:sp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Subroutine: SUMA_SPSF</a:t>
            </a:r>
          </a:p>
        </p:txBody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1" y="1295400"/>
            <a:ext cx="7171267" cy="4343400"/>
          </a:xfrm>
          <a:solidFill>
            <a:srgbClr val="ACDEF7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File       :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Lab5_D4_SPSF.asm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(CPE 325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Lab5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Demo code)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Function   : Finds a sum of an input integer array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Description: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suma_spsf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is a subroutine that sums elements of an integer array.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             The subroutine allocates local variables on the stack: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                 counter </a:t>
            </a:r>
            <a:r>
              <a:rPr lang="en-US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SFP</a:t>
            </a:r>
            <a:r>
              <a:rPr lang="en-US" sz="11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-2</a:t>
            </a:r>
            <a:r>
              <a:rPr lang="en-US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                 sum </a:t>
            </a:r>
            <a:r>
              <a:rPr lang="en-US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SFP</a:t>
            </a:r>
            <a:r>
              <a:rPr lang="en-US" sz="11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-4</a:t>
            </a:r>
            <a:r>
              <a:rPr lang="en-US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Input      : The input parameters are on the stack pushed as follows: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                 starting address of the array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                 array length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Output     : </a:t>
            </a:r>
            <a:r>
              <a:rPr lang="en-US" sz="11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Returns sum (through the stack)</a:t>
            </a:r>
            <a:endParaRPr lang="en-US" sz="11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Author     : A. Milenkovic,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milenkovic@computer.org</a:t>
            </a:r>
            <a:endParaRPr lang="en-US" sz="11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Date       : September 14, 2008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cdecls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C,LIST,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msp430.h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Include device header file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suma_spsf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.text</a:t>
            </a:r>
            <a:endParaRPr lang="en-US" sz="11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1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4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6271-7A53-46F3-8A7A-2A83C3126A08}" type="slidenum">
              <a:rPr lang="en-US"/>
              <a:pPr/>
              <a:t>21</a:t>
            </a:fld>
            <a:endParaRPr lang="en-US"/>
          </a:p>
        </p:txBody>
      </p:sp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Subroutine: </a:t>
            </a:r>
            <a:r>
              <a:rPr lang="en-US" dirty="0" smtClean="0"/>
              <a:t>SUMA_SPSF (cont’d)</a:t>
            </a:r>
            <a:endParaRPr lang="en-US" dirty="0"/>
          </a:p>
        </p:txBody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371600"/>
            <a:ext cx="6738377" cy="5021714"/>
          </a:xfrm>
          <a:solidFill>
            <a:srgbClr val="ACDEF7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suma_spsf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endParaRPr lang="en-US" sz="11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save the registers on the stack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push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R12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save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R12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-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R12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is stack frame pointer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mov.w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SP,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R12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R12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points on the bottom of the stack frame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sub.w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#4, SP         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allocate 4 bytes for local variables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push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R4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pointer register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clr.w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-4(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R12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       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clear sum, sum=0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1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1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1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1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1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1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1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1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1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1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1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1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1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1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pt-B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lend: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pop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R4               </a:t>
            </a:r>
            <a:r>
              <a:rPr lang="pt-BR" sz="1100" dirty="0">
                <a:solidFill>
                  <a:srgbClr val="3F7F5F"/>
                </a:solidFill>
                <a:latin typeface="Consolas" panose="020B0609020204030204" pitchFamily="49" charset="0"/>
              </a:rPr>
              <a:t>; restore R4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add.w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#4, SP         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collapse the stack frame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R12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restore stack frame pointer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; return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.end</a:t>
            </a:r>
            <a:endParaRPr lang="en-US" sz="1100" b="1" dirty="0">
              <a:latin typeface="Courier New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19995"/>
              </p:ext>
            </p:extLst>
          </p:nvPr>
        </p:nvGraphicFramePr>
        <p:xfrm>
          <a:off x="8534400" y="1244575"/>
          <a:ext cx="19812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743200" y="1792443"/>
            <a:ext cx="1676400" cy="40208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Performance(x) = 1 / </a:t>
            </a:r>
            <a:r>
              <a:rPr lang="en-US" dirty="0" err="1" smtClean="0"/>
              <a:t>ExecutionTime</a:t>
            </a:r>
            <a:r>
              <a:rPr lang="en-US" dirty="0" smtClean="0"/>
              <a:t>(x) </a:t>
            </a:r>
          </a:p>
          <a:p>
            <a:r>
              <a:rPr lang="en-US" dirty="0" err="1" smtClean="0"/>
              <a:t>ExecutionTime</a:t>
            </a:r>
            <a:r>
              <a:rPr lang="en-US" dirty="0" smtClean="0"/>
              <a:t>(x) or 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64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strcopy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Assume:</a:t>
            </a:r>
          </a:p>
          <a:p>
            <a:pPr lvl="1"/>
            <a:r>
              <a:rPr lang="en-US" dirty="0" err="1" smtClean="0"/>
              <a:t>R4</a:t>
            </a:r>
            <a:r>
              <a:rPr lang="en-US" dirty="0" smtClean="0"/>
              <a:t> contains the address of the source string</a:t>
            </a:r>
          </a:p>
          <a:p>
            <a:pPr lvl="1"/>
            <a:r>
              <a:rPr lang="en-US" dirty="0" err="1" smtClean="0"/>
              <a:t>R5</a:t>
            </a:r>
            <a:r>
              <a:rPr lang="en-US" dirty="0" smtClean="0"/>
              <a:t> </a:t>
            </a:r>
            <a:r>
              <a:rPr lang="en-US" dirty="0"/>
              <a:t>contains the </a:t>
            </a:r>
            <a:r>
              <a:rPr lang="en-US" dirty="0" smtClean="0"/>
              <a:t>address of the destination string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99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MIPS - Million of Instructions Per Second </a:t>
            </a:r>
          </a:p>
          <a:p>
            <a:r>
              <a:rPr lang="en-US" dirty="0" smtClean="0"/>
              <a:t>FLOPS – Floating-point Instructions Per Second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7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Case for Subroutines: An Example</a:t>
            </a:r>
            <a:endParaRPr lang="en-US"/>
          </a:p>
        </p:txBody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Sum up elements of two integer arrays</a:t>
            </a:r>
          </a:p>
          <a:p>
            <a:pPr lvl="1"/>
            <a:r>
              <a:rPr lang="en-US" dirty="0" smtClean="0"/>
              <a:t>Display results on </a:t>
            </a:r>
            <a:r>
              <a:rPr lang="en-US" dirty="0" err="1" smtClean="0"/>
              <a:t>P2OUT&amp;P1OUT</a:t>
            </a:r>
            <a:r>
              <a:rPr lang="en-US" dirty="0" smtClean="0"/>
              <a:t> and </a:t>
            </a:r>
            <a:r>
              <a:rPr lang="en-US" dirty="0" err="1" smtClean="0"/>
              <a:t>P4OUT&amp;P3OUT</a:t>
            </a:r>
            <a:endParaRPr lang="en-US" dirty="0" smtClean="0"/>
          </a:p>
          <a:p>
            <a:r>
              <a:rPr lang="en-US" dirty="0" smtClean="0"/>
              <a:t>Example </a:t>
            </a:r>
          </a:p>
          <a:p>
            <a:pPr lvl="1"/>
            <a:r>
              <a:rPr lang="en-US" dirty="0" err="1" smtClean="0"/>
              <a:t>arr1</a:t>
            </a:r>
            <a:r>
              <a:rPr lang="en-US" dirty="0" smtClean="0"/>
              <a:t>    .</a:t>
            </a:r>
            <a:r>
              <a:rPr lang="en-US" dirty="0" err="1" smtClean="0"/>
              <a:t>int</a:t>
            </a:r>
            <a:r>
              <a:rPr lang="en-US" dirty="0" smtClean="0"/>
              <a:t>     1, 2, 3, 4, 1, 2, 3, 4     ; the first array</a:t>
            </a:r>
          </a:p>
          <a:p>
            <a:pPr lvl="1"/>
            <a:r>
              <a:rPr lang="en-US" dirty="0" err="1" smtClean="0"/>
              <a:t>arr2</a:t>
            </a:r>
            <a:r>
              <a:rPr lang="en-US" dirty="0" smtClean="0"/>
              <a:t>    .</a:t>
            </a:r>
            <a:r>
              <a:rPr lang="en-US" dirty="0" err="1" smtClean="0"/>
              <a:t>int</a:t>
            </a:r>
            <a:r>
              <a:rPr lang="en-US" dirty="0" smtClean="0"/>
              <a:t>     1, 1, 1, 1, -1, -1, -1     ; the second array</a:t>
            </a:r>
          </a:p>
          <a:p>
            <a:pPr lvl="1"/>
            <a:r>
              <a:rPr lang="en-US" dirty="0" smtClean="0"/>
              <a:t>Results</a:t>
            </a:r>
          </a:p>
          <a:p>
            <a:pPr lvl="2"/>
            <a:r>
              <a:rPr lang="en-US" dirty="0" err="1" smtClean="0"/>
              <a:t>P2OUT&amp;P1OUT</a:t>
            </a:r>
            <a:r>
              <a:rPr lang="en-US" dirty="0" smtClean="0"/>
              <a:t>=</a:t>
            </a:r>
            <a:r>
              <a:rPr lang="en-US" dirty="0" err="1" smtClean="0"/>
              <a:t>0x000A</a:t>
            </a:r>
            <a:r>
              <a:rPr lang="en-US" dirty="0" smtClean="0"/>
              <a:t>, </a:t>
            </a:r>
            <a:r>
              <a:rPr lang="en-US" dirty="0" err="1" smtClean="0"/>
              <a:t>P4OUT&amp;P3OUT</a:t>
            </a:r>
            <a:r>
              <a:rPr lang="en-US" dirty="0" smtClean="0"/>
              <a:t>=</a:t>
            </a:r>
            <a:r>
              <a:rPr lang="en-US" dirty="0" err="1" smtClean="0"/>
              <a:t>0x0001</a:t>
            </a:r>
            <a:endParaRPr lang="en-US" dirty="0" smtClean="0"/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Input numbers: arrays</a:t>
            </a:r>
          </a:p>
          <a:p>
            <a:pPr lvl="1"/>
            <a:r>
              <a:rPr lang="en-US" dirty="0" smtClean="0"/>
              <a:t>Main program (no subroutines): </a:t>
            </a:r>
            <a:br>
              <a:rPr lang="en-US" dirty="0" smtClean="0"/>
            </a:br>
            <a:r>
              <a:rPr lang="en-US" dirty="0" smtClean="0"/>
              <a:t>initialization, program loops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Intro2EmbeddedSystems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0879-C078-44B4-A9D6-53BF49A273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1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4AF8-68BD-4C18-915F-F623A73C5583}" type="slidenum">
              <a:rPr lang="en-US"/>
              <a:pPr/>
              <a:t>4</a:t>
            </a:fld>
            <a:endParaRPr lang="en-US"/>
          </a:p>
        </p:txBody>
      </p:sp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Up Two Integer Arrays (ver1)</a:t>
            </a:r>
          </a:p>
        </p:txBody>
      </p:sp>
      <p:sp>
        <p:nvSpPr>
          <p:cNvPr id="1183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1" y="1219201"/>
            <a:ext cx="8810890" cy="5257800"/>
          </a:xfrm>
          <a:solidFill>
            <a:srgbClr val="ACDEF7"/>
          </a:solidFill>
          <a:ln>
            <a:solidFill>
              <a:srgbClr val="66CCFF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050" dirty="0">
                <a:solidFill>
                  <a:srgbClr val="3F7F5F"/>
                </a:solidFill>
                <a:latin typeface="Consolas" panose="020B0609020204030204" pitchFamily="49" charset="0"/>
              </a:rPr>
              <a:t>; File       : Lab5_D1.asm (CPE 325 Lab5 Demo code)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Function   : Finds a sum of two integer arrays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Description: The program initializes ports,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             sums up elements of two integer arrays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             display sums on parallel ports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Input      : The input arrays are signed 16-bit integers in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</a:rPr>
              <a:t>arr1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and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</a:rPr>
              <a:t>arr2</a:t>
            </a:r>
            <a:endParaRPr lang="en-US" sz="105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Output     :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</a:rPr>
              <a:t>P1OUT&amp;P2OU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displays sum of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</a:rPr>
              <a:t>arr1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</a:rPr>
              <a:t>P3OUT&amp;P4OUT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displays sum of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</a:rPr>
              <a:t>arr2</a:t>
            </a:r>
            <a:endParaRPr lang="en-US" sz="105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Author     : A. Milenkovic,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</a:rPr>
              <a:t>milenkovic@computer.org</a:t>
            </a:r>
            <a:endParaRPr lang="en-US" sz="105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Date       : September 14, 2008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cdecls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C,LIST,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msp430.h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Include device header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def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RESET                 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Export program entry-point 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make it known to linker.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.text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Assemble into program memory.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.retain                       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Override ELF conditional linking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and retain current section.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retainrefs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And retain any sections that have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references to current section.</a:t>
            </a:r>
          </a:p>
          <a:p>
            <a:pPr marL="0" indent="0"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RESET: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mov.w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#__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STACK_END,SP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Initialize stack pointer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StopWDT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mov.w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#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WDTPW|WDTHOLD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,&amp;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WDTCTL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Stop watchdog timer</a:t>
            </a:r>
          </a:p>
          <a:p>
            <a:pPr marL="0" indent="0"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15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3C79-483B-4BC4-8D85-2653542BC713}" type="slidenum">
              <a:rPr lang="en-US"/>
              <a:pPr/>
              <a:t>5</a:t>
            </a:fld>
            <a:endParaRPr lang="en-US"/>
          </a:p>
        </p:txBody>
      </p:sp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up two integer arrays (ver1)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3601" y="1447800"/>
            <a:ext cx="7972425" cy="5021714"/>
          </a:xfrm>
          <a:solidFill>
            <a:srgbClr val="ACDEF7"/>
          </a:solidFill>
          <a:ln/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Main code here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main</a:t>
            </a:r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endParaRPr lang="en-US" sz="105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6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3C79-483B-4BC4-8D85-2653542BC713}" type="slidenum">
              <a:rPr lang="en-US"/>
              <a:pPr/>
              <a:t>6</a:t>
            </a:fld>
            <a:endParaRPr lang="en-US"/>
          </a:p>
        </p:txBody>
      </p:sp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up two integer arrays (ver1)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0721" y="1195532"/>
            <a:ext cx="7972425" cy="5021714"/>
          </a:xfrm>
          <a:solidFill>
            <a:srgbClr val="ACDEF7"/>
          </a:solidFill>
          <a:ln/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05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5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5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5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5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5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5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05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Stack Pointer definition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.global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__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STACK_END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.sect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.stack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Interrupt Vectors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.sect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".reset"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</a:rPr>
              <a:t>MSP430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RESET Vector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.short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RESET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.end</a:t>
            </a:r>
            <a:endParaRPr lang="en-US" sz="105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8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Subroutines</a:t>
            </a:r>
            <a:endParaRPr lang="en-US"/>
          </a:p>
        </p:txBody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 particular sub-task is performed many times on different data values</a:t>
            </a:r>
          </a:p>
          <a:p>
            <a:r>
              <a:rPr lang="en-US" smtClean="0"/>
              <a:t>Frequently used subtasks are known as subroutines</a:t>
            </a:r>
          </a:p>
          <a:p>
            <a:r>
              <a:rPr lang="en-US" smtClean="0"/>
              <a:t>Subroutines: How do they work?</a:t>
            </a:r>
          </a:p>
          <a:p>
            <a:pPr lvl="1"/>
            <a:r>
              <a:rPr lang="en-US" smtClean="0"/>
              <a:t>Only one copy of the instructions that constitute the subroutine is placed in memory </a:t>
            </a:r>
          </a:p>
          <a:p>
            <a:pPr lvl="1"/>
            <a:r>
              <a:rPr lang="en-US" smtClean="0"/>
              <a:t>Any program that requires the use of the subroutine simply branches to its starting location in memory</a:t>
            </a:r>
          </a:p>
          <a:p>
            <a:pPr lvl="1"/>
            <a:r>
              <a:rPr lang="en-US" smtClean="0"/>
              <a:t>Upon completion of the task in the subroutine, the execution continues at the next instruction in the calling program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Intro2EmbeddedSystems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7051-0393-4370-ACE2-C92777A1B83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1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6E57-AC82-4FF7-9ECE-42BA8D6B3085}" type="slidenum">
              <a:rPr lang="en-US"/>
              <a:pPr/>
              <a:t>8</a:t>
            </a:fld>
            <a:endParaRPr lang="en-US"/>
          </a:p>
        </p:txBody>
      </p:sp>
      <p:sp>
        <p:nvSpPr>
          <p:cNvPr id="118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Subroutines (cont’d)</a:t>
            </a:r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6134" y="1447800"/>
            <a:ext cx="7933267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CALL instruction: </a:t>
            </a:r>
            <a:br>
              <a:rPr lang="en-US" sz="2800" dirty="0"/>
            </a:br>
            <a:r>
              <a:rPr lang="en-US" sz="2800" dirty="0"/>
              <a:t>perform the branch to subroutines</a:t>
            </a:r>
          </a:p>
          <a:p>
            <a:pPr lvl="1"/>
            <a:r>
              <a:rPr lang="en-US" dirty="0" smtClean="0"/>
              <a:t>SP &lt;= SP – 2	; allocate a word on the stack for return address</a:t>
            </a:r>
          </a:p>
          <a:p>
            <a:pPr lvl="1"/>
            <a:r>
              <a:rPr lang="en-US" dirty="0" smtClean="0"/>
              <a:t>M[SP] &lt;= PC	; push the return address (current PC) onto the stack</a:t>
            </a:r>
          </a:p>
          <a:p>
            <a:pPr lvl="1"/>
            <a:r>
              <a:rPr lang="en-US" dirty="0" smtClean="0"/>
              <a:t>PC &lt;= </a:t>
            </a:r>
            <a:r>
              <a:rPr lang="en-US" dirty="0" err="1" smtClean="0"/>
              <a:t>TargetAddress</a:t>
            </a:r>
            <a:r>
              <a:rPr lang="en-US" dirty="0" smtClean="0"/>
              <a:t> ; the starting address of the subroutine is moved into PC</a:t>
            </a:r>
            <a:endParaRPr lang="en-US" dirty="0"/>
          </a:p>
          <a:p>
            <a:r>
              <a:rPr lang="en-US" sz="2800" dirty="0"/>
              <a:t>RET instruction: </a:t>
            </a:r>
            <a:br>
              <a:rPr lang="en-US" sz="2800" dirty="0"/>
            </a:br>
            <a:r>
              <a:rPr lang="en-US" sz="2800" dirty="0"/>
              <a:t>the last instruction in the subroutine</a:t>
            </a:r>
          </a:p>
          <a:p>
            <a:pPr lvl="1"/>
            <a:r>
              <a:rPr lang="en-US" dirty="0" smtClean="0"/>
              <a:t>PC &lt;= M[SP] 	;  pop the return address from the stack</a:t>
            </a:r>
          </a:p>
          <a:p>
            <a:pPr lvl="1"/>
            <a:r>
              <a:rPr lang="en-US" dirty="0" smtClean="0"/>
              <a:t>SP &lt;= SP + 2	;  release the stack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1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 Nesting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 323 Intro2EmbeddedSystems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428C-0BCA-4C24-8CAB-BBDA04F68C0C}" type="slidenum">
              <a:rPr lang="en-US"/>
              <a:pPr/>
              <a:t>9</a:t>
            </a:fld>
            <a:endParaRPr lang="en-US"/>
          </a:p>
        </p:txBody>
      </p:sp>
      <p:sp>
        <p:nvSpPr>
          <p:cNvPr id="70" name="Folded Corner 69"/>
          <p:cNvSpPr/>
          <p:nvPr/>
        </p:nvSpPr>
        <p:spPr>
          <a:xfrm>
            <a:off x="2667001" y="1752600"/>
            <a:ext cx="1676401" cy="2706894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Main: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MAIN_INS1</a:t>
            </a:r>
          </a:p>
          <a:p>
            <a:r>
              <a:rPr lang="en-US" dirty="0">
                <a:latin typeface="Consolas" panose="020B0609020204030204" pitchFamily="49" charset="0"/>
              </a:rPr>
              <a:t>MAIN_INS2</a:t>
            </a:r>
          </a:p>
          <a:p>
            <a:r>
              <a:rPr lang="en-US" dirty="0">
                <a:latin typeface="Consolas" panose="020B0609020204030204" pitchFamily="49" charset="0"/>
              </a:rPr>
              <a:t>MAIN_INS3</a:t>
            </a:r>
          </a:p>
          <a:p>
            <a:r>
              <a:rPr lang="en-US" dirty="0">
                <a:latin typeface="Consolas" panose="020B0609020204030204" pitchFamily="49" charset="0"/>
              </a:rPr>
              <a:t>CALL </a:t>
            </a:r>
            <a:r>
              <a:rPr lang="en-US" dirty="0" err="1">
                <a:latin typeface="Consolas" panose="020B0609020204030204" pitchFamily="49" charset="0"/>
              </a:rPr>
              <a:t>SubA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MAIN_INS5</a:t>
            </a:r>
          </a:p>
          <a:p>
            <a:r>
              <a:rPr lang="en-US" dirty="0">
                <a:latin typeface="Consolas" panose="020B0609020204030204" pitchFamily="49" charset="0"/>
              </a:rPr>
              <a:t>. . .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1" name="Folded Corner 70"/>
          <p:cNvSpPr/>
          <p:nvPr/>
        </p:nvSpPr>
        <p:spPr>
          <a:xfrm>
            <a:off x="5021263" y="1757362"/>
            <a:ext cx="1676401" cy="2706894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nsolas" panose="020B0609020204030204" pitchFamily="49" charset="0"/>
              </a:rPr>
              <a:t>SubA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SubA_INS1</a:t>
            </a:r>
          </a:p>
          <a:p>
            <a:r>
              <a:rPr lang="en-US" dirty="0">
                <a:latin typeface="Consolas" panose="020B0609020204030204" pitchFamily="49" charset="0"/>
              </a:rPr>
              <a:t>SubA_INS2</a:t>
            </a:r>
          </a:p>
          <a:p>
            <a:r>
              <a:rPr lang="en-US" dirty="0">
                <a:latin typeface="Consolas" panose="020B0609020204030204" pitchFamily="49" charset="0"/>
              </a:rPr>
              <a:t>.  . .</a:t>
            </a:r>
          </a:p>
          <a:p>
            <a:r>
              <a:rPr lang="en-US" dirty="0">
                <a:latin typeface="Consolas" panose="020B0609020204030204" pitchFamily="49" charset="0"/>
              </a:rPr>
              <a:t>CALL </a:t>
            </a:r>
            <a:r>
              <a:rPr lang="en-US" dirty="0" err="1">
                <a:latin typeface="Consolas" panose="020B0609020204030204" pitchFamily="49" charset="0"/>
              </a:rPr>
              <a:t>SubB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SubA_INSx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. . .</a:t>
            </a:r>
          </a:p>
          <a:p>
            <a:r>
              <a:rPr lang="en-US" dirty="0">
                <a:latin typeface="Consolas" panose="020B0609020204030204" pitchFamily="49" charset="0"/>
              </a:rPr>
              <a:t>RET</a:t>
            </a:r>
          </a:p>
        </p:txBody>
      </p:sp>
      <p:sp>
        <p:nvSpPr>
          <p:cNvPr id="72" name="Folded Corner 71"/>
          <p:cNvSpPr/>
          <p:nvPr/>
        </p:nvSpPr>
        <p:spPr>
          <a:xfrm>
            <a:off x="7290792" y="1769411"/>
            <a:ext cx="1676401" cy="2706894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nsolas" panose="020B0609020204030204" pitchFamily="49" charset="0"/>
              </a:rPr>
              <a:t>SubB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SubB_INS1</a:t>
            </a:r>
          </a:p>
          <a:p>
            <a:r>
              <a:rPr lang="en-US" dirty="0">
                <a:latin typeface="Consolas" panose="020B0609020204030204" pitchFamily="49" charset="0"/>
              </a:rPr>
              <a:t>SubB_INS2</a:t>
            </a:r>
          </a:p>
          <a:p>
            <a:r>
              <a:rPr lang="en-US" dirty="0">
                <a:latin typeface="Consolas" panose="020B0609020204030204" pitchFamily="49" charset="0"/>
              </a:rPr>
              <a:t>.  . 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CALL </a:t>
            </a:r>
            <a:r>
              <a:rPr lang="en-US" dirty="0" err="1" smtClean="0">
                <a:latin typeface="Consolas" panose="020B0609020204030204" pitchFamily="49" charset="0"/>
              </a:rPr>
              <a:t>SubC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SubB_INSy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. . .</a:t>
            </a:r>
          </a:p>
          <a:p>
            <a:r>
              <a:rPr lang="en-US" dirty="0">
                <a:latin typeface="Consolas" panose="020B0609020204030204" pitchFamily="49" charset="0"/>
              </a:rPr>
              <a:t>RET</a:t>
            </a:r>
          </a:p>
        </p:txBody>
      </p:sp>
      <p:cxnSp>
        <p:nvCxnSpPr>
          <p:cNvPr id="1189895" name="Straight Arrow Connector 1189894"/>
          <p:cNvCxnSpPr/>
          <p:nvPr/>
        </p:nvCxnSpPr>
        <p:spPr>
          <a:xfrm>
            <a:off x="3962400" y="2286000"/>
            <a:ext cx="0" cy="9906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898" name="Straight Arrow Connector 1189897"/>
          <p:cNvCxnSpPr/>
          <p:nvPr/>
        </p:nvCxnSpPr>
        <p:spPr>
          <a:xfrm flipV="1">
            <a:off x="3962400" y="2133600"/>
            <a:ext cx="1058862" cy="1143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324600" y="2209800"/>
            <a:ext cx="0" cy="1143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6324600" y="2158311"/>
            <a:ext cx="902494" cy="11182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6324600" y="3429000"/>
            <a:ext cx="1066800" cy="6858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324600" y="3392970"/>
            <a:ext cx="0" cy="7218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3962400" y="3429001"/>
            <a:ext cx="1143000" cy="7218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962400" y="3429001"/>
            <a:ext cx="0" cy="7218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9601200" y="1752600"/>
            <a:ext cx="1676401" cy="2706894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nsolas" panose="020B0609020204030204" pitchFamily="49" charset="0"/>
              </a:rPr>
              <a:t>SubC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SubC_INS1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SubC_INS2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.  . 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SubC_INSn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. . .</a:t>
            </a:r>
          </a:p>
          <a:p>
            <a:r>
              <a:rPr lang="en-US" dirty="0">
                <a:latin typeface="Consolas" panose="020B0609020204030204" pitchFamily="49" charset="0"/>
              </a:rPr>
              <a:t>RET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558808" y="2192989"/>
            <a:ext cx="0" cy="1143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627070" y="2141499"/>
            <a:ext cx="910432" cy="11182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972800" y="2286000"/>
            <a:ext cx="0" cy="17278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558808" y="3376159"/>
            <a:ext cx="1143000" cy="7218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558808" y="3376159"/>
            <a:ext cx="0" cy="7218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9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1672</Words>
  <Application>Microsoft Office PowerPoint</Application>
  <PresentationFormat>Widescreen</PresentationFormat>
  <Paragraphs>388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Courier New</vt:lpstr>
      <vt:lpstr>Consolas</vt:lpstr>
      <vt:lpstr>Calibri</vt:lpstr>
      <vt:lpstr>Office Theme</vt:lpstr>
      <vt:lpstr>CPE 323  Intro to Embedded Computer Systems Assembly Language Programming (Subroutines)</vt:lpstr>
      <vt:lpstr>Admin</vt:lpstr>
      <vt:lpstr>The Case for Subroutines: An Example</vt:lpstr>
      <vt:lpstr>Sum Up Two Integer Arrays (ver1)</vt:lpstr>
      <vt:lpstr>Sum up two integer arrays (ver1)</vt:lpstr>
      <vt:lpstr>Sum up two integer arrays (ver1)</vt:lpstr>
      <vt:lpstr>Subroutines</vt:lpstr>
      <vt:lpstr>Subroutines (cont’d)</vt:lpstr>
      <vt:lpstr>Subroutine Nesting</vt:lpstr>
      <vt:lpstr>Mechanisms for Passing Parameters</vt:lpstr>
      <vt:lpstr>Subroutine: SUMA_RP</vt:lpstr>
      <vt:lpstr>Subroutine: SUMA_RP</vt:lpstr>
      <vt:lpstr>Subroutine: SUMA_RP</vt:lpstr>
      <vt:lpstr>Main (ver2): Call suma_rp</vt:lpstr>
      <vt:lpstr>Subroutine: SUMA_SP</vt:lpstr>
      <vt:lpstr> Main (ver3): Call suma_sp (Pass Through Stack)</vt:lpstr>
      <vt:lpstr>Subroutine: SUMA_SP</vt:lpstr>
      <vt:lpstr>Subroutine: SUMA_SP (cont’d)</vt:lpstr>
      <vt:lpstr>The Stack and Local Variables</vt:lpstr>
      <vt:lpstr>Subroutine: SUMA_SPSF</vt:lpstr>
      <vt:lpstr>Subroutine: SUMA_SPSF (cont’d)</vt:lpstr>
      <vt:lpstr>Performance</vt:lpstr>
      <vt:lpstr>Example: strcopy</vt:lpstr>
      <vt:lpstr>MIPS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323  Intro to Embedded Computer Systems</dc:title>
  <dc:creator>Aleksandar Milenkovic</dc:creator>
  <cp:lastModifiedBy>Aleksandar Milenkovic</cp:lastModifiedBy>
  <cp:revision>34</cp:revision>
  <dcterms:created xsi:type="dcterms:W3CDTF">2006-08-16T00:00:00Z</dcterms:created>
  <dcterms:modified xsi:type="dcterms:W3CDTF">2022-08-07T03:46:38Z</dcterms:modified>
</cp:coreProperties>
</file>