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3"/>
  </p:notesMasterIdLst>
  <p:sldIdLst>
    <p:sldId id="268" r:id="rId2"/>
    <p:sldId id="269" r:id="rId3"/>
    <p:sldId id="271" r:id="rId4"/>
    <p:sldId id="284" r:id="rId5"/>
    <p:sldId id="285" r:id="rId6"/>
    <p:sldId id="302" r:id="rId7"/>
    <p:sldId id="303" r:id="rId8"/>
    <p:sldId id="287" r:id="rId9"/>
    <p:sldId id="272" r:id="rId10"/>
    <p:sldId id="273" r:id="rId11"/>
    <p:sldId id="274" r:id="rId12"/>
    <p:sldId id="275" r:id="rId13"/>
    <p:sldId id="276" r:id="rId14"/>
    <p:sldId id="277" r:id="rId15"/>
    <p:sldId id="279" r:id="rId16"/>
    <p:sldId id="280" r:id="rId17"/>
    <p:sldId id="281" r:id="rId18"/>
    <p:sldId id="282" r:id="rId19"/>
    <p:sldId id="283" r:id="rId20"/>
    <p:sldId id="288" r:id="rId21"/>
    <p:sldId id="291" r:id="rId22"/>
    <p:sldId id="289" r:id="rId23"/>
    <p:sldId id="293" r:id="rId24"/>
    <p:sldId id="294" r:id="rId25"/>
    <p:sldId id="295" r:id="rId26"/>
    <p:sldId id="296" r:id="rId27"/>
    <p:sldId id="290" r:id="rId28"/>
    <p:sldId id="297" r:id="rId29"/>
    <p:sldId id="298" r:id="rId30"/>
    <p:sldId id="300" r:id="rId31"/>
    <p:sldId id="301" r:id="rId32"/>
  </p:sldIdLst>
  <p:sldSz cx="12192000" cy="6858000"/>
  <p:notesSz cx="6858000" cy="9144000"/>
  <p:embeddedFontLst>
    <p:embeddedFont>
      <p:font typeface="Tahoma" panose="020B0604030504040204" pitchFamily="34" charset="0"/>
      <p:regular r:id="rId34"/>
      <p:bold r:id="rId35"/>
    </p:embeddedFont>
    <p:embeddedFont>
      <p:font typeface="Consolas" panose="020B0609020204030204" pitchFamily="49" charset="0"/>
      <p:regular r:id="rId36"/>
      <p:bold r:id="rId37"/>
      <p:italic r:id="rId38"/>
      <p:boldItalic r:id="rId39"/>
    </p:embeddedFon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1"/>
            <p14:sldId id="284"/>
            <p14:sldId id="285"/>
            <p14:sldId id="302"/>
            <p14:sldId id="303"/>
            <p14:sldId id="287"/>
            <p14:sldId id="272"/>
            <p14:sldId id="273"/>
            <p14:sldId id="274"/>
            <p14:sldId id="275"/>
            <p14:sldId id="276"/>
            <p14:sldId id="277"/>
            <p14:sldId id="279"/>
            <p14:sldId id="280"/>
            <p14:sldId id="281"/>
            <p14:sldId id="282"/>
            <p14:sldId id="283"/>
            <p14:sldId id="288"/>
            <p14:sldId id="291"/>
            <p14:sldId id="289"/>
            <p14:sldId id="293"/>
            <p14:sldId id="294"/>
            <p14:sldId id="295"/>
            <p14:sldId id="296"/>
            <p14:sldId id="290"/>
            <p14:sldId id="297"/>
            <p14:sldId id="298"/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34" autoAdjust="0"/>
    <p:restoredTop sz="94660"/>
  </p:normalViewPr>
  <p:slideViewPr>
    <p:cSldViewPr>
      <p:cViewPr varScale="1">
        <p:scale>
          <a:sx n="111" d="100"/>
          <a:sy n="111" d="100"/>
        </p:scale>
        <p:origin x="53" y="16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9/27/2022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9/27/2022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9/27/2022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9/27/2022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/>
              <a:t/>
            </a:r>
            <a:br>
              <a:rPr lang="en-US"/>
            </a:br>
            <a:r>
              <a:rPr lang="en-US" smtClean="0"/>
              <a:t>Clock, </a:t>
            </a:r>
            <a:r>
              <a:rPr lang="en-US" dirty="0" smtClean="0"/>
              <a:t>Timers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 Registers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64" name="Picture 3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514600"/>
            <a:ext cx="5957867" cy="4043363"/>
          </a:xfrm>
          <a:prstGeom prst="rect">
            <a:avLst/>
          </a:prstGeom>
        </p:spPr>
      </p:pic>
      <p:pic>
        <p:nvPicPr>
          <p:cNvPr id="365" name="Picture 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19200"/>
            <a:ext cx="8145981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5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714756"/>
            <a:ext cx="4495800" cy="342848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0" y="1744462"/>
            <a:ext cx="4399901" cy="3409668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</p:pic>
    </p:spTree>
    <p:extLst>
      <p:ext uri="{BB962C8B-B14F-4D97-AF65-F5344CB8AC3E}">
        <p14:creationId xmlns:p14="http://schemas.microsoft.com/office/powerpoint/2010/main" val="101137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Toggle LEDs (</a:t>
            </a:r>
            <a:r>
              <a:rPr lang="en-US" dirty="0" err="1" smtClean="0"/>
              <a:t>ASM</a:t>
            </a:r>
            <a:r>
              <a:rPr lang="en-US" dirty="0" smtClean="0"/>
              <a:t>) Using Software Delay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1089165"/>
            <a:ext cx="7543800" cy="563231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RESET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#__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STACK_END,SP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Initialize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stackpointer</a:t>
            </a: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StopWDT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WDTPW|WDTHOLD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Stop watchdog timer</a:t>
            </a: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Setup: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bis.b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P2DIR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P2.2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P2.1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to output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; direction (0000_0110)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bic.b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P2OUT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to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0x0000_0100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(LEDS off)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InfLoop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mov.w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0xFFFF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Software delay (65,535*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16cc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/2^20 ~ 1s)</a:t>
            </a:r>
          </a:p>
          <a:p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SWDelay1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1cc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(total delay is 16 cc)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nop</a:t>
            </a:r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dec.w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R5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1cc</a:t>
            </a: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jnz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SWDelay1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2cc</a:t>
            </a: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xor.b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#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toggle LEDs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jmp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InfLoop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goto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InfLoop</a:t>
            </a:r>
            <a:endParaRPr lang="en-US" sz="12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Stack Pointer definition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global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Interrupt Vectors</a:t>
            </a:r>
          </a:p>
          <a:p>
            <a:r>
              <a:rPr lang="en-US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sect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2A00FF"/>
                </a:solidFill>
                <a:latin typeface="Consolas" panose="020B0609020204030204" pitchFamily="49" charset="0"/>
              </a:rPr>
              <a:t>".reset"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2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 RESET Vector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0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Toggle LEDs (</a:t>
            </a:r>
            <a:r>
              <a:rPr lang="en-US" dirty="0" err="1" smtClean="0"/>
              <a:t>ASM</a:t>
            </a:r>
            <a:r>
              <a:rPr lang="en-US" dirty="0" smtClean="0"/>
              <a:t>) Using </a:t>
            </a:r>
            <a:r>
              <a:rPr lang="en-US" dirty="0" err="1" smtClean="0"/>
              <a:t>WDT</a:t>
            </a:r>
            <a:r>
              <a:rPr lang="en-US" dirty="0"/>
              <a:t> </a:t>
            </a:r>
            <a:r>
              <a:rPr lang="en-US" dirty="0" smtClean="0"/>
              <a:t>(Polling)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219200"/>
            <a:ext cx="9906000" cy="4524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RESET: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mov.w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#__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STACK_END,SP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Initialize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stackpointer</a:t>
            </a:r>
            <a:endParaRPr 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SetWDT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mov.w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WDT_ADLY_1000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watchdog timer, 1 second, int. mode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Setup: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bis.b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P2DIR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P2.2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P2.1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to output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Direction (0000_0110)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bic.b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P2OUT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to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0x0000_0100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(LEDS off)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WaitWDT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bit.b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WDTIFG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IFG1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Test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WDTIFG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bit (is it set or no)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jz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WaitWDT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If zero, wait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xor.b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Period </a:t>
            </a:r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expired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, toggle LEDs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bic.b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WDTIFG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IFG1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Clear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WDTIFG</a:t>
            </a:r>
            <a:endParaRPr 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pl-PL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jmp     WaitWDT                 </a:t>
            </a:r>
            <a:r>
              <a:rPr lang="pl-PL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Go to WaitWDT</a:t>
            </a:r>
          </a:p>
          <a:p>
            <a:endParaRPr lang="en-US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Stack Pointer definition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global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          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Interrupt Vectors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".reset"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RESET Vector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11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Toggle LEDs (</a:t>
            </a:r>
            <a:r>
              <a:rPr lang="en-US" dirty="0" err="1" smtClean="0"/>
              <a:t>ASM</a:t>
            </a:r>
            <a:r>
              <a:rPr lang="en-US" dirty="0" smtClean="0"/>
              <a:t>) Using </a:t>
            </a:r>
            <a:r>
              <a:rPr lang="en-US" dirty="0" err="1" smtClean="0"/>
              <a:t>WDT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ISR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66800" y="990600"/>
            <a:ext cx="9906000" cy="575542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RESET: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mov.w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#__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STACK_END,SP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Initialize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stackpointer</a:t>
            </a:r>
            <a:endParaRPr lang="en-US" sz="16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SetWDT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mov.w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WDT_ADLY_1000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Stop watchdog timer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Setup: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bis.b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P2DIR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P2.2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P2.1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to output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; Direction (0000_0110)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bic.b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Set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P2OUT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to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0x0000_0100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(LEDS off)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bis.b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WDTIE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IE1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Enable interrupts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bis.b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GIE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SR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nop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InfLoop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jmp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$</a:t>
            </a:r>
          </a:p>
          <a:p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</a:p>
          <a:p>
            <a:r>
              <a:rPr lang="en-US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WDTISR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: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xor.b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#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0x06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reti</a:t>
            </a:r>
            <a:endParaRPr lang="en-US" sz="1600" b="1" dirty="0" smtClean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Stack Pointer definition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global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__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STACK_END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.sect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.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          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 smtClean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Interrupt Vectors</a:t>
            </a:r>
          </a:p>
          <a:p>
            <a:r>
              <a:rPr lang="en-US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         .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sect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".reset"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MSP430</a:t>
            </a:r>
            <a:r>
              <a:rPr lang="en-US" sz="1600" b="1" dirty="0">
                <a:solidFill>
                  <a:srgbClr val="3F7F5F"/>
                </a:solidFill>
                <a:latin typeface="Consolas" panose="020B0609020204030204" pitchFamily="49" charset="0"/>
              </a:rPr>
              <a:t> RESET Vector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RESET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.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sect 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".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int26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.short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WDTISR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25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Toggle LEDs (C) Using </a:t>
            </a:r>
            <a:r>
              <a:rPr lang="en-US" dirty="0" err="1" smtClean="0"/>
              <a:t>WDT</a:t>
            </a:r>
            <a:r>
              <a:rPr lang="en-US" dirty="0"/>
              <a:t> </a:t>
            </a:r>
            <a:r>
              <a:rPr lang="en-US" dirty="0" smtClean="0"/>
              <a:t>Polling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90600" y="1295400"/>
            <a:ext cx="9906000" cy="329320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>
                <a:solidFill>
                  <a:srgbClr val="2A00FF"/>
                </a:solidFill>
                <a:latin typeface="Consolas" panose="020B0609020204030204" pitchFamily="49" charset="0"/>
              </a:rPr>
              <a:t>&lt;msp430.h&gt;</a:t>
            </a:r>
          </a:p>
          <a:p>
            <a:endParaRPr lang="en-US" sz="1600">
              <a:latin typeface="Consolas" panose="020B0609020204030204" pitchFamily="49" charset="0"/>
            </a:endParaRPr>
          </a:p>
          <a:p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WDTCTL = WDT_ADLY_1000;          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1 s interval timer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P2DIR |= BIT2 + BIT1;            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Set P2.1 and P2.2 to output direction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P2OUT = 0x00;                    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LEDs are off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use polling on WDTIFG (it's set every 1s)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(;;) {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</a:rPr>
              <a:t> ((IFG1 &amp; WDTIFG) == 0);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P2OUT ^= (BIT1 | BIT2);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IFG1 &amp;= ~WDTIFG;               </a:t>
            </a:r>
            <a:r>
              <a:rPr 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Clear WDTIFG in IFG1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580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1s Toggle LEDs (</a:t>
            </a:r>
            <a:r>
              <a:rPr lang="en-US" dirty="0" err="1" smtClean="0"/>
              <a:t>ASM</a:t>
            </a:r>
            <a:r>
              <a:rPr lang="en-US" dirty="0" smtClean="0"/>
              <a:t>) Using </a:t>
            </a:r>
            <a:r>
              <a:rPr lang="en-US" dirty="0" err="1" smtClean="0"/>
              <a:t>WDT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ISR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9/27/2022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© A. Milenkovic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1371600"/>
            <a:ext cx="9906000" cy="427809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#include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msp430xG46x.h</a:t>
            </a:r>
            <a:r>
              <a:rPr lang="en-US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WDTCTL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WDT_ADLY_1000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1s interval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P2DIR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Set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P2.2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P2.1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to output direction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0x00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LEDs are off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IE1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WDTIE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 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Enable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WDT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interrupt (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WDTIE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is set)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_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BIS_SR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LPM0_bits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GIE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Enter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LPM0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(CPU is off); Enable interrupts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600" u="sng" dirty="0">
                <a:solidFill>
                  <a:srgbClr val="3F7F5F"/>
                </a:solidFill>
                <a:latin typeface="Consolas" panose="020B0609020204030204" pitchFamily="49" charset="0"/>
              </a:rPr>
              <a:t>Watchdog Timer interrupt service routine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#pragma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vector=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WDT_VECTOR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__interrupt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watchdog_timer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P2OUT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^=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BIT1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            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// Toggle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P2.1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and </a:t>
            </a:r>
            <a:r>
              <a:rPr lang="en-US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P2.2</a:t>
            </a:r>
            <a:r>
              <a:rPr lang="en-US" sz="1600" dirty="0">
                <a:solidFill>
                  <a:srgbClr val="3F7F5F"/>
                </a:solidFill>
                <a:latin typeface="Consolas" panose="020B0609020204030204" pitchFamily="49" charset="0"/>
              </a:rPr>
              <a:t> using exclusive-OR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76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Timer Block (counter)</a:t>
            </a:r>
          </a:p>
          <a:p>
            <a:r>
              <a:rPr lang="en-US" dirty="0" smtClean="0"/>
              <a:t>Capture/Compare Blocks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00800" y="996950"/>
            <a:ext cx="5505450" cy="58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62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 Mode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087528"/>
            <a:ext cx="7696200" cy="2298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2971800"/>
            <a:ext cx="4267200" cy="11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006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UP/Down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0" y="1295400"/>
            <a:ext cx="6325235" cy="185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2857500"/>
            <a:ext cx="34161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181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524000"/>
            <a:ext cx="7490494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429000"/>
            <a:ext cx="3791779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92299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447800"/>
            <a:ext cx="7214870" cy="183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2"/>
          <p:cNvSpPr>
            <a:spLocks noChangeShapeType="1"/>
          </p:cNvSpPr>
          <p:nvPr/>
        </p:nvSpPr>
        <p:spPr bwMode="auto">
          <a:xfrm flipH="1" flipV="1">
            <a:off x="4507230" y="3461702"/>
            <a:ext cx="0" cy="457200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 flipV="1">
            <a:off x="2835593" y="3472815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 flipV="1">
            <a:off x="3261043" y="3472815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 flipV="1">
            <a:off x="3684905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"/>
          <p:cNvSpPr>
            <a:spLocks noChangeShapeType="1"/>
          </p:cNvSpPr>
          <p:nvPr/>
        </p:nvSpPr>
        <p:spPr bwMode="auto">
          <a:xfrm flipV="1">
            <a:off x="4110355" y="3472815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2718118" y="3574415"/>
            <a:ext cx="1941512" cy="268287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4964430" y="3477577"/>
            <a:ext cx="4030663" cy="3068638"/>
          </a:xfrm>
          <a:custGeom>
            <a:avLst/>
            <a:gdLst>
              <a:gd name="T0" fmla="*/ 383 w 4028"/>
              <a:gd name="T1" fmla="*/ 0 h 3260"/>
              <a:gd name="T2" fmla="*/ 1151 w 4028"/>
              <a:gd name="T3" fmla="*/ 0 h 3260"/>
              <a:gd name="T4" fmla="*/ 1151 w 4028"/>
              <a:gd name="T5" fmla="*/ 2493 h 3260"/>
              <a:gd name="T6" fmla="*/ 4028 w 4028"/>
              <a:gd name="T7" fmla="*/ 2493 h 3260"/>
              <a:gd name="T8" fmla="*/ 4028 w 4028"/>
              <a:gd name="T9" fmla="*/ 3260 h 3260"/>
              <a:gd name="T10" fmla="*/ 0 w 4028"/>
              <a:gd name="T11" fmla="*/ 3260 h 3260"/>
              <a:gd name="T12" fmla="*/ 0 w 4028"/>
              <a:gd name="T13" fmla="*/ 0 h 3260"/>
              <a:gd name="T14" fmla="*/ 383 w 4028"/>
              <a:gd name="T15" fmla="*/ 0 h 326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028"/>
              <a:gd name="T25" fmla="*/ 0 h 3260"/>
              <a:gd name="T26" fmla="*/ 4028 w 4028"/>
              <a:gd name="T27" fmla="*/ 3260 h 326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028" h="3260">
                <a:moveTo>
                  <a:pt x="383" y="0"/>
                </a:moveTo>
                <a:lnTo>
                  <a:pt x="1151" y="0"/>
                </a:lnTo>
                <a:lnTo>
                  <a:pt x="1151" y="2493"/>
                </a:lnTo>
                <a:lnTo>
                  <a:pt x="4028" y="2493"/>
                </a:lnTo>
                <a:lnTo>
                  <a:pt x="4028" y="3260"/>
                </a:lnTo>
                <a:lnTo>
                  <a:pt x="0" y="3260"/>
                </a:lnTo>
                <a:lnTo>
                  <a:pt x="0" y="0"/>
                </a:lnTo>
                <a:lnTo>
                  <a:pt x="383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0"/>
          <p:cNvSpPr>
            <a:spLocks/>
          </p:cNvSpPr>
          <p:nvPr/>
        </p:nvSpPr>
        <p:spPr bwMode="auto">
          <a:xfrm>
            <a:off x="5810568" y="3477577"/>
            <a:ext cx="3184525" cy="2346325"/>
          </a:xfrm>
          <a:custGeom>
            <a:avLst/>
            <a:gdLst>
              <a:gd name="T0" fmla="*/ 383 w 2877"/>
              <a:gd name="T1" fmla="*/ 0 h 2493"/>
              <a:gd name="T2" fmla="*/ 767 w 2877"/>
              <a:gd name="T3" fmla="*/ 0 h 2493"/>
              <a:gd name="T4" fmla="*/ 767 w 2877"/>
              <a:gd name="T5" fmla="*/ 1822 h 2493"/>
              <a:gd name="T6" fmla="*/ 2877 w 2877"/>
              <a:gd name="T7" fmla="*/ 1822 h 2493"/>
              <a:gd name="T8" fmla="*/ 2877 w 2877"/>
              <a:gd name="T9" fmla="*/ 2493 h 2493"/>
              <a:gd name="T10" fmla="*/ 0 w 2877"/>
              <a:gd name="T11" fmla="*/ 2493 h 2493"/>
              <a:gd name="T12" fmla="*/ 0 w 2877"/>
              <a:gd name="T13" fmla="*/ 0 h 2493"/>
              <a:gd name="T14" fmla="*/ 383 w 2877"/>
              <a:gd name="T15" fmla="*/ 0 h 24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877"/>
              <a:gd name="T25" fmla="*/ 0 h 2493"/>
              <a:gd name="T26" fmla="*/ 2877 w 2877"/>
              <a:gd name="T27" fmla="*/ 2493 h 24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877" h="2493">
                <a:moveTo>
                  <a:pt x="383" y="0"/>
                </a:moveTo>
                <a:lnTo>
                  <a:pt x="767" y="0"/>
                </a:lnTo>
                <a:lnTo>
                  <a:pt x="767" y="1822"/>
                </a:lnTo>
                <a:lnTo>
                  <a:pt x="2877" y="1822"/>
                </a:lnTo>
                <a:lnTo>
                  <a:pt x="2877" y="2493"/>
                </a:lnTo>
                <a:lnTo>
                  <a:pt x="0" y="2493"/>
                </a:lnTo>
                <a:lnTo>
                  <a:pt x="0" y="0"/>
                </a:lnTo>
                <a:lnTo>
                  <a:pt x="383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1"/>
          <p:cNvSpPr>
            <a:spLocks/>
          </p:cNvSpPr>
          <p:nvPr/>
        </p:nvSpPr>
        <p:spPr bwMode="auto">
          <a:xfrm>
            <a:off x="6659880" y="3472815"/>
            <a:ext cx="2335213" cy="1719262"/>
          </a:xfrm>
          <a:custGeom>
            <a:avLst/>
            <a:gdLst>
              <a:gd name="T0" fmla="*/ 286 w 2110"/>
              <a:gd name="T1" fmla="*/ 0 h 1826"/>
              <a:gd name="T2" fmla="*/ 767 w 2110"/>
              <a:gd name="T3" fmla="*/ 4 h 1826"/>
              <a:gd name="T4" fmla="*/ 767 w 2110"/>
              <a:gd name="T5" fmla="*/ 1154 h 1826"/>
              <a:gd name="T6" fmla="*/ 2110 w 2110"/>
              <a:gd name="T7" fmla="*/ 1154 h 1826"/>
              <a:gd name="T8" fmla="*/ 2110 w 2110"/>
              <a:gd name="T9" fmla="*/ 1826 h 1826"/>
              <a:gd name="T10" fmla="*/ 0 w 2110"/>
              <a:gd name="T11" fmla="*/ 1826 h 1826"/>
              <a:gd name="T12" fmla="*/ 0 w 2110"/>
              <a:gd name="T13" fmla="*/ 4 h 1826"/>
              <a:gd name="T14" fmla="*/ 286 w 2110"/>
              <a:gd name="T15" fmla="*/ 0 h 182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110"/>
              <a:gd name="T25" fmla="*/ 0 h 1826"/>
              <a:gd name="T26" fmla="*/ 2110 w 2110"/>
              <a:gd name="T27" fmla="*/ 1826 h 182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10" h="1826">
                <a:moveTo>
                  <a:pt x="286" y="0"/>
                </a:moveTo>
                <a:lnTo>
                  <a:pt x="767" y="4"/>
                </a:lnTo>
                <a:lnTo>
                  <a:pt x="767" y="1154"/>
                </a:lnTo>
                <a:lnTo>
                  <a:pt x="2110" y="1154"/>
                </a:lnTo>
                <a:lnTo>
                  <a:pt x="2110" y="1826"/>
                </a:lnTo>
                <a:lnTo>
                  <a:pt x="0" y="1826"/>
                </a:lnTo>
                <a:lnTo>
                  <a:pt x="0" y="4"/>
                </a:lnTo>
                <a:lnTo>
                  <a:pt x="286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7" name="Group 12"/>
          <p:cNvGrpSpPr>
            <a:grpSpLocks/>
          </p:cNvGrpSpPr>
          <p:nvPr/>
        </p:nvGrpSpPr>
        <p:grpSpPr bwMode="auto">
          <a:xfrm>
            <a:off x="6869430" y="4555490"/>
            <a:ext cx="1917700" cy="563562"/>
            <a:chOff x="3270" y="2828"/>
            <a:chExt cx="866" cy="299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3680" y="2833"/>
              <a:ext cx="276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Stop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3666" y="2903"/>
              <a:ext cx="24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 Up Mode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3689" y="2974"/>
              <a:ext cx="44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Continuous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3684" y="3046"/>
              <a:ext cx="394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Up/Down Mode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3270" y="282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460" y="282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270" y="2899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3460" y="2899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270" y="296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3460" y="2968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3270" y="304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3460" y="304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</p:grpSp>
      <p:sp>
        <p:nvSpPr>
          <p:cNvPr id="30" name="Line 25"/>
          <p:cNvSpPr>
            <a:spLocks noChangeShapeType="1"/>
          </p:cNvSpPr>
          <p:nvPr/>
        </p:nvSpPr>
        <p:spPr bwMode="auto">
          <a:xfrm flipH="1" flipV="1">
            <a:off x="7507605" y="4374515"/>
            <a:ext cx="1588" cy="72707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 flipV="1">
            <a:off x="7082155" y="4374515"/>
            <a:ext cx="1588" cy="72707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6232843" y="4374515"/>
            <a:ext cx="1587" cy="1360487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413318" y="3472815"/>
            <a:ext cx="6791325" cy="452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6232843" y="3472815"/>
            <a:ext cx="1587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>
            <a:off x="7931468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 flipV="1">
            <a:off x="8355330" y="3472815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V="1">
            <a:off x="8779193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8006080" y="3660140"/>
            <a:ext cx="3032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CLR</a:t>
            </a:r>
            <a:endParaRPr lang="en-US" sz="1200">
              <a:latin typeface="Arial" charset="0"/>
            </a:endParaRPr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9012555" y="3618865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n-US" sz="1000">
              <a:latin typeface="Arial" charset="0"/>
            </a:endParaRPr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8507730" y="3607752"/>
            <a:ext cx="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endParaRPr lang="en-US" sz="1000">
              <a:latin typeface="Arial" charset="0"/>
            </a:endParaRPr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4959668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5381943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38"/>
          <p:cNvSpPr>
            <a:spLocks noChangeShapeType="1"/>
          </p:cNvSpPr>
          <p:nvPr/>
        </p:nvSpPr>
        <p:spPr bwMode="auto">
          <a:xfrm>
            <a:off x="5807393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913755" y="3529965"/>
            <a:ext cx="690563" cy="3365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5980430" y="3726815"/>
            <a:ext cx="47148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Divider</a:t>
            </a:r>
            <a:endParaRPr lang="en-US" sz="1200">
              <a:latin typeface="Arial" charset="0"/>
            </a:endParaRPr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6053455" y="3545840"/>
            <a:ext cx="338138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Input</a:t>
            </a:r>
            <a:endParaRPr lang="en-US" sz="1200">
              <a:latin typeface="Arial" charset="0"/>
            </a:endParaRPr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040630" y="3529965"/>
            <a:ext cx="649288" cy="3238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5186680" y="3718877"/>
            <a:ext cx="42227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Select</a:t>
            </a:r>
            <a:endParaRPr lang="en-US" sz="1200">
              <a:latin typeface="Arial" charset="0"/>
            </a:endParaRPr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5240655" y="3537902"/>
            <a:ext cx="338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Input</a:t>
            </a:r>
            <a:endParaRPr lang="en-US" sz="1200" dirty="0">
              <a:latin typeface="Arial" charset="0"/>
            </a:endParaRPr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3394393" y="3614102"/>
            <a:ext cx="5397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 unused</a:t>
            </a:r>
            <a:endParaRPr lang="en-US" sz="1200" dirty="0">
              <a:latin typeface="Arial" charset="0"/>
            </a:endParaRPr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7591743" y="3545840"/>
            <a:ext cx="2190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un-</a:t>
            </a:r>
            <a:endParaRPr lang="en-US" sz="1200">
              <a:latin typeface="Arial" charset="0"/>
            </a:endParaRPr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7590155" y="3726815"/>
            <a:ext cx="32861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used</a:t>
            </a:r>
            <a:endParaRPr lang="en-US" sz="1200">
              <a:latin typeface="Arial" charset="0"/>
            </a:endParaRPr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8788718" y="3580765"/>
            <a:ext cx="4508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TAIFG</a:t>
            </a:r>
            <a:endParaRPr lang="en-US" sz="1200">
              <a:latin typeface="Arial" charset="0"/>
            </a:endParaRPr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8390255" y="3569652"/>
            <a:ext cx="339725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TAIE</a:t>
            </a:r>
            <a:endParaRPr lang="en-US" sz="1200">
              <a:latin typeface="Arial" charset="0"/>
            </a:endParaRPr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8961755" y="3309302"/>
            <a:ext cx="69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2556193" y="3309302"/>
            <a:ext cx="1397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15</a:t>
            </a:r>
            <a:endParaRPr lang="en-US" sz="1000">
              <a:latin typeface="Arial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1611630" y="3844290"/>
            <a:ext cx="279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160h</a:t>
            </a:r>
            <a:endParaRPr lang="en-US" sz="1000">
              <a:latin typeface="Arial" charset="0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1616393" y="3482340"/>
            <a:ext cx="4032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TACTL</a:t>
            </a:r>
            <a:endParaRPr lang="en-US" sz="1000">
              <a:latin typeface="Arial" charset="0"/>
            </a:endParaRPr>
          </a:p>
        </p:txBody>
      </p:sp>
      <p:grpSp>
        <p:nvGrpSpPr>
          <p:cNvPr id="59" name="Group 54"/>
          <p:cNvGrpSpPr>
            <a:grpSpLocks/>
          </p:cNvGrpSpPr>
          <p:nvPr/>
        </p:nvGrpSpPr>
        <p:grpSpPr bwMode="auto">
          <a:xfrm>
            <a:off x="2899093" y="4020502"/>
            <a:ext cx="182562" cy="284163"/>
            <a:chOff x="1476" y="2544"/>
            <a:chExt cx="82" cy="151"/>
          </a:xfrm>
        </p:grpSpPr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1477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147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62" name="Group 57"/>
          <p:cNvGrpSpPr>
            <a:grpSpLocks/>
          </p:cNvGrpSpPr>
          <p:nvPr/>
        </p:nvGrpSpPr>
        <p:grpSpPr bwMode="auto">
          <a:xfrm>
            <a:off x="3322955" y="4020502"/>
            <a:ext cx="179388" cy="284163"/>
            <a:chOff x="1667" y="2544"/>
            <a:chExt cx="81" cy="151"/>
          </a:xfrm>
        </p:grpSpPr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1668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1667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65" name="Group 60"/>
          <p:cNvGrpSpPr>
            <a:grpSpLocks/>
          </p:cNvGrpSpPr>
          <p:nvPr/>
        </p:nvGrpSpPr>
        <p:grpSpPr bwMode="auto">
          <a:xfrm>
            <a:off x="2476818" y="4020502"/>
            <a:ext cx="179387" cy="284163"/>
            <a:chOff x="1285" y="2544"/>
            <a:chExt cx="81" cy="151"/>
          </a:xfrm>
        </p:grpSpPr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1286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1285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68" name="Group 63"/>
          <p:cNvGrpSpPr>
            <a:grpSpLocks/>
          </p:cNvGrpSpPr>
          <p:nvPr/>
        </p:nvGrpSpPr>
        <p:grpSpPr bwMode="auto">
          <a:xfrm>
            <a:off x="3749993" y="4020502"/>
            <a:ext cx="182562" cy="284163"/>
            <a:chOff x="1860" y="2544"/>
            <a:chExt cx="83" cy="151"/>
          </a:xfrm>
        </p:grpSpPr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1862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1860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71" name="Group 66"/>
          <p:cNvGrpSpPr>
            <a:grpSpLocks/>
          </p:cNvGrpSpPr>
          <p:nvPr/>
        </p:nvGrpSpPr>
        <p:grpSpPr bwMode="auto">
          <a:xfrm>
            <a:off x="4173855" y="4020502"/>
            <a:ext cx="177800" cy="284163"/>
            <a:chOff x="2052" y="2544"/>
            <a:chExt cx="80" cy="151"/>
          </a:xfrm>
        </p:grpSpPr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052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2052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74" name="Group 69"/>
          <p:cNvGrpSpPr>
            <a:grpSpLocks/>
          </p:cNvGrpSpPr>
          <p:nvPr/>
        </p:nvGrpSpPr>
        <p:grpSpPr bwMode="auto">
          <a:xfrm>
            <a:off x="5024755" y="4020502"/>
            <a:ext cx="179388" cy="284163"/>
            <a:chOff x="2436" y="2544"/>
            <a:chExt cx="81" cy="151"/>
          </a:xfrm>
        </p:grpSpPr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2437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243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77" name="Group 72"/>
          <p:cNvGrpSpPr>
            <a:grpSpLocks/>
          </p:cNvGrpSpPr>
          <p:nvPr/>
        </p:nvGrpSpPr>
        <p:grpSpPr bwMode="auto">
          <a:xfrm>
            <a:off x="5445443" y="4020502"/>
            <a:ext cx="177800" cy="284163"/>
            <a:chOff x="2626" y="2544"/>
            <a:chExt cx="81" cy="151"/>
          </a:xfrm>
        </p:grpSpPr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2626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2626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80" name="Group 75"/>
          <p:cNvGrpSpPr>
            <a:grpSpLocks/>
          </p:cNvGrpSpPr>
          <p:nvPr/>
        </p:nvGrpSpPr>
        <p:grpSpPr bwMode="auto">
          <a:xfrm>
            <a:off x="5872480" y="4020502"/>
            <a:ext cx="177800" cy="284163"/>
            <a:chOff x="2819" y="2544"/>
            <a:chExt cx="81" cy="151"/>
          </a:xfrm>
        </p:grpSpPr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2820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82" name="Rectangle 77"/>
            <p:cNvSpPr>
              <a:spLocks noChangeArrowheads="1"/>
            </p:cNvSpPr>
            <p:nvPr/>
          </p:nvSpPr>
          <p:spPr bwMode="auto">
            <a:xfrm>
              <a:off x="2819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83" name="Group 78"/>
          <p:cNvGrpSpPr>
            <a:grpSpLocks/>
          </p:cNvGrpSpPr>
          <p:nvPr/>
        </p:nvGrpSpPr>
        <p:grpSpPr bwMode="auto">
          <a:xfrm>
            <a:off x="4597718" y="4020502"/>
            <a:ext cx="177800" cy="284163"/>
            <a:chOff x="2243" y="2544"/>
            <a:chExt cx="81" cy="151"/>
          </a:xfrm>
        </p:grpSpPr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2243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2243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86" name="Group 81"/>
          <p:cNvGrpSpPr>
            <a:grpSpLocks/>
          </p:cNvGrpSpPr>
          <p:nvPr/>
        </p:nvGrpSpPr>
        <p:grpSpPr bwMode="auto">
          <a:xfrm>
            <a:off x="6296343" y="4020502"/>
            <a:ext cx="177800" cy="284163"/>
            <a:chOff x="3011" y="2544"/>
            <a:chExt cx="80" cy="151"/>
          </a:xfrm>
        </p:grpSpPr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3011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3012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89" name="Group 84"/>
          <p:cNvGrpSpPr>
            <a:grpSpLocks/>
          </p:cNvGrpSpPr>
          <p:nvPr/>
        </p:nvGrpSpPr>
        <p:grpSpPr bwMode="auto">
          <a:xfrm>
            <a:off x="6721793" y="4020502"/>
            <a:ext cx="176212" cy="284163"/>
            <a:chOff x="3203" y="2544"/>
            <a:chExt cx="80" cy="151"/>
          </a:xfrm>
        </p:grpSpPr>
        <p:sp>
          <p:nvSpPr>
            <p:cNvPr id="90" name="Rectangle 85"/>
            <p:cNvSpPr>
              <a:spLocks noChangeArrowheads="1"/>
            </p:cNvSpPr>
            <p:nvPr/>
          </p:nvSpPr>
          <p:spPr bwMode="auto">
            <a:xfrm>
              <a:off x="3203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 err="1">
                  <a:solidFill>
                    <a:srgbClr val="000000"/>
                  </a:solidFill>
                  <a:latin typeface="Arial" charset="0"/>
                </a:rPr>
                <a:t>rw</a:t>
              </a:r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-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91" name="Rectangle 86"/>
            <p:cNvSpPr>
              <a:spLocks noChangeArrowheads="1"/>
            </p:cNvSpPr>
            <p:nvPr/>
          </p:nvSpPr>
          <p:spPr bwMode="auto">
            <a:xfrm>
              <a:off x="3203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92" name="Group 87"/>
          <p:cNvGrpSpPr>
            <a:grpSpLocks/>
          </p:cNvGrpSpPr>
          <p:nvPr/>
        </p:nvGrpSpPr>
        <p:grpSpPr bwMode="auto">
          <a:xfrm>
            <a:off x="7139305" y="4020502"/>
            <a:ext cx="182563" cy="284163"/>
            <a:chOff x="3392" y="2544"/>
            <a:chExt cx="82" cy="151"/>
          </a:xfrm>
        </p:grpSpPr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3394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3392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95" name="Group 90"/>
          <p:cNvGrpSpPr>
            <a:grpSpLocks/>
          </p:cNvGrpSpPr>
          <p:nvPr/>
        </p:nvGrpSpPr>
        <p:grpSpPr bwMode="auto">
          <a:xfrm>
            <a:off x="7569518" y="4020502"/>
            <a:ext cx="184150" cy="284163"/>
            <a:chOff x="3586" y="2544"/>
            <a:chExt cx="83" cy="151"/>
          </a:xfrm>
        </p:grpSpPr>
        <p:sp>
          <p:nvSpPr>
            <p:cNvPr id="96" name="Rectangle 91"/>
            <p:cNvSpPr>
              <a:spLocks noChangeArrowheads="1"/>
            </p:cNvSpPr>
            <p:nvPr/>
          </p:nvSpPr>
          <p:spPr bwMode="auto">
            <a:xfrm>
              <a:off x="3588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97" name="Rectangle 92"/>
            <p:cNvSpPr>
              <a:spLocks noChangeArrowheads="1"/>
            </p:cNvSpPr>
            <p:nvPr/>
          </p:nvSpPr>
          <p:spPr bwMode="auto">
            <a:xfrm>
              <a:off x="3586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98" name="Group 93"/>
          <p:cNvGrpSpPr>
            <a:grpSpLocks/>
          </p:cNvGrpSpPr>
          <p:nvPr/>
        </p:nvGrpSpPr>
        <p:grpSpPr bwMode="auto">
          <a:xfrm>
            <a:off x="8841105" y="4020502"/>
            <a:ext cx="177800" cy="284163"/>
            <a:chOff x="4161" y="2544"/>
            <a:chExt cx="80" cy="151"/>
          </a:xfrm>
        </p:grpSpPr>
        <p:sp>
          <p:nvSpPr>
            <p:cNvPr id="99" name="Rectangle 94"/>
            <p:cNvSpPr>
              <a:spLocks noChangeArrowheads="1"/>
            </p:cNvSpPr>
            <p:nvPr/>
          </p:nvSpPr>
          <p:spPr bwMode="auto">
            <a:xfrm>
              <a:off x="4161" y="2544"/>
              <a:ext cx="8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00" name="Rectangle 95"/>
            <p:cNvSpPr>
              <a:spLocks noChangeArrowheads="1"/>
            </p:cNvSpPr>
            <p:nvPr/>
          </p:nvSpPr>
          <p:spPr bwMode="auto">
            <a:xfrm>
              <a:off x="4161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101" name="Group 96"/>
          <p:cNvGrpSpPr>
            <a:grpSpLocks/>
          </p:cNvGrpSpPr>
          <p:nvPr/>
        </p:nvGrpSpPr>
        <p:grpSpPr bwMode="auto">
          <a:xfrm>
            <a:off x="8422005" y="4020502"/>
            <a:ext cx="177800" cy="284163"/>
            <a:chOff x="3971" y="2544"/>
            <a:chExt cx="81" cy="151"/>
          </a:xfrm>
        </p:grpSpPr>
        <p:sp>
          <p:nvSpPr>
            <p:cNvPr id="102" name="Rectangle 97"/>
            <p:cNvSpPr>
              <a:spLocks noChangeArrowheads="1"/>
            </p:cNvSpPr>
            <p:nvPr/>
          </p:nvSpPr>
          <p:spPr bwMode="auto">
            <a:xfrm>
              <a:off x="3971" y="2544"/>
              <a:ext cx="8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03" name="Rectangle 98"/>
            <p:cNvSpPr>
              <a:spLocks noChangeArrowheads="1"/>
            </p:cNvSpPr>
            <p:nvPr/>
          </p:nvSpPr>
          <p:spPr bwMode="auto">
            <a:xfrm>
              <a:off x="3971" y="2615"/>
              <a:ext cx="71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>
                <a:latin typeface="Arial" charset="0"/>
              </a:endParaRPr>
            </a:p>
          </p:txBody>
        </p:sp>
      </p:grpSp>
      <p:grpSp>
        <p:nvGrpSpPr>
          <p:cNvPr id="104" name="Group 99"/>
          <p:cNvGrpSpPr>
            <a:grpSpLocks/>
          </p:cNvGrpSpPr>
          <p:nvPr/>
        </p:nvGrpSpPr>
        <p:grpSpPr bwMode="auto">
          <a:xfrm>
            <a:off x="7993380" y="4020502"/>
            <a:ext cx="230188" cy="284163"/>
            <a:chOff x="3778" y="2544"/>
            <a:chExt cx="104" cy="151"/>
          </a:xfrm>
        </p:grpSpPr>
        <p:sp>
          <p:nvSpPr>
            <p:cNvPr id="105" name="Rectangle 100"/>
            <p:cNvSpPr>
              <a:spLocks noChangeArrowheads="1"/>
            </p:cNvSpPr>
            <p:nvPr/>
          </p:nvSpPr>
          <p:spPr bwMode="auto">
            <a:xfrm>
              <a:off x="3783" y="2544"/>
              <a:ext cx="99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(w)-</a:t>
              </a:r>
              <a:endParaRPr lang="en-US" sz="1000" dirty="0">
                <a:latin typeface="Arial" charset="0"/>
              </a:endParaRPr>
            </a:p>
          </p:txBody>
        </p:sp>
        <p:sp>
          <p:nvSpPr>
            <p:cNvPr id="106" name="Rectangle 101"/>
            <p:cNvSpPr>
              <a:spLocks noChangeArrowheads="1"/>
            </p:cNvSpPr>
            <p:nvPr/>
          </p:nvSpPr>
          <p:spPr bwMode="auto">
            <a:xfrm>
              <a:off x="3778" y="2615"/>
              <a:ext cx="7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 dirty="0">
                  <a:solidFill>
                    <a:srgbClr val="000000"/>
                  </a:solidFill>
                  <a:latin typeface="Arial" charset="0"/>
                </a:rPr>
                <a:t>(0)</a:t>
              </a:r>
              <a:endParaRPr lang="en-US" sz="1000" dirty="0">
                <a:latin typeface="Arial" charset="0"/>
              </a:endParaRPr>
            </a:p>
          </p:txBody>
        </p:sp>
      </p:grpSp>
      <p:sp>
        <p:nvSpPr>
          <p:cNvPr id="107" name="Line 102"/>
          <p:cNvSpPr>
            <a:spLocks noChangeShapeType="1"/>
          </p:cNvSpPr>
          <p:nvPr/>
        </p:nvSpPr>
        <p:spPr bwMode="auto">
          <a:xfrm flipV="1">
            <a:off x="6656705" y="3472815"/>
            <a:ext cx="3175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103"/>
          <p:cNvSpPr>
            <a:spLocks noChangeShapeType="1"/>
          </p:cNvSpPr>
          <p:nvPr/>
        </p:nvSpPr>
        <p:spPr bwMode="auto">
          <a:xfrm flipV="1">
            <a:off x="7082155" y="3472815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104"/>
          <p:cNvSpPr>
            <a:spLocks noChangeShapeType="1"/>
          </p:cNvSpPr>
          <p:nvPr/>
        </p:nvSpPr>
        <p:spPr bwMode="auto">
          <a:xfrm flipV="1">
            <a:off x="7507605" y="3472815"/>
            <a:ext cx="1588" cy="45243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Rectangle 105"/>
          <p:cNvSpPr>
            <a:spLocks noChangeArrowheads="1"/>
          </p:cNvSpPr>
          <p:nvPr/>
        </p:nvSpPr>
        <p:spPr bwMode="auto">
          <a:xfrm>
            <a:off x="6763068" y="3529965"/>
            <a:ext cx="690562" cy="33655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106"/>
          <p:cNvSpPr>
            <a:spLocks noChangeArrowheads="1"/>
          </p:cNvSpPr>
          <p:nvPr/>
        </p:nvSpPr>
        <p:spPr bwMode="auto">
          <a:xfrm>
            <a:off x="6796405" y="3726815"/>
            <a:ext cx="48895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Control</a:t>
            </a:r>
            <a:endParaRPr lang="en-US" sz="1200" dirty="0">
              <a:latin typeface="Arial" charset="0"/>
            </a:endParaRPr>
          </a:p>
        </p:txBody>
      </p:sp>
      <p:sp>
        <p:nvSpPr>
          <p:cNvPr id="112" name="Rectangle 107"/>
          <p:cNvSpPr>
            <a:spLocks noChangeArrowheads="1"/>
          </p:cNvSpPr>
          <p:nvPr/>
        </p:nvSpPr>
        <p:spPr bwMode="auto">
          <a:xfrm>
            <a:off x="6899593" y="3545840"/>
            <a:ext cx="37941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200">
                <a:solidFill>
                  <a:srgbClr val="000000"/>
                </a:solidFill>
                <a:latin typeface="Arial" charset="0"/>
              </a:rPr>
              <a:t>Mode</a:t>
            </a:r>
            <a:endParaRPr lang="en-US" sz="1200">
              <a:latin typeface="Arial" charset="0"/>
            </a:endParaRPr>
          </a:p>
        </p:txBody>
      </p:sp>
      <p:grpSp>
        <p:nvGrpSpPr>
          <p:cNvPr id="113" name="Group 108"/>
          <p:cNvGrpSpPr>
            <a:grpSpLocks/>
          </p:cNvGrpSpPr>
          <p:nvPr/>
        </p:nvGrpSpPr>
        <p:grpSpPr bwMode="auto">
          <a:xfrm>
            <a:off x="6021705" y="5184140"/>
            <a:ext cx="1384300" cy="566737"/>
            <a:chOff x="2887" y="3162"/>
            <a:chExt cx="625" cy="301"/>
          </a:xfrm>
        </p:grpSpPr>
        <p:sp>
          <p:nvSpPr>
            <p:cNvPr id="114" name="Rectangle 109"/>
            <p:cNvSpPr>
              <a:spLocks noChangeArrowheads="1"/>
            </p:cNvSpPr>
            <p:nvPr/>
          </p:nvSpPr>
          <p:spPr bwMode="auto">
            <a:xfrm>
              <a:off x="3248" y="3232"/>
              <a:ext cx="11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5" name="Rectangle 110"/>
            <p:cNvSpPr>
              <a:spLocks noChangeArrowheads="1"/>
            </p:cNvSpPr>
            <p:nvPr/>
          </p:nvSpPr>
          <p:spPr bwMode="auto">
            <a:xfrm>
              <a:off x="3248" y="3307"/>
              <a:ext cx="110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1/4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6" name="Rectangle 111"/>
            <p:cNvSpPr>
              <a:spLocks noChangeArrowheads="1"/>
            </p:cNvSpPr>
            <p:nvPr/>
          </p:nvSpPr>
          <p:spPr bwMode="auto">
            <a:xfrm>
              <a:off x="3248" y="3383"/>
              <a:ext cx="110" cy="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  1/8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7" name="Rectangle 112"/>
            <p:cNvSpPr>
              <a:spLocks noChangeArrowheads="1"/>
            </p:cNvSpPr>
            <p:nvPr/>
          </p:nvSpPr>
          <p:spPr bwMode="auto">
            <a:xfrm>
              <a:off x="3275" y="3167"/>
              <a:ext cx="237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1/1, Pass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8" name="Rectangle 113"/>
            <p:cNvSpPr>
              <a:spLocks noChangeArrowheads="1"/>
            </p:cNvSpPr>
            <p:nvPr/>
          </p:nvSpPr>
          <p:spPr bwMode="auto">
            <a:xfrm>
              <a:off x="2887" y="316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9" name="Rectangle 114"/>
            <p:cNvSpPr>
              <a:spLocks noChangeArrowheads="1"/>
            </p:cNvSpPr>
            <p:nvPr/>
          </p:nvSpPr>
          <p:spPr bwMode="auto">
            <a:xfrm>
              <a:off x="3085" y="316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0" name="Rectangle 115"/>
            <p:cNvSpPr>
              <a:spLocks noChangeArrowheads="1"/>
            </p:cNvSpPr>
            <p:nvPr/>
          </p:nvSpPr>
          <p:spPr bwMode="auto">
            <a:xfrm>
              <a:off x="2887" y="323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1" name="Rectangle 116"/>
            <p:cNvSpPr>
              <a:spLocks noChangeArrowheads="1"/>
            </p:cNvSpPr>
            <p:nvPr/>
          </p:nvSpPr>
          <p:spPr bwMode="auto">
            <a:xfrm>
              <a:off x="3085" y="3232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2" name="Rectangle 117"/>
            <p:cNvSpPr>
              <a:spLocks noChangeArrowheads="1"/>
            </p:cNvSpPr>
            <p:nvPr/>
          </p:nvSpPr>
          <p:spPr bwMode="auto">
            <a:xfrm>
              <a:off x="2887" y="3303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3" name="Rectangle 118"/>
            <p:cNvSpPr>
              <a:spLocks noChangeArrowheads="1"/>
            </p:cNvSpPr>
            <p:nvPr/>
          </p:nvSpPr>
          <p:spPr bwMode="auto">
            <a:xfrm>
              <a:off x="3085" y="3303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4" name="Rectangle 119"/>
            <p:cNvSpPr>
              <a:spLocks noChangeArrowheads="1"/>
            </p:cNvSpPr>
            <p:nvPr/>
          </p:nvSpPr>
          <p:spPr bwMode="auto">
            <a:xfrm>
              <a:off x="2887" y="3376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5" name="Rectangle 120"/>
            <p:cNvSpPr>
              <a:spLocks noChangeArrowheads="1"/>
            </p:cNvSpPr>
            <p:nvPr/>
          </p:nvSpPr>
          <p:spPr bwMode="auto">
            <a:xfrm>
              <a:off x="3085" y="3376"/>
              <a:ext cx="31" cy="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6" name="Line 121"/>
            <p:cNvSpPr>
              <a:spLocks noChangeShapeType="1"/>
            </p:cNvSpPr>
            <p:nvPr/>
          </p:nvSpPr>
          <p:spPr bwMode="auto">
            <a:xfrm>
              <a:off x="3175" y="3166"/>
              <a:ext cx="1" cy="288"/>
            </a:xfrm>
            <a:prstGeom prst="line">
              <a:avLst/>
            </a:prstGeom>
            <a:noFill/>
            <a:ln w="12700">
              <a:solidFill>
                <a:srgbClr val="C0C0C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7" name="Line 122"/>
          <p:cNvSpPr>
            <a:spLocks noChangeShapeType="1"/>
          </p:cNvSpPr>
          <p:nvPr/>
        </p:nvSpPr>
        <p:spPr bwMode="auto">
          <a:xfrm>
            <a:off x="4959668" y="4374515"/>
            <a:ext cx="3175" cy="208121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123"/>
          <p:cNvSpPr>
            <a:spLocks noChangeShapeType="1"/>
          </p:cNvSpPr>
          <p:nvPr/>
        </p:nvSpPr>
        <p:spPr bwMode="auto">
          <a:xfrm flipV="1">
            <a:off x="5385118" y="4379277"/>
            <a:ext cx="1587" cy="2076450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124"/>
          <p:cNvSpPr>
            <a:spLocks noChangeShapeType="1"/>
          </p:cNvSpPr>
          <p:nvPr/>
        </p:nvSpPr>
        <p:spPr bwMode="auto">
          <a:xfrm flipV="1">
            <a:off x="5810568" y="4379277"/>
            <a:ext cx="1587" cy="14446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125"/>
          <p:cNvSpPr>
            <a:spLocks noChangeShapeType="1"/>
          </p:cNvSpPr>
          <p:nvPr/>
        </p:nvSpPr>
        <p:spPr bwMode="auto">
          <a:xfrm>
            <a:off x="6659880" y="4379277"/>
            <a:ext cx="1588" cy="7223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Line 126"/>
          <p:cNvSpPr>
            <a:spLocks noChangeShapeType="1"/>
          </p:cNvSpPr>
          <p:nvPr/>
        </p:nvSpPr>
        <p:spPr bwMode="auto">
          <a:xfrm>
            <a:off x="5810568" y="5912802"/>
            <a:ext cx="1587" cy="542925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Rectangle 127"/>
          <p:cNvSpPr>
            <a:spLocks noChangeArrowheads="1"/>
          </p:cNvSpPr>
          <p:nvPr/>
        </p:nvSpPr>
        <p:spPr bwMode="auto">
          <a:xfrm>
            <a:off x="5161280" y="5906452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133" name="Rectangle 128"/>
          <p:cNvSpPr>
            <a:spLocks noChangeArrowheads="1"/>
          </p:cNvSpPr>
          <p:nvPr/>
        </p:nvSpPr>
        <p:spPr bwMode="auto">
          <a:xfrm>
            <a:off x="5572443" y="5906452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134" name="Rectangle 129"/>
          <p:cNvSpPr>
            <a:spLocks noChangeArrowheads="1"/>
          </p:cNvSpPr>
          <p:nvPr/>
        </p:nvSpPr>
        <p:spPr bwMode="auto">
          <a:xfrm>
            <a:off x="5161280" y="6039802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135" name="Rectangle 130"/>
          <p:cNvSpPr>
            <a:spLocks noChangeArrowheads="1"/>
          </p:cNvSpPr>
          <p:nvPr/>
        </p:nvSpPr>
        <p:spPr bwMode="auto">
          <a:xfrm>
            <a:off x="5572443" y="6039802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136" name="Rectangle 131"/>
          <p:cNvSpPr>
            <a:spLocks noChangeArrowheads="1"/>
          </p:cNvSpPr>
          <p:nvPr/>
        </p:nvSpPr>
        <p:spPr bwMode="auto">
          <a:xfrm>
            <a:off x="5161280" y="6173152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137" name="Rectangle 132"/>
          <p:cNvSpPr>
            <a:spLocks noChangeArrowheads="1"/>
          </p:cNvSpPr>
          <p:nvPr/>
        </p:nvSpPr>
        <p:spPr bwMode="auto">
          <a:xfrm>
            <a:off x="5572443" y="6173152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0</a:t>
            </a:r>
            <a:endParaRPr lang="en-US" sz="1000">
              <a:latin typeface="Arial" charset="0"/>
            </a:endParaRPr>
          </a:p>
        </p:txBody>
      </p:sp>
      <p:sp>
        <p:nvSpPr>
          <p:cNvPr id="138" name="Rectangle 133"/>
          <p:cNvSpPr>
            <a:spLocks noChangeArrowheads="1"/>
          </p:cNvSpPr>
          <p:nvPr/>
        </p:nvSpPr>
        <p:spPr bwMode="auto">
          <a:xfrm>
            <a:off x="5161280" y="6309677"/>
            <a:ext cx="714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139" name="Rectangle 134"/>
          <p:cNvSpPr>
            <a:spLocks noChangeArrowheads="1"/>
          </p:cNvSpPr>
          <p:nvPr/>
        </p:nvSpPr>
        <p:spPr bwMode="auto">
          <a:xfrm>
            <a:off x="5572443" y="6309677"/>
            <a:ext cx="68262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1</a:t>
            </a:r>
            <a:endParaRPr lang="en-US" sz="1000">
              <a:latin typeface="Arial" charset="0"/>
            </a:endParaRPr>
          </a:p>
        </p:txBody>
      </p:sp>
      <p:sp>
        <p:nvSpPr>
          <p:cNvPr id="140" name="Rectangle 135"/>
          <p:cNvSpPr>
            <a:spLocks noChangeArrowheads="1"/>
          </p:cNvSpPr>
          <p:nvPr/>
        </p:nvSpPr>
        <p:spPr bwMode="auto">
          <a:xfrm>
            <a:off x="5951855" y="6038215"/>
            <a:ext cx="36353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 ACLK</a:t>
            </a:r>
            <a:endParaRPr lang="en-US" sz="1000">
              <a:latin typeface="Arial" charset="0"/>
            </a:endParaRPr>
          </a:p>
        </p:txBody>
      </p:sp>
      <p:sp>
        <p:nvSpPr>
          <p:cNvPr id="141" name="Rectangle 136"/>
          <p:cNvSpPr>
            <a:spLocks noChangeArrowheads="1"/>
          </p:cNvSpPr>
          <p:nvPr/>
        </p:nvSpPr>
        <p:spPr bwMode="auto">
          <a:xfrm>
            <a:off x="5940743" y="6179502"/>
            <a:ext cx="4222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 dirty="0">
                <a:solidFill>
                  <a:srgbClr val="000000"/>
                </a:solidFill>
                <a:latin typeface="Arial" charset="0"/>
              </a:rPr>
              <a:t>  MCLK</a:t>
            </a:r>
            <a:endParaRPr lang="en-US" sz="1000" dirty="0">
              <a:latin typeface="Arial" charset="0"/>
            </a:endParaRPr>
          </a:p>
        </p:txBody>
      </p:sp>
      <p:sp>
        <p:nvSpPr>
          <p:cNvPr id="142" name="Rectangle 137"/>
          <p:cNvSpPr>
            <a:spLocks noChangeArrowheads="1"/>
          </p:cNvSpPr>
          <p:nvPr/>
        </p:nvSpPr>
        <p:spPr bwMode="auto">
          <a:xfrm>
            <a:off x="5883593" y="6303327"/>
            <a:ext cx="15001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   INCLK (often = #TACLK)</a:t>
            </a:r>
            <a:endParaRPr lang="en-US" sz="1000">
              <a:latin typeface="Arial" charset="0"/>
            </a:endParaRPr>
          </a:p>
        </p:txBody>
      </p:sp>
      <p:sp>
        <p:nvSpPr>
          <p:cNvPr id="143" name="Rectangle 138"/>
          <p:cNvSpPr>
            <a:spLocks noChangeArrowheads="1"/>
          </p:cNvSpPr>
          <p:nvPr/>
        </p:nvSpPr>
        <p:spPr bwMode="auto">
          <a:xfrm>
            <a:off x="5980430" y="5915977"/>
            <a:ext cx="4064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TACLK</a:t>
            </a:r>
            <a:endParaRPr lang="en-US" sz="1000">
              <a:latin typeface="Arial" charset="0"/>
            </a:endParaRPr>
          </a:p>
        </p:txBody>
      </p:sp>
      <p:sp>
        <p:nvSpPr>
          <p:cNvPr id="144" name="Line 139"/>
          <p:cNvSpPr>
            <a:spLocks noChangeShapeType="1"/>
          </p:cNvSpPr>
          <p:nvPr/>
        </p:nvSpPr>
        <p:spPr bwMode="auto">
          <a:xfrm>
            <a:off x="6656705" y="5098415"/>
            <a:ext cx="2335213" cy="158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140"/>
          <p:cNvSpPr>
            <a:spLocks noChangeShapeType="1"/>
          </p:cNvSpPr>
          <p:nvPr/>
        </p:nvSpPr>
        <p:spPr bwMode="auto">
          <a:xfrm>
            <a:off x="5807393" y="5819140"/>
            <a:ext cx="3187700" cy="47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Rectangle 141"/>
          <p:cNvSpPr>
            <a:spLocks noChangeArrowheads="1"/>
          </p:cNvSpPr>
          <p:nvPr/>
        </p:nvSpPr>
        <p:spPr bwMode="auto">
          <a:xfrm>
            <a:off x="7159943" y="4357052"/>
            <a:ext cx="268287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MC0</a:t>
            </a:r>
            <a:endParaRPr lang="en-US" sz="1000">
              <a:latin typeface="Arial" charset="0"/>
            </a:endParaRPr>
          </a:p>
        </p:txBody>
      </p:sp>
      <p:sp>
        <p:nvSpPr>
          <p:cNvPr id="147" name="Rectangle 142"/>
          <p:cNvSpPr>
            <a:spLocks noChangeArrowheads="1"/>
          </p:cNvSpPr>
          <p:nvPr/>
        </p:nvSpPr>
        <p:spPr bwMode="auto">
          <a:xfrm>
            <a:off x="6732905" y="4357052"/>
            <a:ext cx="268288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MC1</a:t>
            </a:r>
            <a:endParaRPr lang="en-US" sz="1000">
              <a:latin typeface="Arial" charset="0"/>
            </a:endParaRPr>
          </a:p>
        </p:txBody>
      </p:sp>
      <p:sp>
        <p:nvSpPr>
          <p:cNvPr id="148" name="Rectangle 143"/>
          <p:cNvSpPr>
            <a:spLocks noChangeArrowheads="1"/>
          </p:cNvSpPr>
          <p:nvPr/>
        </p:nvSpPr>
        <p:spPr bwMode="auto">
          <a:xfrm>
            <a:off x="5920105" y="4988877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ID1</a:t>
            </a:r>
            <a:endParaRPr lang="en-US" sz="1000">
              <a:latin typeface="Arial" charset="0"/>
            </a:endParaRPr>
          </a:p>
        </p:txBody>
      </p:sp>
      <p:sp>
        <p:nvSpPr>
          <p:cNvPr id="149" name="Rectangle 144"/>
          <p:cNvSpPr>
            <a:spLocks noChangeArrowheads="1"/>
          </p:cNvSpPr>
          <p:nvPr/>
        </p:nvSpPr>
        <p:spPr bwMode="auto">
          <a:xfrm>
            <a:off x="6340793" y="4988877"/>
            <a:ext cx="1968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ID0</a:t>
            </a:r>
            <a:endParaRPr lang="en-US" sz="1000">
              <a:latin typeface="Arial" charset="0"/>
            </a:endParaRPr>
          </a:p>
        </p:txBody>
      </p:sp>
      <p:sp>
        <p:nvSpPr>
          <p:cNvPr id="150" name="Rectangle 145"/>
          <p:cNvSpPr>
            <a:spLocks noChangeArrowheads="1"/>
          </p:cNvSpPr>
          <p:nvPr/>
        </p:nvSpPr>
        <p:spPr bwMode="auto">
          <a:xfrm>
            <a:off x="5393055" y="5720715"/>
            <a:ext cx="3921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SSEL0</a:t>
            </a:r>
            <a:endParaRPr lang="en-US" sz="1000">
              <a:latin typeface="Arial" charset="0"/>
            </a:endParaRPr>
          </a:p>
        </p:txBody>
      </p:sp>
      <p:sp>
        <p:nvSpPr>
          <p:cNvPr id="151" name="Rectangle 146"/>
          <p:cNvSpPr>
            <a:spLocks noChangeArrowheads="1"/>
          </p:cNvSpPr>
          <p:nvPr/>
        </p:nvSpPr>
        <p:spPr bwMode="auto">
          <a:xfrm>
            <a:off x="4970780" y="5720715"/>
            <a:ext cx="392113" cy="15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 eaLnBrk="0" hangingPunct="0"/>
            <a:r>
              <a:rPr lang="en-US" sz="1000">
                <a:solidFill>
                  <a:srgbClr val="000000"/>
                </a:solidFill>
                <a:latin typeface="Arial" charset="0"/>
              </a:rPr>
              <a:t>SSEL1</a:t>
            </a:r>
            <a:endParaRPr lang="en-US" sz="1000">
              <a:latin typeface="Arial" charset="0"/>
            </a:endParaRPr>
          </a:p>
        </p:txBody>
      </p:sp>
      <p:sp>
        <p:nvSpPr>
          <p:cNvPr id="152" name="Rectangle 153"/>
          <p:cNvSpPr>
            <a:spLocks noChangeArrowheads="1"/>
          </p:cNvSpPr>
          <p:nvPr/>
        </p:nvSpPr>
        <p:spPr bwMode="auto">
          <a:xfrm>
            <a:off x="2157730" y="2141537"/>
            <a:ext cx="714375" cy="2190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Rectangle 155"/>
          <p:cNvSpPr>
            <a:spLocks noChangeArrowheads="1"/>
          </p:cNvSpPr>
          <p:nvPr/>
        </p:nvSpPr>
        <p:spPr bwMode="auto">
          <a:xfrm>
            <a:off x="2178368" y="4701540"/>
            <a:ext cx="2212975" cy="127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TACLR – clears TAR and resets the direction of counting (it clears automatically itself)</a:t>
            </a:r>
          </a:p>
          <a:p>
            <a:pPr eaLnBrk="0" hangingPunct="0"/>
            <a:endParaRPr lang="en-US" sz="1200" dirty="0">
              <a:solidFill>
                <a:srgbClr val="000000"/>
              </a:solidFill>
              <a:latin typeface="Arial" charset="0"/>
            </a:endParaRPr>
          </a:p>
          <a:p>
            <a:pPr eaLnBrk="0" hangingPunct="0"/>
            <a:r>
              <a:rPr lang="en-US" sz="1200" dirty="0">
                <a:solidFill>
                  <a:srgbClr val="000000"/>
                </a:solidFill>
                <a:latin typeface="Arial" charset="0"/>
              </a:rPr>
              <a:t>TAIFG – set when the timer counts to 0; a </a:t>
            </a:r>
            <a:r>
              <a:rPr lang="en-US" sz="1200" dirty="0" err="1">
                <a:solidFill>
                  <a:srgbClr val="000000"/>
                </a:solidFill>
                <a:latin typeface="Arial" charset="0"/>
              </a:rPr>
              <a:t>maskable</a:t>
            </a:r>
            <a:r>
              <a:rPr lang="en-US" sz="1200" dirty="0">
                <a:solidFill>
                  <a:srgbClr val="000000"/>
                </a:solidFill>
                <a:latin typeface="Arial" charset="0"/>
              </a:rPr>
              <a:t> interrupt is requested if TAIE bit is set</a:t>
            </a:r>
            <a:endParaRPr lang="en-US" sz="12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89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&amp; Compare Block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2205491" y="5300663"/>
            <a:ext cx="6883400" cy="1035050"/>
            <a:chOff x="908" y="3304"/>
            <a:chExt cx="3535" cy="652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1317" y="3419"/>
              <a:ext cx="3065" cy="23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3044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3236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3428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flipV="1">
              <a:off x="3620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812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V="1">
              <a:off x="4004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V="1">
              <a:off x="4196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204" y="3304"/>
              <a:ext cx="12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914" y="3547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162h</a:t>
              </a:r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908" y="3403"/>
              <a:ext cx="29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CCTLx</a:t>
              </a:r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 flipV="1">
              <a:off x="1893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085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277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469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661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852" y="3423"/>
              <a:ext cx="0" cy="2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265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1307" y="3304"/>
              <a:ext cx="16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1509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1701" y="3415"/>
              <a:ext cx="0" cy="2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429" y="3440"/>
              <a:ext cx="187" cy="14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un-</a:t>
              </a: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045" y="3491"/>
              <a:ext cx="22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SCS</a:t>
              </a: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948" y="3479"/>
              <a:ext cx="377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2912" y="3488"/>
              <a:ext cx="41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OUTMODx</a:t>
              </a: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265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1457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1457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2634" y="3483"/>
              <a:ext cx="227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</a:t>
              </a: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1749" y="3479"/>
              <a:ext cx="281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1750" y="3443"/>
              <a:ext cx="2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INPUT</a:t>
              </a: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1726" y="3533"/>
              <a:ext cx="34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SELECT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1365" y="3479"/>
              <a:ext cx="281" cy="1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1323" y="3443"/>
              <a:ext cx="40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CAPTURE</a:t>
              </a:r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1365" y="3533"/>
              <a:ext cx="28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MODE</a:t>
              </a:r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568" y="3689"/>
              <a:ext cx="11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</a:t>
              </a:r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1842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1842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034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2034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226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226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418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418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2610" y="3689"/>
              <a:ext cx="18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61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2800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80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299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993" y="3785"/>
              <a:ext cx="17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3185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3185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3376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376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3761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761" y="3785"/>
              <a:ext cx="172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95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3953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4143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4143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147" y="3489"/>
              <a:ext cx="29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CCIFG</a:t>
              </a:r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3966" y="3494"/>
              <a:ext cx="23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COV</a:t>
              </a:r>
            </a:p>
          </p:txBody>
        </p:sp>
        <p:sp>
          <p:nvSpPr>
            <p:cNvPr id="70" name="Rectangle 65"/>
            <p:cNvSpPr>
              <a:spLocks noChangeArrowheads="1"/>
            </p:cNvSpPr>
            <p:nvPr/>
          </p:nvSpPr>
          <p:spPr bwMode="auto">
            <a:xfrm>
              <a:off x="3779" y="3494"/>
              <a:ext cx="230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OUT</a:t>
              </a:r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3584" y="3494"/>
              <a:ext cx="20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</a:t>
              </a:r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3388" y="3491"/>
              <a:ext cx="24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CCIE</a:t>
              </a:r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914" y="3739"/>
              <a:ext cx="24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16Eh</a:t>
              </a:r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914" y="3643"/>
              <a:ext cx="14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</a:t>
              </a:r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1650" y="3689"/>
              <a:ext cx="184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rw-</a:t>
              </a: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1650" y="3785"/>
              <a:ext cx="17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(0)</a:t>
              </a: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241" y="3494"/>
              <a:ext cx="24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SCCI</a:t>
              </a:r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2430" y="3536"/>
              <a:ext cx="23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eaLnBrk="0" hangingPunct="0">
                <a:lnSpc>
                  <a:spcPct val="90000"/>
                </a:lnSpc>
                <a:spcBef>
                  <a:spcPct val="80000"/>
                </a:spcBef>
                <a:spcAft>
                  <a:spcPct val="30000"/>
                </a:spcAft>
              </a:pPr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used</a:t>
              </a:r>
            </a:p>
          </p:txBody>
        </p:sp>
      </p:grpSp>
      <p:grpSp>
        <p:nvGrpSpPr>
          <p:cNvPr id="79" name="Group 74"/>
          <p:cNvGrpSpPr>
            <a:grpSpLocks/>
          </p:cNvGrpSpPr>
          <p:nvPr/>
        </p:nvGrpSpPr>
        <p:grpSpPr bwMode="auto">
          <a:xfrm>
            <a:off x="2378529" y="4493749"/>
            <a:ext cx="6594475" cy="863600"/>
            <a:chOff x="955" y="2655"/>
            <a:chExt cx="3929" cy="544"/>
          </a:xfrm>
        </p:grpSpPr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1339" y="2745"/>
              <a:ext cx="3545" cy="237"/>
            </a:xfrm>
            <a:prstGeom prst="rect">
              <a:avLst/>
            </a:prstGeom>
            <a:noFill/>
            <a:ln w="1428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76"/>
            <p:cNvSpPr>
              <a:spLocks noChangeShapeType="1"/>
            </p:cNvSpPr>
            <p:nvPr/>
          </p:nvSpPr>
          <p:spPr bwMode="auto">
            <a:xfrm>
              <a:off x="3333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77"/>
            <p:cNvSpPr>
              <a:spLocks noChangeShapeType="1"/>
            </p:cNvSpPr>
            <p:nvPr/>
          </p:nvSpPr>
          <p:spPr bwMode="auto">
            <a:xfrm>
              <a:off x="4219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8"/>
            <p:cNvSpPr>
              <a:spLocks noChangeShapeType="1"/>
            </p:cNvSpPr>
            <p:nvPr/>
          </p:nvSpPr>
          <p:spPr bwMode="auto">
            <a:xfrm flipV="1">
              <a:off x="4441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79"/>
            <p:cNvSpPr>
              <a:spLocks noChangeShapeType="1"/>
            </p:cNvSpPr>
            <p:nvPr/>
          </p:nvSpPr>
          <p:spPr bwMode="auto">
            <a:xfrm flipV="1">
              <a:off x="466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80"/>
            <p:cNvSpPr>
              <a:spLocks noChangeShapeType="1"/>
            </p:cNvSpPr>
            <p:nvPr/>
          </p:nvSpPr>
          <p:spPr bwMode="auto">
            <a:xfrm flipV="1">
              <a:off x="156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81"/>
            <p:cNvSpPr>
              <a:spLocks noChangeShapeType="1"/>
            </p:cNvSpPr>
            <p:nvPr/>
          </p:nvSpPr>
          <p:spPr bwMode="auto">
            <a:xfrm flipV="1">
              <a:off x="1783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82"/>
            <p:cNvSpPr>
              <a:spLocks noChangeShapeType="1"/>
            </p:cNvSpPr>
            <p:nvPr/>
          </p:nvSpPr>
          <p:spPr bwMode="auto">
            <a:xfrm flipV="1">
              <a:off x="2004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V="1">
              <a:off x="2226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84"/>
            <p:cNvSpPr>
              <a:spLocks noChangeShapeType="1"/>
            </p:cNvSpPr>
            <p:nvPr/>
          </p:nvSpPr>
          <p:spPr bwMode="auto">
            <a:xfrm>
              <a:off x="2447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85"/>
            <p:cNvSpPr>
              <a:spLocks noChangeShapeType="1"/>
            </p:cNvSpPr>
            <p:nvPr/>
          </p:nvSpPr>
          <p:spPr bwMode="auto">
            <a:xfrm>
              <a:off x="2669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86"/>
            <p:cNvSpPr>
              <a:spLocks noChangeShapeType="1"/>
            </p:cNvSpPr>
            <p:nvPr/>
          </p:nvSpPr>
          <p:spPr bwMode="auto">
            <a:xfrm>
              <a:off x="2890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87"/>
            <p:cNvSpPr>
              <a:spLocks noChangeShapeType="1"/>
            </p:cNvSpPr>
            <p:nvPr/>
          </p:nvSpPr>
          <p:spPr bwMode="auto">
            <a:xfrm>
              <a:off x="3112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Rectangle 88"/>
            <p:cNvSpPr>
              <a:spLocks noChangeArrowheads="1"/>
            </p:cNvSpPr>
            <p:nvPr/>
          </p:nvSpPr>
          <p:spPr bwMode="auto">
            <a:xfrm>
              <a:off x="4754" y="2659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94" name="Rectangle 89"/>
            <p:cNvSpPr>
              <a:spLocks noChangeArrowheads="1"/>
            </p:cNvSpPr>
            <p:nvPr/>
          </p:nvSpPr>
          <p:spPr bwMode="auto">
            <a:xfrm>
              <a:off x="1410" y="2659"/>
              <a:ext cx="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95" name="Rectangle 90"/>
            <p:cNvSpPr>
              <a:spLocks noChangeArrowheads="1"/>
            </p:cNvSpPr>
            <p:nvPr/>
          </p:nvSpPr>
          <p:spPr bwMode="auto">
            <a:xfrm>
              <a:off x="963" y="2655"/>
              <a:ext cx="20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CCRx</a:t>
              </a:r>
              <a:endParaRPr lang="en-US" sz="1000">
                <a:latin typeface="Arial" charset="0"/>
              </a:endParaRPr>
            </a:p>
          </p:txBody>
        </p:sp>
        <p:grpSp>
          <p:nvGrpSpPr>
            <p:cNvPr id="96" name="Group 91"/>
            <p:cNvGrpSpPr>
              <a:grpSpLocks/>
            </p:cNvGrpSpPr>
            <p:nvPr/>
          </p:nvGrpSpPr>
          <p:grpSpPr bwMode="auto">
            <a:xfrm>
              <a:off x="1591" y="3032"/>
              <a:ext cx="106" cy="167"/>
              <a:chOff x="1591" y="3032"/>
              <a:chExt cx="106" cy="167"/>
            </a:xfrm>
          </p:grpSpPr>
          <p:sp>
            <p:nvSpPr>
              <p:cNvPr id="152" name="Rectangle 92"/>
              <p:cNvSpPr>
                <a:spLocks noChangeArrowheads="1"/>
              </p:cNvSpPr>
              <p:nvPr/>
            </p:nvSpPr>
            <p:spPr bwMode="auto">
              <a:xfrm>
                <a:off x="1592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53" name="Rectangle 93"/>
              <p:cNvSpPr>
                <a:spLocks noChangeArrowheads="1"/>
              </p:cNvSpPr>
              <p:nvPr/>
            </p:nvSpPr>
            <p:spPr bwMode="auto">
              <a:xfrm>
                <a:off x="1591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97" name="Group 94"/>
            <p:cNvGrpSpPr>
              <a:grpSpLocks/>
            </p:cNvGrpSpPr>
            <p:nvPr/>
          </p:nvGrpSpPr>
          <p:grpSpPr bwMode="auto">
            <a:xfrm>
              <a:off x="1812" y="3032"/>
              <a:ext cx="106" cy="167"/>
              <a:chOff x="1812" y="3032"/>
              <a:chExt cx="106" cy="167"/>
            </a:xfrm>
          </p:grpSpPr>
          <p:sp>
            <p:nvSpPr>
              <p:cNvPr id="150" name="Rectangle 95"/>
              <p:cNvSpPr>
                <a:spLocks noChangeArrowheads="1"/>
              </p:cNvSpPr>
              <p:nvPr/>
            </p:nvSpPr>
            <p:spPr bwMode="auto">
              <a:xfrm>
                <a:off x="1812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51" name="Rectangle 96"/>
              <p:cNvSpPr>
                <a:spLocks noChangeArrowheads="1"/>
              </p:cNvSpPr>
              <p:nvPr/>
            </p:nvSpPr>
            <p:spPr bwMode="auto">
              <a:xfrm>
                <a:off x="1813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98" name="Group 97"/>
            <p:cNvGrpSpPr>
              <a:grpSpLocks/>
            </p:cNvGrpSpPr>
            <p:nvPr/>
          </p:nvGrpSpPr>
          <p:grpSpPr bwMode="auto">
            <a:xfrm>
              <a:off x="1369" y="3032"/>
              <a:ext cx="106" cy="167"/>
              <a:chOff x="1369" y="3032"/>
              <a:chExt cx="106" cy="167"/>
            </a:xfrm>
          </p:grpSpPr>
          <p:sp>
            <p:nvSpPr>
              <p:cNvPr id="148" name="Rectangle 98"/>
              <p:cNvSpPr>
                <a:spLocks noChangeArrowheads="1"/>
              </p:cNvSpPr>
              <p:nvPr/>
            </p:nvSpPr>
            <p:spPr bwMode="auto">
              <a:xfrm>
                <a:off x="1369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49" name="Rectangle 99"/>
              <p:cNvSpPr>
                <a:spLocks noChangeArrowheads="1"/>
              </p:cNvSpPr>
              <p:nvPr/>
            </p:nvSpPr>
            <p:spPr bwMode="auto">
              <a:xfrm>
                <a:off x="1370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99" name="Group 100"/>
            <p:cNvGrpSpPr>
              <a:grpSpLocks/>
            </p:cNvGrpSpPr>
            <p:nvPr/>
          </p:nvGrpSpPr>
          <p:grpSpPr bwMode="auto">
            <a:xfrm>
              <a:off x="2033" y="3032"/>
              <a:ext cx="106" cy="167"/>
              <a:chOff x="2033" y="3032"/>
              <a:chExt cx="106" cy="167"/>
            </a:xfrm>
          </p:grpSpPr>
          <p:sp>
            <p:nvSpPr>
              <p:cNvPr id="146" name="Rectangle 101"/>
              <p:cNvSpPr>
                <a:spLocks noChangeArrowheads="1"/>
              </p:cNvSpPr>
              <p:nvPr/>
            </p:nvSpPr>
            <p:spPr bwMode="auto">
              <a:xfrm>
                <a:off x="2033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47" name="Rectangle 102"/>
              <p:cNvSpPr>
                <a:spLocks noChangeArrowheads="1"/>
              </p:cNvSpPr>
              <p:nvPr/>
            </p:nvSpPr>
            <p:spPr bwMode="auto">
              <a:xfrm>
                <a:off x="2034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0" name="Group 103"/>
            <p:cNvGrpSpPr>
              <a:grpSpLocks/>
            </p:cNvGrpSpPr>
            <p:nvPr/>
          </p:nvGrpSpPr>
          <p:grpSpPr bwMode="auto">
            <a:xfrm>
              <a:off x="2256" y="3032"/>
              <a:ext cx="105" cy="167"/>
              <a:chOff x="2256" y="3032"/>
              <a:chExt cx="105" cy="167"/>
            </a:xfrm>
          </p:grpSpPr>
          <p:sp>
            <p:nvSpPr>
              <p:cNvPr id="144" name="Rectangle 104"/>
              <p:cNvSpPr>
                <a:spLocks noChangeArrowheads="1"/>
              </p:cNvSpPr>
              <p:nvPr/>
            </p:nvSpPr>
            <p:spPr bwMode="auto">
              <a:xfrm>
                <a:off x="2256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45" name="Rectangle 105"/>
              <p:cNvSpPr>
                <a:spLocks noChangeArrowheads="1"/>
              </p:cNvSpPr>
              <p:nvPr/>
            </p:nvSpPr>
            <p:spPr bwMode="auto">
              <a:xfrm>
                <a:off x="2256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1" name="Group 106"/>
            <p:cNvGrpSpPr>
              <a:grpSpLocks/>
            </p:cNvGrpSpPr>
            <p:nvPr/>
          </p:nvGrpSpPr>
          <p:grpSpPr bwMode="auto">
            <a:xfrm>
              <a:off x="2698" y="3032"/>
              <a:ext cx="106" cy="167"/>
              <a:chOff x="2698" y="3032"/>
              <a:chExt cx="106" cy="167"/>
            </a:xfrm>
          </p:grpSpPr>
          <p:sp>
            <p:nvSpPr>
              <p:cNvPr id="142" name="Rectangle 107"/>
              <p:cNvSpPr>
                <a:spLocks noChangeArrowheads="1"/>
              </p:cNvSpPr>
              <p:nvPr/>
            </p:nvSpPr>
            <p:spPr bwMode="auto">
              <a:xfrm>
                <a:off x="2698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43" name="Rectangle 108"/>
              <p:cNvSpPr>
                <a:spLocks noChangeArrowheads="1"/>
              </p:cNvSpPr>
              <p:nvPr/>
            </p:nvSpPr>
            <p:spPr bwMode="auto">
              <a:xfrm>
                <a:off x="2699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2" name="Group 109"/>
            <p:cNvGrpSpPr>
              <a:grpSpLocks/>
            </p:cNvGrpSpPr>
            <p:nvPr/>
          </p:nvGrpSpPr>
          <p:grpSpPr bwMode="auto">
            <a:xfrm>
              <a:off x="2920" y="3032"/>
              <a:ext cx="105" cy="167"/>
              <a:chOff x="2920" y="3032"/>
              <a:chExt cx="105" cy="167"/>
            </a:xfrm>
          </p:grpSpPr>
          <p:sp>
            <p:nvSpPr>
              <p:cNvPr id="140" name="Rectangle 110"/>
              <p:cNvSpPr>
                <a:spLocks noChangeArrowheads="1"/>
              </p:cNvSpPr>
              <p:nvPr/>
            </p:nvSpPr>
            <p:spPr bwMode="auto">
              <a:xfrm>
                <a:off x="2920" y="3032"/>
                <a:ext cx="105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41" name="Rectangle 111"/>
              <p:cNvSpPr>
                <a:spLocks noChangeArrowheads="1"/>
              </p:cNvSpPr>
              <p:nvPr/>
            </p:nvSpPr>
            <p:spPr bwMode="auto">
              <a:xfrm>
                <a:off x="2920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3" name="Group 112"/>
            <p:cNvGrpSpPr>
              <a:grpSpLocks/>
            </p:cNvGrpSpPr>
            <p:nvPr/>
          </p:nvGrpSpPr>
          <p:grpSpPr bwMode="auto">
            <a:xfrm>
              <a:off x="3141" y="3032"/>
              <a:ext cx="106" cy="167"/>
              <a:chOff x="3141" y="3032"/>
              <a:chExt cx="106" cy="167"/>
            </a:xfrm>
          </p:grpSpPr>
          <p:sp>
            <p:nvSpPr>
              <p:cNvPr id="138" name="Rectangle 113"/>
              <p:cNvSpPr>
                <a:spLocks noChangeArrowheads="1"/>
              </p:cNvSpPr>
              <p:nvPr/>
            </p:nvSpPr>
            <p:spPr bwMode="auto">
              <a:xfrm>
                <a:off x="3141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39" name="Rectangle 114"/>
              <p:cNvSpPr>
                <a:spLocks noChangeArrowheads="1"/>
              </p:cNvSpPr>
              <p:nvPr/>
            </p:nvSpPr>
            <p:spPr bwMode="auto">
              <a:xfrm>
                <a:off x="314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4" name="Group 115"/>
            <p:cNvGrpSpPr>
              <a:grpSpLocks/>
            </p:cNvGrpSpPr>
            <p:nvPr/>
          </p:nvGrpSpPr>
          <p:grpSpPr bwMode="auto">
            <a:xfrm>
              <a:off x="2477" y="3032"/>
              <a:ext cx="106" cy="167"/>
              <a:chOff x="2477" y="3032"/>
              <a:chExt cx="106" cy="167"/>
            </a:xfrm>
          </p:grpSpPr>
          <p:sp>
            <p:nvSpPr>
              <p:cNvPr id="136" name="Rectangle 116"/>
              <p:cNvSpPr>
                <a:spLocks noChangeArrowheads="1"/>
              </p:cNvSpPr>
              <p:nvPr/>
            </p:nvSpPr>
            <p:spPr bwMode="auto">
              <a:xfrm>
                <a:off x="2477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37" name="Rectangle 117"/>
              <p:cNvSpPr>
                <a:spLocks noChangeArrowheads="1"/>
              </p:cNvSpPr>
              <p:nvPr/>
            </p:nvSpPr>
            <p:spPr bwMode="auto">
              <a:xfrm>
                <a:off x="2477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5" name="Group 118"/>
            <p:cNvGrpSpPr>
              <a:grpSpLocks/>
            </p:cNvGrpSpPr>
            <p:nvPr/>
          </p:nvGrpSpPr>
          <p:grpSpPr bwMode="auto">
            <a:xfrm>
              <a:off x="3362" y="3032"/>
              <a:ext cx="107" cy="167"/>
              <a:chOff x="3362" y="3032"/>
              <a:chExt cx="107" cy="167"/>
            </a:xfrm>
          </p:grpSpPr>
          <p:sp>
            <p:nvSpPr>
              <p:cNvPr id="134" name="Rectangle 119"/>
              <p:cNvSpPr>
                <a:spLocks noChangeArrowheads="1"/>
              </p:cNvSpPr>
              <p:nvPr/>
            </p:nvSpPr>
            <p:spPr bwMode="auto">
              <a:xfrm>
                <a:off x="3363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35" name="Rectangle 120"/>
              <p:cNvSpPr>
                <a:spLocks noChangeArrowheads="1"/>
              </p:cNvSpPr>
              <p:nvPr/>
            </p:nvSpPr>
            <p:spPr bwMode="auto">
              <a:xfrm>
                <a:off x="336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6" name="Group 121"/>
            <p:cNvGrpSpPr>
              <a:grpSpLocks/>
            </p:cNvGrpSpPr>
            <p:nvPr/>
          </p:nvGrpSpPr>
          <p:grpSpPr bwMode="auto">
            <a:xfrm>
              <a:off x="3584" y="3032"/>
              <a:ext cx="106" cy="167"/>
              <a:chOff x="3584" y="3032"/>
              <a:chExt cx="106" cy="167"/>
            </a:xfrm>
          </p:grpSpPr>
          <p:sp>
            <p:nvSpPr>
              <p:cNvPr id="132" name="Rectangle 122"/>
              <p:cNvSpPr>
                <a:spLocks noChangeArrowheads="1"/>
              </p:cNvSpPr>
              <p:nvPr/>
            </p:nvSpPr>
            <p:spPr bwMode="auto">
              <a:xfrm>
                <a:off x="3584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33" name="Rectangle 123"/>
              <p:cNvSpPr>
                <a:spLocks noChangeArrowheads="1"/>
              </p:cNvSpPr>
              <p:nvPr/>
            </p:nvSpPr>
            <p:spPr bwMode="auto">
              <a:xfrm>
                <a:off x="3585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7" name="Group 124"/>
            <p:cNvGrpSpPr>
              <a:grpSpLocks/>
            </p:cNvGrpSpPr>
            <p:nvPr/>
          </p:nvGrpSpPr>
          <p:grpSpPr bwMode="auto">
            <a:xfrm>
              <a:off x="3805" y="3032"/>
              <a:ext cx="106" cy="167"/>
              <a:chOff x="3805" y="3032"/>
              <a:chExt cx="106" cy="167"/>
            </a:xfrm>
          </p:grpSpPr>
          <p:sp>
            <p:nvSpPr>
              <p:cNvPr id="130" name="Rectangle 125"/>
              <p:cNvSpPr>
                <a:spLocks noChangeArrowheads="1"/>
              </p:cNvSpPr>
              <p:nvPr/>
            </p:nvSpPr>
            <p:spPr bwMode="auto">
              <a:xfrm>
                <a:off x="3805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31" name="Rectangle 126"/>
              <p:cNvSpPr>
                <a:spLocks noChangeArrowheads="1"/>
              </p:cNvSpPr>
              <p:nvPr/>
            </p:nvSpPr>
            <p:spPr bwMode="auto">
              <a:xfrm>
                <a:off x="3806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8" name="Group 127"/>
            <p:cNvGrpSpPr>
              <a:grpSpLocks/>
            </p:cNvGrpSpPr>
            <p:nvPr/>
          </p:nvGrpSpPr>
          <p:grpSpPr bwMode="auto">
            <a:xfrm>
              <a:off x="4027" y="3032"/>
              <a:ext cx="106" cy="167"/>
              <a:chOff x="4027" y="3032"/>
              <a:chExt cx="106" cy="167"/>
            </a:xfrm>
          </p:grpSpPr>
          <p:sp>
            <p:nvSpPr>
              <p:cNvPr id="128" name="Rectangle 128"/>
              <p:cNvSpPr>
                <a:spLocks noChangeArrowheads="1"/>
              </p:cNvSpPr>
              <p:nvPr/>
            </p:nvSpPr>
            <p:spPr bwMode="auto">
              <a:xfrm>
                <a:off x="4027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29" name="Rectangle 129"/>
              <p:cNvSpPr>
                <a:spLocks noChangeArrowheads="1"/>
              </p:cNvSpPr>
              <p:nvPr/>
            </p:nvSpPr>
            <p:spPr bwMode="auto">
              <a:xfrm>
                <a:off x="4028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09" name="Group 130"/>
            <p:cNvGrpSpPr>
              <a:grpSpLocks/>
            </p:cNvGrpSpPr>
            <p:nvPr/>
          </p:nvGrpSpPr>
          <p:grpSpPr bwMode="auto">
            <a:xfrm>
              <a:off x="4691" y="3032"/>
              <a:ext cx="106" cy="167"/>
              <a:chOff x="4691" y="3032"/>
              <a:chExt cx="106" cy="167"/>
            </a:xfrm>
          </p:grpSpPr>
          <p:sp>
            <p:nvSpPr>
              <p:cNvPr id="126" name="Rectangle 131"/>
              <p:cNvSpPr>
                <a:spLocks noChangeArrowheads="1"/>
              </p:cNvSpPr>
              <p:nvPr/>
            </p:nvSpPr>
            <p:spPr bwMode="auto">
              <a:xfrm>
                <a:off x="4691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27" name="Rectangle 132"/>
              <p:cNvSpPr>
                <a:spLocks noChangeArrowheads="1"/>
              </p:cNvSpPr>
              <p:nvPr/>
            </p:nvSpPr>
            <p:spPr bwMode="auto">
              <a:xfrm>
                <a:off x="4692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grpSp>
          <p:nvGrpSpPr>
            <p:cNvPr id="110" name="Group 133"/>
            <p:cNvGrpSpPr>
              <a:grpSpLocks/>
            </p:cNvGrpSpPr>
            <p:nvPr/>
          </p:nvGrpSpPr>
          <p:grpSpPr bwMode="auto">
            <a:xfrm>
              <a:off x="4470" y="3032"/>
              <a:ext cx="106" cy="167"/>
              <a:chOff x="4470" y="3032"/>
              <a:chExt cx="106" cy="167"/>
            </a:xfrm>
          </p:grpSpPr>
          <p:sp>
            <p:nvSpPr>
              <p:cNvPr id="124" name="Rectangle 134"/>
              <p:cNvSpPr>
                <a:spLocks noChangeArrowheads="1"/>
              </p:cNvSpPr>
              <p:nvPr/>
            </p:nvSpPr>
            <p:spPr bwMode="auto">
              <a:xfrm>
                <a:off x="4470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25" name="Rectangle 135"/>
              <p:cNvSpPr>
                <a:spLocks noChangeArrowheads="1"/>
              </p:cNvSpPr>
              <p:nvPr/>
            </p:nvSpPr>
            <p:spPr bwMode="auto">
              <a:xfrm>
                <a:off x="4471" y="3103"/>
                <a:ext cx="92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sp>
          <p:nvSpPr>
            <p:cNvPr id="111" name="Line 136"/>
            <p:cNvSpPr>
              <a:spLocks noChangeShapeType="1"/>
            </p:cNvSpPr>
            <p:nvPr/>
          </p:nvSpPr>
          <p:spPr bwMode="auto">
            <a:xfrm flipV="1">
              <a:off x="3555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137"/>
            <p:cNvSpPr>
              <a:spLocks noChangeShapeType="1"/>
            </p:cNvSpPr>
            <p:nvPr/>
          </p:nvSpPr>
          <p:spPr bwMode="auto">
            <a:xfrm flipV="1">
              <a:off x="3776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138"/>
            <p:cNvSpPr>
              <a:spLocks noChangeShapeType="1"/>
            </p:cNvSpPr>
            <p:nvPr/>
          </p:nvSpPr>
          <p:spPr bwMode="auto">
            <a:xfrm flipV="1">
              <a:off x="3998" y="2745"/>
              <a:ext cx="1" cy="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4" name="Group 139"/>
            <p:cNvGrpSpPr>
              <a:grpSpLocks/>
            </p:cNvGrpSpPr>
            <p:nvPr/>
          </p:nvGrpSpPr>
          <p:grpSpPr bwMode="auto">
            <a:xfrm>
              <a:off x="4248" y="3032"/>
              <a:ext cx="106" cy="167"/>
              <a:chOff x="4248" y="3032"/>
              <a:chExt cx="106" cy="167"/>
            </a:xfrm>
          </p:grpSpPr>
          <p:sp>
            <p:nvSpPr>
              <p:cNvPr id="122" name="Rectangle 140"/>
              <p:cNvSpPr>
                <a:spLocks noChangeArrowheads="1"/>
              </p:cNvSpPr>
              <p:nvPr/>
            </p:nvSpPr>
            <p:spPr bwMode="auto">
              <a:xfrm>
                <a:off x="4248" y="3032"/>
                <a:ext cx="106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rw-</a:t>
                </a:r>
                <a:endParaRPr lang="en-US" sz="1000">
                  <a:latin typeface="Arial" charset="0"/>
                </a:endParaRPr>
              </a:p>
            </p:txBody>
          </p:sp>
          <p:sp>
            <p:nvSpPr>
              <p:cNvPr id="123" name="Rectangle 141"/>
              <p:cNvSpPr>
                <a:spLocks noChangeArrowheads="1"/>
              </p:cNvSpPr>
              <p:nvPr/>
            </p:nvSpPr>
            <p:spPr bwMode="auto">
              <a:xfrm>
                <a:off x="4248" y="3103"/>
                <a:ext cx="93" cy="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 eaLnBrk="0" hangingPunct="0"/>
                <a:r>
                  <a:rPr lang="en-US" sz="1000">
                    <a:solidFill>
                      <a:srgbClr val="000000"/>
                    </a:solidFill>
                    <a:latin typeface="Arial" charset="0"/>
                  </a:rPr>
                  <a:t>(0)</a:t>
                </a:r>
                <a:endParaRPr lang="en-US" sz="1000">
                  <a:latin typeface="Arial" charset="0"/>
                </a:endParaRPr>
              </a:p>
            </p:txBody>
          </p:sp>
        </p:grpSp>
        <p:sp>
          <p:nvSpPr>
            <p:cNvPr id="115" name="Rectangle 142"/>
            <p:cNvSpPr>
              <a:spLocks noChangeArrowheads="1"/>
            </p:cNvSpPr>
            <p:nvPr/>
          </p:nvSpPr>
          <p:spPr bwMode="auto">
            <a:xfrm>
              <a:off x="4782" y="2797"/>
              <a:ext cx="41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6" name="Rectangle 143"/>
            <p:cNvSpPr>
              <a:spLocks noChangeArrowheads="1"/>
            </p:cNvSpPr>
            <p:nvPr/>
          </p:nvSpPr>
          <p:spPr bwMode="auto">
            <a:xfrm>
              <a:off x="4727" y="2845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7" name="Rectangle 144"/>
            <p:cNvSpPr>
              <a:spLocks noChangeArrowheads="1"/>
            </p:cNvSpPr>
            <p:nvPr/>
          </p:nvSpPr>
          <p:spPr bwMode="auto">
            <a:xfrm>
              <a:off x="1463" y="2797"/>
              <a:ext cx="8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15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8" name="Rectangle 145"/>
            <p:cNvSpPr>
              <a:spLocks noChangeArrowheads="1"/>
            </p:cNvSpPr>
            <p:nvPr/>
          </p:nvSpPr>
          <p:spPr bwMode="auto">
            <a:xfrm>
              <a:off x="1405" y="2845"/>
              <a:ext cx="4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2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19" name="Rectangle 146"/>
            <p:cNvSpPr>
              <a:spLocks noChangeArrowheads="1"/>
            </p:cNvSpPr>
            <p:nvPr/>
          </p:nvSpPr>
          <p:spPr bwMode="auto">
            <a:xfrm>
              <a:off x="966" y="2750"/>
              <a:ext cx="20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0172h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0" name="Rectangle 147"/>
            <p:cNvSpPr>
              <a:spLocks noChangeArrowheads="1"/>
            </p:cNvSpPr>
            <p:nvPr/>
          </p:nvSpPr>
          <p:spPr bwMode="auto">
            <a:xfrm>
              <a:off x="955" y="2845"/>
              <a:ext cx="6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to</a:t>
              </a:r>
              <a:endParaRPr lang="en-US" sz="1000">
                <a:latin typeface="Arial" charset="0"/>
              </a:endParaRPr>
            </a:p>
          </p:txBody>
        </p:sp>
        <p:sp>
          <p:nvSpPr>
            <p:cNvPr id="121" name="Rectangle 148"/>
            <p:cNvSpPr>
              <a:spLocks noChangeArrowheads="1"/>
            </p:cNvSpPr>
            <p:nvPr/>
          </p:nvSpPr>
          <p:spPr bwMode="auto">
            <a:xfrm>
              <a:off x="966" y="2939"/>
              <a:ext cx="21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/>
              <a:r>
                <a:rPr lang="en-US" sz="1000">
                  <a:solidFill>
                    <a:srgbClr val="000000"/>
                  </a:solidFill>
                  <a:latin typeface="Arial" charset="0"/>
                </a:rPr>
                <a:t>017Eh</a:t>
              </a:r>
              <a:endParaRPr lang="en-US" sz="1000">
                <a:latin typeface="Arial" charset="0"/>
              </a:endParaRPr>
            </a:p>
          </p:txBody>
        </p:sp>
      </p:grpSp>
      <p:pic>
        <p:nvPicPr>
          <p:cNvPr id="154" name="Picture 1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447800"/>
            <a:ext cx="4461512" cy="30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9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TACCTLn</a:t>
            </a:r>
            <a:r>
              <a:rPr lang="en-US" dirty="0" smtClean="0"/>
              <a:t>: Capture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 err="1"/>
              <a:t>CMx</a:t>
            </a:r>
            <a:r>
              <a:rPr lang="en-US" sz="2000" dirty="0"/>
              <a:t> (Capture Mode)</a:t>
            </a:r>
          </a:p>
          <a:p>
            <a:pPr lvl="1"/>
            <a:r>
              <a:rPr lang="en-US" sz="1800" dirty="0"/>
              <a:t>00 – disabled</a:t>
            </a:r>
          </a:p>
          <a:p>
            <a:pPr lvl="1"/>
            <a:r>
              <a:rPr lang="en-US" sz="1800" dirty="0"/>
              <a:t>01 – positive edge</a:t>
            </a:r>
          </a:p>
          <a:p>
            <a:pPr lvl="1"/>
            <a:r>
              <a:rPr lang="en-US" sz="1800" dirty="0"/>
              <a:t>10 – negative edge</a:t>
            </a:r>
          </a:p>
          <a:p>
            <a:pPr lvl="1"/>
            <a:r>
              <a:rPr lang="en-US" sz="1800" dirty="0"/>
              <a:t>11 – both edges</a:t>
            </a:r>
          </a:p>
          <a:p>
            <a:r>
              <a:rPr lang="en-US" sz="2000" b="1" dirty="0" err="1"/>
              <a:t>CCISx</a:t>
            </a:r>
            <a:r>
              <a:rPr lang="en-US" sz="2000" dirty="0"/>
              <a:t> (Capture Input Select)</a:t>
            </a:r>
          </a:p>
          <a:p>
            <a:pPr lvl="1"/>
            <a:r>
              <a:rPr lang="en-US" sz="1800" dirty="0"/>
              <a:t>00 – </a:t>
            </a:r>
            <a:r>
              <a:rPr lang="en-US" sz="1800" dirty="0" err="1"/>
              <a:t>CCInA</a:t>
            </a:r>
            <a:r>
              <a:rPr lang="en-US" sz="1800" dirty="0"/>
              <a:t> (outside timer)</a:t>
            </a:r>
          </a:p>
          <a:p>
            <a:pPr lvl="1"/>
            <a:r>
              <a:rPr lang="en-US" sz="1800" dirty="0"/>
              <a:t>01 – </a:t>
            </a:r>
            <a:r>
              <a:rPr lang="en-US" sz="1800" dirty="0" err="1"/>
              <a:t>CCInB</a:t>
            </a:r>
            <a:r>
              <a:rPr lang="en-US" sz="1800" dirty="0"/>
              <a:t> (outside timer)</a:t>
            </a:r>
          </a:p>
          <a:p>
            <a:pPr lvl="1"/>
            <a:r>
              <a:rPr lang="en-US" sz="1800" dirty="0"/>
              <a:t>10 – </a:t>
            </a:r>
            <a:r>
              <a:rPr lang="en-US" sz="1800" dirty="0" err="1"/>
              <a:t>Gnd</a:t>
            </a:r>
            <a:r>
              <a:rPr lang="en-US" sz="1800" dirty="0"/>
              <a:t> (pointless, but allows captures from SW)</a:t>
            </a:r>
          </a:p>
          <a:p>
            <a:pPr lvl="1"/>
            <a:r>
              <a:rPr lang="en-US" sz="1800" dirty="0"/>
              <a:t>11 – </a:t>
            </a:r>
            <a:r>
              <a:rPr lang="en-US" sz="1800" dirty="0" err="1"/>
              <a:t>Vdd</a:t>
            </a:r>
            <a:r>
              <a:rPr lang="en-US" sz="1800" dirty="0"/>
              <a:t> (pointless, but allows captures from SW)</a:t>
            </a:r>
          </a:p>
          <a:p>
            <a:pPr lvl="1"/>
            <a:r>
              <a:rPr lang="en-US" sz="1800" dirty="0"/>
              <a:t>(for SW-triggered captures: use </a:t>
            </a:r>
            <a:r>
              <a:rPr lang="en-US" sz="1800" dirty="0" err="1"/>
              <a:t>CMx</a:t>
            </a:r>
            <a:r>
              <a:rPr lang="en-US" sz="1800" dirty="0"/>
              <a:t>=11, set CCIS1=1, and toggle CCIS0)</a:t>
            </a:r>
          </a:p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sz="1800" b="1" dirty="0"/>
              <a:t>SCS</a:t>
            </a:r>
            <a:r>
              <a:rPr lang="en-US" sz="1800" dirty="0"/>
              <a:t> – synchronizer bit ensures synchronization with the timer clock </a:t>
            </a:r>
            <a:br>
              <a:rPr lang="en-US" sz="1800" dirty="0"/>
            </a:br>
            <a:r>
              <a:rPr lang="en-US" sz="1800" dirty="0"/>
              <a:t>(SHOULD always be set)</a:t>
            </a:r>
          </a:p>
          <a:p>
            <a:pPr lvl="1"/>
            <a:r>
              <a:rPr lang="en-US" sz="1600" dirty="0"/>
              <a:t>Race conditions: the selected input changes at the same time as the timer clock</a:t>
            </a:r>
          </a:p>
          <a:p>
            <a:r>
              <a:rPr lang="en-US" sz="1800" b="1" dirty="0"/>
              <a:t>CCI</a:t>
            </a:r>
            <a:r>
              <a:rPr lang="en-US" sz="1800" dirty="0"/>
              <a:t> –the state of the selected input can be read at any time from SW</a:t>
            </a:r>
          </a:p>
          <a:p>
            <a:r>
              <a:rPr lang="en-US" sz="1800" b="1" dirty="0"/>
              <a:t>OUT- </a:t>
            </a:r>
            <a:r>
              <a:rPr lang="en-US" sz="1800" dirty="0"/>
              <a:t> For output mode 0, this bit directly controls the state of the output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1" y="160020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 bwMode="auto">
          <a:xfrm>
            <a:off x="5488677" y="1506219"/>
            <a:ext cx="378968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98197" y="2565399"/>
            <a:ext cx="1270000" cy="73152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37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TACCTLn: Capture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CAP: Capture mode</a:t>
            </a:r>
          </a:p>
          <a:p>
            <a:pPr lvl="1"/>
            <a:r>
              <a:rPr lang="en-US" dirty="0" smtClean="0"/>
              <a:t>0 - Compare mode</a:t>
            </a:r>
          </a:p>
          <a:p>
            <a:pPr lvl="1"/>
            <a:r>
              <a:rPr lang="en-US" dirty="0" smtClean="0"/>
              <a:t>1 - Capture mode</a:t>
            </a:r>
          </a:p>
          <a:p>
            <a:endParaRPr lang="en-US" dirty="0" smtClean="0"/>
          </a:p>
          <a:p>
            <a:r>
              <a:rPr lang="en-US" dirty="0" smtClean="0"/>
              <a:t>Capture: TAR is copied into </a:t>
            </a:r>
            <a:r>
              <a:rPr lang="en-US" dirty="0" err="1" smtClean="0"/>
              <a:t>TACCRn</a:t>
            </a:r>
            <a:r>
              <a:rPr lang="en-US" dirty="0" smtClean="0"/>
              <a:t>, the channel flag </a:t>
            </a:r>
            <a:r>
              <a:rPr lang="en-US" dirty="0" err="1" smtClean="0"/>
              <a:t>CCIFGn</a:t>
            </a:r>
            <a:r>
              <a:rPr lang="en-US" dirty="0" smtClean="0"/>
              <a:t> is set, and a </a:t>
            </a:r>
            <a:r>
              <a:rPr lang="en-US" dirty="0" err="1" smtClean="0"/>
              <a:t>maskable</a:t>
            </a:r>
            <a:r>
              <a:rPr lang="en-US" dirty="0" smtClean="0"/>
              <a:t> interrupt is requested if bit CCIE in </a:t>
            </a:r>
            <a:r>
              <a:rPr lang="en-US" dirty="0" err="1" smtClean="0"/>
              <a:t>TACCTLx</a:t>
            </a:r>
            <a:r>
              <a:rPr lang="en-US" dirty="0" smtClean="0"/>
              <a:t> is set</a:t>
            </a:r>
          </a:p>
          <a:p>
            <a:r>
              <a:rPr lang="en-US" dirty="0" smtClean="0"/>
              <a:t>COV: Capture Overflow (next capture occurs before the </a:t>
            </a:r>
            <a:r>
              <a:rPr lang="en-US" dirty="0" err="1" smtClean="0"/>
              <a:t>TACCRn</a:t>
            </a:r>
            <a:r>
              <a:rPr lang="en-US" dirty="0" smtClean="0"/>
              <a:t> has been read following the previous event)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121920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9953997" y="119380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03757" y="211836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649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Signal Synchronization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capture signal can be asynchronous to the timer clock and cause a race condition</a:t>
            </a:r>
          </a:p>
          <a:p>
            <a:r>
              <a:rPr lang="en-US" dirty="0"/>
              <a:t>=&gt; Setting the SCS bit synchronizes the capture with the next timer clock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3505201"/>
            <a:ext cx="6559243" cy="185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73298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TACCTLn</a:t>
            </a:r>
            <a:r>
              <a:rPr lang="en-US" dirty="0" smtClean="0"/>
              <a:t>: Compare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Compare </a:t>
            </a:r>
            <a:r>
              <a:rPr lang="en-US" dirty="0"/>
              <a:t>mode: produces an output and </a:t>
            </a:r>
            <a:r>
              <a:rPr lang="en-US" dirty="0" smtClean="0"/>
              <a:t>an interrupt </a:t>
            </a:r>
            <a:br>
              <a:rPr lang="en-US" dirty="0" smtClean="0"/>
            </a:br>
            <a:r>
              <a:rPr lang="en-US" dirty="0" smtClean="0"/>
              <a:t>at </a:t>
            </a:r>
            <a:r>
              <a:rPr lang="en-US" dirty="0"/>
              <a:t>the time </a:t>
            </a:r>
            <a:r>
              <a:rPr lang="en-US" dirty="0" smtClean="0"/>
              <a:t>stored </a:t>
            </a:r>
            <a:r>
              <a:rPr lang="en-US" dirty="0"/>
              <a:t>in </a:t>
            </a:r>
            <a:r>
              <a:rPr lang="en-US" dirty="0" err="1"/>
              <a:t>TACCRn</a:t>
            </a:r>
            <a:endParaRPr lang="en-US" dirty="0"/>
          </a:p>
          <a:p>
            <a:r>
              <a:rPr lang="en-US" dirty="0"/>
              <a:t>Actions when TAR reaches value in </a:t>
            </a:r>
            <a:r>
              <a:rPr lang="en-US" dirty="0" err="1"/>
              <a:t>TACCRn</a:t>
            </a:r>
            <a:endParaRPr lang="en-US" dirty="0"/>
          </a:p>
          <a:p>
            <a:pPr lvl="1"/>
            <a:r>
              <a:rPr lang="en-US" dirty="0"/>
              <a:t>Internal EQU is set</a:t>
            </a:r>
          </a:p>
          <a:p>
            <a:pPr lvl="1"/>
            <a:r>
              <a:rPr lang="en-US" dirty="0" err="1"/>
              <a:t>CCIFGn</a:t>
            </a:r>
            <a:r>
              <a:rPr lang="en-US" dirty="0"/>
              <a:t> flag is set and an interrupt is requested if enabled</a:t>
            </a:r>
          </a:p>
          <a:p>
            <a:pPr lvl="1"/>
            <a:r>
              <a:rPr lang="en-US" dirty="0"/>
              <a:t>Output </a:t>
            </a:r>
            <a:r>
              <a:rPr lang="en-US" dirty="0" err="1"/>
              <a:t>OUTn</a:t>
            </a:r>
            <a:r>
              <a:rPr lang="en-US" dirty="0"/>
              <a:t> is changed according to the mode set in </a:t>
            </a:r>
            <a:r>
              <a:rPr lang="en-US" dirty="0" err="1"/>
              <a:t>OUTMODx</a:t>
            </a:r>
            <a:r>
              <a:rPr lang="en-US" dirty="0"/>
              <a:t> bits in </a:t>
            </a:r>
            <a:r>
              <a:rPr lang="en-US" dirty="0" err="1"/>
              <a:t>TACCTLn</a:t>
            </a:r>
            <a:endParaRPr lang="en-US" dirty="0"/>
          </a:p>
          <a:p>
            <a:pPr lvl="1"/>
            <a:r>
              <a:rPr lang="en-US" dirty="0"/>
              <a:t>Input signal to the capture HW, CCI, is latched into the SCCI bit</a:t>
            </a:r>
          </a:p>
          <a:p>
            <a:r>
              <a:rPr lang="en-US" dirty="0"/>
              <a:t>Use compare mode to trigger periodic events on other peripherals (e.g., DAC, ADC) 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CPE 323 Intro to Embedded Computer Systems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0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1" y="1219201"/>
            <a:ext cx="5168637" cy="1798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 bwMode="auto">
          <a:xfrm>
            <a:off x="9953997" y="119380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303757" y="2118360"/>
            <a:ext cx="701040" cy="886460"/>
          </a:xfrm>
          <a:prstGeom prst="rect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9949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Modes (UP)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0305" y="1554480"/>
            <a:ext cx="4823027" cy="4755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8405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1380" y="1270980"/>
            <a:ext cx="5316220" cy="527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892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Modes (UP/DOWN)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219200"/>
            <a:ext cx="5402479" cy="5264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861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Clocks, Clock Cycle Time, Frequency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971799" y="1142999"/>
            <a:ext cx="154053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526073"/>
              </p:ext>
            </p:extLst>
          </p:nvPr>
        </p:nvGraphicFramePr>
        <p:xfrm>
          <a:off x="2209800" y="1676400"/>
          <a:ext cx="694043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Visio" r:id="rId3" imgW="3535821" imgH="777146" progId="Visio.Drawing.15">
                  <p:embed/>
                </p:oleObj>
              </mc:Choice>
              <mc:Fallback>
                <p:oleObj name="Visio" r:id="rId3" imgW="3535821" imgH="777146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676400"/>
                        <a:ext cx="6940439" cy="152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Pin 2.4 Using Timer A (</a:t>
            </a:r>
            <a:r>
              <a:rPr lang="en-US" dirty="0" err="1" smtClean="0"/>
              <a:t>A2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066800"/>
            <a:ext cx="9906000" cy="452431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/*------------------------------------------------------------------------------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File: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Lab7_D4.c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CPE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325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Lab7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Demo code)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Function:    Toggling signal using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Timer_A2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 continuous mode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MPS430F5529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Description: In this C program,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Timer_A2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configured for continuous mode. In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this mode, the timer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counts from 0 up to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0xFFFF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(default 2^16).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So, the counter period is 65,536*1/2^20 =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62.5ms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when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selected. The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 signal is configured to toggle every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time the counter reaches the maximum value, which corresponds to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62.5ms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multiplexed with the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and there is a extension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header from this pin.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Thus the output frequency on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will be f =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/(2*65536) ~ 8 Hz.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Please note that once configured, the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Timer_A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toggles the signal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in pin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automatically even when the CPU is in sleep mode.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Please use oscillator to see this.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Using the Grove </a:t>
            </a:r>
            <a:r>
              <a:rPr lang="en-US" sz="1200" u="sng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Boosterpack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you can hook-up the Buzzer to the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J14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header. This connects the Signal Pin of buzzer to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The buzzer produces sound when the signal value is high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and vice versa.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81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Pin 2.4 Using Timer A (</a:t>
            </a:r>
            <a:r>
              <a:rPr lang="en-US" dirty="0" err="1"/>
              <a:t>A2</a:t>
            </a:r>
            <a:r>
              <a:rPr lang="en-US" dirty="0"/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143000" y="1066800"/>
            <a:ext cx="9906000" cy="56092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Clocks: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ACLK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LFXT1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32768Hz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MCLK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DCO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default (2^20 Hz)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An external watch crystal between XIN &amp;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XOUT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required for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ACLK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MSP430F5529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   -----------------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/|\|              XIN|-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| |                 |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32kHz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--|RST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XOUT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  |                 |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  |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|--&gt;Buzzer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        |                 |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Input:       None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Output:      Toggle output at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at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8Hz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frequency using hardware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Author:      Aleksandar Milenkovic,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milenkovic@computer.org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*             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Prawar</a:t>
            </a:r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Poudel</a:t>
            </a:r>
            <a:endParaRPr lang="en-US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5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*------------------------------------------------------------------------------*/</a:t>
            </a:r>
          </a:p>
          <a:p>
            <a:endParaRPr lang="en-US" sz="1000" dirty="0">
              <a:solidFill>
                <a:srgbClr val="3F7F5F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msp430F5529.h</a:t>
            </a:r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&gt;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WDTCTL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WDTPW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WDTHOLD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Stop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P2DIR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P2SEL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|=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P2.4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special function (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TA2CCTL1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OUTMOD_4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 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TA2.1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 is in toggle mode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TA2CTL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TASSEL_2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MC_2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</a:t>
            </a:r>
            <a:r>
              <a:rPr lang="en-US" sz="1200" dirty="0" err="1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SMCLK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clock source, Continuous mode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_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BIS_SR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LPM0_bits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GIE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</a:t>
            </a:r>
            <a:r>
              <a:rPr lang="en-US" sz="1200" dirty="0">
                <a:solidFill>
                  <a:srgbClr val="3F7F5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Enter Low Power Mode 0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dirty="0" smtClean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6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Clock Subsystem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MSP430</a:t>
            </a:r>
            <a:r>
              <a:rPr lang="en-US" dirty="0"/>
              <a:t> Clock Subsystem offer 3 clocks</a:t>
            </a:r>
          </a:p>
          <a:p>
            <a:pPr lvl="1"/>
            <a:r>
              <a:rPr lang="en-US" dirty="0"/>
              <a:t>1.</a:t>
            </a:r>
          </a:p>
          <a:p>
            <a:pPr lvl="1"/>
            <a:r>
              <a:rPr lang="en-US" dirty="0"/>
              <a:t>2.</a:t>
            </a:r>
          </a:p>
          <a:p>
            <a:pPr lvl="1"/>
            <a:r>
              <a:rPr lang="en-US" dirty="0"/>
              <a:t>3.</a:t>
            </a:r>
          </a:p>
          <a:p>
            <a:r>
              <a:rPr lang="en-US" dirty="0" smtClean="0"/>
              <a:t>Configurable</a:t>
            </a:r>
          </a:p>
          <a:p>
            <a:pPr lvl="1"/>
            <a:r>
              <a:rPr lang="en-US" dirty="0" smtClean="0"/>
              <a:t>Use external (stable, expensive) or internal </a:t>
            </a:r>
            <a:r>
              <a:rPr lang="en-US" dirty="0" err="1" smtClean="0"/>
              <a:t>DCOs</a:t>
            </a:r>
            <a:r>
              <a:rPr lang="en-US" dirty="0" smtClean="0"/>
              <a:t> (not stable, inexpensive)</a:t>
            </a:r>
          </a:p>
          <a:p>
            <a:r>
              <a:rPr lang="en-US" dirty="0" smtClean="0"/>
              <a:t>Flexible</a:t>
            </a:r>
          </a:p>
          <a:p>
            <a:pPr lvl="1"/>
            <a:r>
              <a:rPr lang="en-US" dirty="0" smtClean="0"/>
              <a:t>Change clock on the fly (without stopping CPU)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16-bit continuous counter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843507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350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Mode: Timestamp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371600"/>
            <a:ext cx="5935663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320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Mode: Generate </a:t>
            </a:r>
            <a:r>
              <a:rPr lang="en-US" dirty="0" err="1" smtClean="0"/>
              <a:t>PWMs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220788"/>
            <a:ext cx="5935663" cy="513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1899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Timers, Timers A/B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1066800" y="2057400"/>
            <a:ext cx="8153400" cy="3733800"/>
            <a:chOff x="1066800" y="2057400"/>
            <a:chExt cx="7504351" cy="34290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b="8289"/>
            <a:stretch/>
          </p:blipFill>
          <p:spPr>
            <a:xfrm>
              <a:off x="1066800" y="2057400"/>
              <a:ext cx="7504351" cy="3429000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1600200" y="2362200"/>
              <a:ext cx="3657600" cy="2895600"/>
              <a:chOff x="1600200" y="2362200"/>
              <a:chExt cx="3657600" cy="2895600"/>
            </a:xfrm>
          </p:grpSpPr>
          <p:sp>
            <p:nvSpPr>
              <p:cNvPr id="8" name="Rectangle 7"/>
              <p:cNvSpPr/>
              <p:nvPr/>
            </p:nvSpPr>
            <p:spPr bwMode="auto">
              <a:xfrm>
                <a:off x="2895600" y="4191000"/>
                <a:ext cx="2362200" cy="10668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3733800" y="2438400"/>
                <a:ext cx="609600" cy="9906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 bwMode="auto">
              <a:xfrm>
                <a:off x="1600200" y="2362200"/>
                <a:ext cx="838200" cy="914400"/>
              </a:xfrm>
              <a:prstGeom prst="rect">
                <a:avLst/>
              </a:prstGeom>
              <a:solidFill>
                <a:schemeClr val="accent1">
                  <a:alpha val="4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0091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Watchdog Timer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67" name="Picture 2" descr="wd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990600"/>
            <a:ext cx="5230813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144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3142</TotalTime>
  <Words>2113</Words>
  <Application>Microsoft Office PowerPoint</Application>
  <PresentationFormat>Widescreen</PresentationFormat>
  <Paragraphs>502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Times New Roman</vt:lpstr>
      <vt:lpstr>Tahoma</vt:lpstr>
      <vt:lpstr>Consolas</vt:lpstr>
      <vt:lpstr>Calibri</vt:lpstr>
      <vt:lpstr>Office Theme</vt:lpstr>
      <vt:lpstr>Microsoft Visio Drawing</vt:lpstr>
      <vt:lpstr>CPE 323  Intro to Embedded Computer Systems Clock, Timers </vt:lpstr>
      <vt:lpstr>Admin</vt:lpstr>
      <vt:lpstr>Clocks, Clock Cycle Time, Frequency</vt:lpstr>
      <vt:lpstr>MSP430 Clock Subsystem</vt:lpstr>
      <vt:lpstr>Counters</vt:lpstr>
      <vt:lpstr>Capture Mode: Timestamp Events</vt:lpstr>
      <vt:lpstr>Compare Mode: Generate PWMs</vt:lpstr>
      <vt:lpstr>Watchdog Timers, Timers A/B</vt:lpstr>
      <vt:lpstr>Watchdog Timer</vt:lpstr>
      <vt:lpstr>Watchdog Timer Registers</vt:lpstr>
      <vt:lpstr>Watchdog Timer Registers</vt:lpstr>
      <vt:lpstr>1s Toggle LEDs (ASM) Using Software Delay</vt:lpstr>
      <vt:lpstr>1s Toggle LEDs (ASM) Using WDT (Polling)</vt:lpstr>
      <vt:lpstr>1s Toggle LEDs (ASM) Using WDT (ISR)</vt:lpstr>
      <vt:lpstr>1s Toggle LEDs (C) Using WDT Polling</vt:lpstr>
      <vt:lpstr>1s Toggle LEDs (ASM) Using WDT (ISR)</vt:lpstr>
      <vt:lpstr>Timers</vt:lpstr>
      <vt:lpstr>UP Mode</vt:lpstr>
      <vt:lpstr>UP/Down Mode</vt:lpstr>
      <vt:lpstr>Continuous Mode</vt:lpstr>
      <vt:lpstr>Counter</vt:lpstr>
      <vt:lpstr>Capture &amp; Compare Block</vt:lpstr>
      <vt:lpstr>TACCTLn: Capture Control</vt:lpstr>
      <vt:lpstr>TACCTLn: Capture Control</vt:lpstr>
      <vt:lpstr>Capture Signal Synchronization</vt:lpstr>
      <vt:lpstr>TACCTLn: Compare Mode</vt:lpstr>
      <vt:lpstr>Output Modes (UP)</vt:lpstr>
      <vt:lpstr>Output Modes (CONT)</vt:lpstr>
      <vt:lpstr>Output Modes (UP/DOWN)</vt:lpstr>
      <vt:lpstr>Toggle Pin 2.4 Using Timer A (A2)</vt:lpstr>
      <vt:lpstr>Toggle Pin 2.4 Using Timer A (A2)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50</cp:revision>
  <dcterms:created xsi:type="dcterms:W3CDTF">2006-08-16T00:00:00Z</dcterms:created>
  <dcterms:modified xsi:type="dcterms:W3CDTF">2022-09-29T20:31:10Z</dcterms:modified>
</cp:coreProperties>
</file>