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71" r:id="rId5"/>
    <p:sldId id="284" r:id="rId6"/>
    <p:sldId id="285" r:id="rId7"/>
    <p:sldId id="272" r:id="rId8"/>
    <p:sldId id="286" r:id="rId9"/>
    <p:sldId id="287" r:id="rId10"/>
    <p:sldId id="288" r:id="rId11"/>
    <p:sldId id="289" r:id="rId12"/>
    <p:sldId id="296" r:id="rId13"/>
    <p:sldId id="297" r:id="rId14"/>
    <p:sldId id="298" r:id="rId15"/>
    <p:sldId id="290" r:id="rId16"/>
    <p:sldId id="294" r:id="rId17"/>
    <p:sldId id="295" r:id="rId18"/>
    <p:sldId id="275" r:id="rId19"/>
    <p:sldId id="291" r:id="rId20"/>
    <p:sldId id="292" r:id="rId21"/>
    <p:sldId id="293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84"/>
            <p14:sldId id="285"/>
            <p14:sldId id="272"/>
            <p14:sldId id="286"/>
            <p14:sldId id="287"/>
            <p14:sldId id="288"/>
            <p14:sldId id="289"/>
            <p14:sldId id="296"/>
            <p14:sldId id="297"/>
            <p14:sldId id="298"/>
            <p14:sldId id="290"/>
            <p14:sldId id="294"/>
            <p14:sldId id="295"/>
            <p14:sldId id="275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Serial Communication (</a:t>
            </a:r>
            <a:r>
              <a:rPr lang="en-US" dirty="0" err="1" smtClean="0"/>
              <a:t>UART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USCI_A0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06842"/>
            <a:ext cx="5943600" cy="404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65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123" y="1236662"/>
            <a:ext cx="7960468" cy="2192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20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Registers: </a:t>
            </a:r>
            <a:r>
              <a:rPr lang="en-US" dirty="0" err="1" smtClean="0"/>
              <a:t>UCAxCTL0</a:t>
            </a:r>
            <a:r>
              <a:rPr lang="en-US" dirty="0" smtClean="0"/>
              <a:t> &amp; </a:t>
            </a:r>
            <a:r>
              <a:rPr lang="en-US" dirty="0" err="1" smtClean="0"/>
              <a:t>UCAxCTL1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" y="1492825"/>
            <a:ext cx="5946775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" y="2137350"/>
            <a:ext cx="59515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0" name="Picture 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81712"/>
            <a:ext cx="59467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5715000" cy="404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42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Registers: </a:t>
            </a:r>
            <a:r>
              <a:rPr lang="en-US" dirty="0" err="1" smtClean="0"/>
              <a:t>UCAxMCTL</a:t>
            </a:r>
            <a:r>
              <a:rPr lang="en-US" dirty="0" smtClean="0"/>
              <a:t> &amp; </a:t>
            </a:r>
            <a:r>
              <a:rPr lang="en-US" dirty="0" err="1" smtClean="0"/>
              <a:t>UCAxSTAT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4323"/>
            <a:ext cx="5943600" cy="69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4721"/>
            <a:ext cx="5943600" cy="134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314855"/>
            <a:ext cx="5943600" cy="72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2" y="2192023"/>
            <a:ext cx="5943600" cy="4949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30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Registers (</a:t>
            </a:r>
            <a:r>
              <a:rPr lang="en-US" dirty="0" err="1" smtClean="0"/>
              <a:t>UCAxIFG</a:t>
            </a:r>
            <a:r>
              <a:rPr lang="en-US" dirty="0" smtClean="0"/>
              <a:t>/IE, </a:t>
            </a:r>
            <a:r>
              <a:rPr lang="en-US" dirty="0" err="1" smtClean="0"/>
              <a:t>IVT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372870"/>
            <a:ext cx="5943600" cy="45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8051"/>
            <a:ext cx="5943600" cy="137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6" y="3786981"/>
            <a:ext cx="5943600" cy="4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6" y="4568184"/>
            <a:ext cx="5943600" cy="12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0" y="1372870"/>
            <a:ext cx="59436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70" y="2667000"/>
            <a:ext cx="5943600" cy="965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65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 err="1" smtClean="0"/>
              <a:t>BRCLK</a:t>
            </a:r>
            <a:r>
              <a:rPr lang="en-US" dirty="0" smtClean="0"/>
              <a:t> is input clock (</a:t>
            </a:r>
            <a:r>
              <a:rPr lang="en-US" dirty="0" err="1" smtClean="0"/>
              <a:t>ACLK</a:t>
            </a:r>
            <a:r>
              <a:rPr lang="en-US" dirty="0" smtClean="0"/>
              <a:t>, </a:t>
            </a:r>
            <a:r>
              <a:rPr lang="en-US" dirty="0" err="1" smtClean="0"/>
              <a:t>SMCLK</a:t>
            </a:r>
            <a:r>
              <a:rPr lang="en-US" dirty="0" smtClean="0"/>
              <a:t>, </a:t>
            </a:r>
            <a:r>
              <a:rPr lang="en-US" dirty="0" err="1" smtClean="0"/>
              <a:t>UCLK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BITCLK</a:t>
            </a:r>
            <a:r>
              <a:rPr lang="en-US" dirty="0" smtClean="0"/>
              <a:t>=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BAUD</a:t>
            </a:r>
            <a:r>
              <a:rPr lang="en-US" dirty="0" smtClean="0"/>
              <a:t> is bit clocks (e.g., 38,400 bps)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BITCLK</a:t>
            </a:r>
            <a:r>
              <a:rPr lang="en-US" dirty="0" smtClean="0"/>
              <a:t> = 1/38,400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BITCLK16</a:t>
            </a:r>
            <a:r>
              <a:rPr lang="en-US" dirty="0" smtClean="0"/>
              <a:t>=16*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BAUD</a:t>
            </a:r>
            <a:endParaRPr lang="en-US" dirty="0" smtClean="0"/>
          </a:p>
          <a:p>
            <a:r>
              <a:rPr lang="en-US" dirty="0" smtClean="0"/>
              <a:t>Oversampling mode (</a:t>
            </a:r>
            <a:r>
              <a:rPr lang="en-US" dirty="0" err="1" smtClean="0"/>
              <a:t>UCOS16</a:t>
            </a:r>
            <a:r>
              <a:rPr lang="en-US" dirty="0" smtClean="0"/>
              <a:t>=1)</a:t>
            </a:r>
          </a:p>
          <a:p>
            <a:pPr lvl="1"/>
            <a:r>
              <a:rPr lang="en-US" dirty="0" err="1" smtClean="0"/>
              <a:t>BRCLK</a:t>
            </a:r>
            <a:r>
              <a:rPr lang="en-US" dirty="0"/>
              <a:t> </a:t>
            </a:r>
            <a:r>
              <a:rPr lang="en-US" dirty="0" smtClean="0"/>
              <a:t>is divided to give </a:t>
            </a:r>
            <a:r>
              <a:rPr lang="en-US" dirty="0" err="1" smtClean="0"/>
              <a:t>BITCLK16</a:t>
            </a:r>
            <a:r>
              <a:rPr lang="en-US" dirty="0" smtClean="0"/>
              <a:t>, which is further divided by 16 to give </a:t>
            </a:r>
            <a:r>
              <a:rPr lang="en-US" dirty="0" err="1" smtClean="0"/>
              <a:t>BITCLK</a:t>
            </a:r>
            <a:endParaRPr lang="en-US" dirty="0" smtClean="0"/>
          </a:p>
          <a:p>
            <a:r>
              <a:rPr lang="en-US" dirty="0" smtClean="0"/>
              <a:t>Low Frequency mode (</a:t>
            </a:r>
            <a:r>
              <a:rPr lang="en-US" dirty="0" err="1" smtClean="0"/>
              <a:t>UCOS16</a:t>
            </a:r>
            <a:r>
              <a:rPr lang="en-US" dirty="0" smtClean="0"/>
              <a:t>=0)</a:t>
            </a:r>
          </a:p>
          <a:p>
            <a:pPr lvl="1"/>
            <a:r>
              <a:rPr lang="en-US" dirty="0" err="1" smtClean="0"/>
              <a:t>BRCLK</a:t>
            </a:r>
            <a:r>
              <a:rPr lang="en-US" dirty="0" smtClean="0"/>
              <a:t> is divided to give </a:t>
            </a:r>
            <a:r>
              <a:rPr lang="en-US" dirty="0" err="1" smtClean="0"/>
              <a:t>BITCLK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Oversampling: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baud</a:t>
            </a:r>
            <a:r>
              <a:rPr lang="en-US" altLang="en-US" dirty="0"/>
              <a:t> = 9600 Hz,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BRCLK</a:t>
            </a:r>
            <a:r>
              <a:rPr lang="en-US" altLang="en-US" dirty="0"/>
              <a:t> = 2</a:t>
            </a:r>
            <a:r>
              <a:rPr lang="en-US" altLang="en-US" baseline="30000" dirty="0"/>
              <a:t>20</a:t>
            </a:r>
            <a:r>
              <a:rPr lang="en-US" altLang="en-US" dirty="0"/>
              <a:t> </a:t>
            </a:r>
            <a:r>
              <a:rPr lang="en-US" altLang="en-US" dirty="0" smtClean="0"/>
              <a:t>Hz</a:t>
            </a:r>
          </a:p>
          <a:p>
            <a:r>
              <a:rPr lang="en-US" dirty="0" smtClean="0"/>
              <a:t>Step 1: N=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BRCLK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baud</a:t>
            </a:r>
            <a:r>
              <a:rPr lang="en-US" altLang="en-US" dirty="0" smtClean="0"/>
              <a:t>=109.22 &gt; 16 =&gt; user oversampling</a:t>
            </a:r>
          </a:p>
          <a:p>
            <a:r>
              <a:rPr lang="en-US" dirty="0" smtClean="0"/>
              <a:t>Step 2: N/16 = 6.82 </a:t>
            </a:r>
          </a:p>
          <a:p>
            <a:r>
              <a:rPr lang="en-US" dirty="0" smtClean="0"/>
              <a:t>Step 3: </a:t>
            </a:r>
            <a:r>
              <a:rPr lang="en-US" dirty="0" err="1" smtClean="0"/>
              <a:t>UCAxBR</a:t>
            </a:r>
            <a:r>
              <a:rPr lang="en-US" dirty="0" smtClean="0"/>
              <a:t>=INT(N/16) = </a:t>
            </a:r>
          </a:p>
          <a:p>
            <a:r>
              <a:rPr lang="en-US" dirty="0" smtClean="0"/>
              <a:t>Step 4: </a:t>
            </a:r>
            <a:r>
              <a:rPr lang="en-US" dirty="0" err="1" smtClean="0"/>
              <a:t>UCBRF</a:t>
            </a:r>
            <a:r>
              <a:rPr lang="en-US" dirty="0" smtClean="0"/>
              <a:t> = round[</a:t>
            </a:r>
            <a:r>
              <a:rPr lang="en-US" u="sng" dirty="0" smtClean="0"/>
              <a:t>(N/16 – </a:t>
            </a:r>
            <a:r>
              <a:rPr lang="en-US" u="sng" dirty="0" err="1" smtClean="0"/>
              <a:t>int</a:t>
            </a:r>
            <a:r>
              <a:rPr lang="en-US" u="sng" dirty="0" smtClean="0"/>
              <a:t>(N/16))*16</a:t>
            </a:r>
            <a:r>
              <a:rPr lang="en-US" dirty="0" smtClean="0"/>
              <a:t>] = </a:t>
            </a:r>
          </a:p>
          <a:p>
            <a:pPr lvl="1"/>
            <a:r>
              <a:rPr lang="en-US" dirty="0" err="1" smtClean="0"/>
              <a:t>UCAxMCTL</a:t>
            </a:r>
            <a:r>
              <a:rPr lang="en-US" dirty="0" smtClean="0"/>
              <a:t> |= </a:t>
            </a:r>
            <a:r>
              <a:rPr lang="en-US" dirty="0" err="1" smtClean="0"/>
              <a:t>UCBRF_13</a:t>
            </a:r>
            <a:r>
              <a:rPr lang="en-US" dirty="0" smtClean="0"/>
              <a:t> | </a:t>
            </a:r>
            <a:r>
              <a:rPr lang="en-US" dirty="0" err="1" smtClean="0"/>
              <a:t>UCOS16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6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Baud Rate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Low frequency is used when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BRCLK</a:t>
            </a:r>
            <a:r>
              <a:rPr lang="en-US" altLang="en-US" dirty="0"/>
              <a:t> &lt; 16*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baud</a:t>
            </a:r>
            <a:endParaRPr lang="en-US" dirty="0" smtClean="0"/>
          </a:p>
          <a:p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baud</a:t>
            </a:r>
            <a:r>
              <a:rPr lang="en-US" altLang="en-US" dirty="0" smtClean="0"/>
              <a:t> </a:t>
            </a:r>
            <a:r>
              <a:rPr lang="en-US" altLang="en-US" dirty="0"/>
              <a:t>= 9600 Hz,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BRCLK</a:t>
            </a:r>
            <a:r>
              <a:rPr lang="en-US" altLang="en-US" dirty="0"/>
              <a:t> = 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15</a:t>
            </a:r>
            <a:r>
              <a:rPr lang="en-US" altLang="en-US" dirty="0" smtClean="0"/>
              <a:t> Hz (</a:t>
            </a:r>
            <a:r>
              <a:rPr lang="en-US" altLang="en-US" dirty="0" err="1" smtClean="0"/>
              <a:t>ACLK</a:t>
            </a:r>
            <a:r>
              <a:rPr lang="en-US" altLang="en-US" dirty="0" smtClean="0"/>
              <a:t>)</a:t>
            </a:r>
          </a:p>
          <a:p>
            <a:r>
              <a:rPr lang="en-US" dirty="0"/>
              <a:t>Step 1: N=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BRCLK</a:t>
            </a:r>
            <a:r>
              <a:rPr lang="en-US" altLang="en-US" dirty="0"/>
              <a:t>/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baud</a:t>
            </a:r>
            <a:r>
              <a:rPr lang="en-US" altLang="en-US" dirty="0" smtClean="0"/>
              <a:t>= 3.41 &lt; </a:t>
            </a:r>
            <a:r>
              <a:rPr lang="en-US" altLang="en-US" dirty="0"/>
              <a:t>16 =&gt; </a:t>
            </a:r>
            <a:r>
              <a:rPr lang="en-US" altLang="en-US" dirty="0" smtClean="0"/>
              <a:t>low-frequency</a:t>
            </a:r>
            <a:endParaRPr lang="en-US" altLang="en-US" dirty="0"/>
          </a:p>
          <a:p>
            <a:r>
              <a:rPr lang="en-US" dirty="0" smtClean="0"/>
              <a:t>Step </a:t>
            </a:r>
            <a:r>
              <a:rPr lang="en-US" dirty="0"/>
              <a:t>3: </a:t>
            </a:r>
            <a:r>
              <a:rPr lang="en-US" dirty="0" err="1" smtClean="0"/>
              <a:t>UCAxBR</a:t>
            </a:r>
            <a:r>
              <a:rPr lang="en-US" dirty="0" smtClean="0"/>
              <a:t>=INT(N) </a:t>
            </a:r>
            <a:r>
              <a:rPr lang="en-US" dirty="0"/>
              <a:t>= </a:t>
            </a:r>
          </a:p>
          <a:p>
            <a:r>
              <a:rPr lang="en-US" dirty="0"/>
              <a:t>Step 4: </a:t>
            </a:r>
            <a:r>
              <a:rPr lang="en-US" dirty="0" err="1" smtClean="0"/>
              <a:t>UCBRS</a:t>
            </a:r>
            <a:r>
              <a:rPr lang="en-US" dirty="0" smtClean="0"/>
              <a:t> </a:t>
            </a:r>
            <a:r>
              <a:rPr lang="en-US" dirty="0"/>
              <a:t>= round[</a:t>
            </a:r>
            <a:r>
              <a:rPr lang="en-US" u="sng" dirty="0"/>
              <a:t>(</a:t>
            </a:r>
            <a:r>
              <a:rPr lang="en-US" u="sng" dirty="0" smtClean="0"/>
              <a:t>N </a:t>
            </a:r>
            <a:r>
              <a:rPr lang="en-US" u="sng" dirty="0"/>
              <a:t>– </a:t>
            </a:r>
            <a:r>
              <a:rPr lang="en-US" u="sng" dirty="0" err="1" smtClean="0"/>
              <a:t>int</a:t>
            </a:r>
            <a:r>
              <a:rPr lang="en-US" u="sng" dirty="0" smtClean="0"/>
              <a:t>(N))*8</a:t>
            </a:r>
            <a:r>
              <a:rPr lang="en-US" dirty="0" smtClean="0"/>
              <a:t>] </a:t>
            </a:r>
            <a:r>
              <a:rPr lang="en-US" dirty="0"/>
              <a:t>= </a:t>
            </a:r>
          </a:p>
          <a:p>
            <a:pPr lvl="1"/>
            <a:r>
              <a:rPr lang="en-US" dirty="0" err="1"/>
              <a:t>UCAxMCTL</a:t>
            </a:r>
            <a:r>
              <a:rPr lang="en-US" dirty="0"/>
              <a:t> |= </a:t>
            </a:r>
            <a:r>
              <a:rPr lang="en-US" dirty="0" err="1" smtClean="0"/>
              <a:t>UCBRS_3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a character using Polling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8088"/>
            <a:ext cx="4495301" cy="53992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066800"/>
            <a:ext cx="5942076" cy="43129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680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a character using </a:t>
            </a:r>
            <a:r>
              <a:rPr lang="en-US" dirty="0" err="1" smtClean="0"/>
              <a:t>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5942076" cy="4907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58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Real-Time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" y="1181577"/>
            <a:ext cx="6242196" cy="4907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9200"/>
            <a:ext cx="5581796" cy="335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5253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dirty="0" smtClean="0"/>
              <a:t>Real-Time Clock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5942076" cy="35692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295400"/>
            <a:ext cx="5484876" cy="252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86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9829800" cy="465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big 4</a:t>
            </a:r>
          </a:p>
          <a:p>
            <a:pPr lvl="1"/>
            <a:r>
              <a:rPr lang="en-US" dirty="0" smtClean="0"/>
              <a:t>sense</a:t>
            </a:r>
          </a:p>
          <a:p>
            <a:pPr lvl="1"/>
            <a:r>
              <a:rPr lang="en-US" dirty="0" smtClean="0"/>
              <a:t>process (compute)</a:t>
            </a:r>
          </a:p>
          <a:p>
            <a:pPr lvl="1"/>
            <a:r>
              <a:rPr lang="en-US" dirty="0" smtClean="0"/>
              <a:t>store (memory)</a:t>
            </a:r>
          </a:p>
          <a:p>
            <a:pPr lvl="1"/>
            <a:r>
              <a:rPr lang="en-US" dirty="0" smtClean="0"/>
              <a:t>communicate (UI, networks, ...)</a:t>
            </a:r>
          </a:p>
          <a:p>
            <a:r>
              <a:rPr lang="en-US" dirty="0" smtClean="0"/>
              <a:t>Communication in embedded systems</a:t>
            </a:r>
          </a:p>
          <a:p>
            <a:pPr lvl="1"/>
            <a:r>
              <a:rPr lang="en-US" dirty="0" smtClean="0"/>
              <a:t>Between integrated circuits on PCB (e.g., </a:t>
            </a:r>
            <a:r>
              <a:rPr lang="en-US" dirty="0" smtClean="0">
                <a:sym typeface="Symbol" panose="05050102010706020507" pitchFamily="18" charset="2"/>
              </a:rPr>
              <a:t>C  sensors)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Between development platform and a workstation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Between embedded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Wired vs. wireless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Serial vs. parallel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Synchronous vs. asynchronous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Unidirectional (simplex) vs.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bidirectional (half-duplex and full-duplex)</a:t>
            </a: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in </a:t>
            </a:r>
            <a:r>
              <a:rPr lang="en-US" dirty="0" err="1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Communication protocols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UART</a:t>
            </a:r>
            <a:r>
              <a:rPr lang="en-US" dirty="0" smtClean="0">
                <a:sym typeface="Symbol" panose="05050102010706020507" pitchFamily="18" charset="2"/>
              </a:rPr>
              <a:t> (Universal Asynchronous Receiver/Transmitter)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SPI (Serial Parallel Interface)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baseline="30000" dirty="0" err="1" smtClean="0">
                <a:sym typeface="Symbol" panose="05050102010706020507" pitchFamily="18" charset="2"/>
              </a:rPr>
              <a:t>2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(Inter Integrated Circuit)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Infrared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Peripheral devices 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USCI</a:t>
            </a:r>
            <a:r>
              <a:rPr lang="en-US" dirty="0" smtClean="0">
                <a:sym typeface="Symbol" panose="05050102010706020507" pitchFamily="18" charset="2"/>
              </a:rPr>
              <a:t> – Universal Serial Communication Interface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USI</a:t>
            </a:r>
            <a:r>
              <a:rPr lang="en-US" dirty="0" smtClean="0">
                <a:sym typeface="Symbol" panose="05050102010706020507" pitchFamily="18" charset="2"/>
              </a:rPr>
              <a:t> – Universal Serial Interface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USART</a:t>
            </a:r>
            <a:r>
              <a:rPr lang="en-US" dirty="0" smtClean="0">
                <a:sym typeface="Symbol" panose="05050102010706020507" pitchFamily="18" charset="2"/>
              </a:rPr>
              <a:t> – Universal Synchronous/Asynchronous Receiver/Transmitter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3889375" y="1295400"/>
            <a:ext cx="4210050" cy="1739900"/>
            <a:chOff x="920750" y="4032250"/>
            <a:chExt cx="4210050" cy="17399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20750" y="4051300"/>
              <a:ext cx="1225550" cy="16637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90950" y="4032250"/>
              <a:ext cx="1339850" cy="16637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2133600" y="4273550"/>
              <a:ext cx="1676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9"/>
            <p:cNvCxnSpPr>
              <a:cxnSpLocks noChangeShapeType="1"/>
            </p:cNvCxnSpPr>
            <p:nvPr/>
          </p:nvCxnSpPr>
          <p:spPr bwMode="auto">
            <a:xfrm rot="10800000">
              <a:off x="2139950" y="4673600"/>
              <a:ext cx="16573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3740150" y="405765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RxD</a:t>
              </a: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1479550" y="438150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RxD</a:t>
              </a: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1492250" y="405765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TxD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3721100" y="444500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TxD</a:t>
              </a:r>
            </a:p>
          </p:txBody>
        </p:sp>
        <p:cxnSp>
          <p:nvCxnSpPr>
            <p:cNvPr id="17" name="Straight Connector 15"/>
            <p:cNvCxnSpPr>
              <a:cxnSpLocks noChangeShapeType="1"/>
            </p:cNvCxnSpPr>
            <p:nvPr/>
          </p:nvCxnSpPr>
          <p:spPr bwMode="auto">
            <a:xfrm>
              <a:off x="2127250" y="5353050"/>
              <a:ext cx="16954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2774950" y="5505450"/>
              <a:ext cx="3175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9"/>
            <p:cNvCxnSpPr>
              <a:cxnSpLocks noChangeShapeType="1"/>
            </p:cNvCxnSpPr>
            <p:nvPr/>
          </p:nvCxnSpPr>
          <p:spPr bwMode="auto">
            <a:xfrm>
              <a:off x="2755900" y="5670550"/>
              <a:ext cx="323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21"/>
            <p:cNvCxnSpPr>
              <a:cxnSpLocks noChangeShapeType="1"/>
            </p:cNvCxnSpPr>
            <p:nvPr/>
          </p:nvCxnSpPr>
          <p:spPr bwMode="auto">
            <a:xfrm>
              <a:off x="2800350" y="5702300"/>
              <a:ext cx="254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3"/>
            <p:cNvCxnSpPr>
              <a:cxnSpLocks noChangeShapeType="1"/>
            </p:cNvCxnSpPr>
            <p:nvPr/>
          </p:nvCxnSpPr>
          <p:spPr bwMode="auto">
            <a:xfrm>
              <a:off x="2832100" y="5740400"/>
              <a:ext cx="19685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Connector 25"/>
            <p:cNvCxnSpPr>
              <a:cxnSpLocks noChangeShapeType="1"/>
            </p:cNvCxnSpPr>
            <p:nvPr/>
          </p:nvCxnSpPr>
          <p:spPr bwMode="auto">
            <a:xfrm>
              <a:off x="2876550" y="5772150"/>
              <a:ext cx="114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29"/>
            <p:cNvSpPr txBox="1">
              <a:spLocks noChangeArrowheads="1"/>
            </p:cNvSpPr>
            <p:nvPr/>
          </p:nvSpPr>
          <p:spPr bwMode="auto">
            <a:xfrm>
              <a:off x="2495550" y="488950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Gnd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4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31068"/>
            <a:ext cx="5943600" cy="157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00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USCI_Ax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Transmit</a:t>
            </a:r>
          </a:p>
          <a:p>
            <a:pPr lvl="1"/>
            <a:r>
              <a:rPr lang="en-US" dirty="0" err="1" smtClean="0"/>
              <a:t>UCAxTXBUF</a:t>
            </a:r>
            <a:endParaRPr lang="en-US" dirty="0" smtClean="0"/>
          </a:p>
          <a:p>
            <a:pPr lvl="1"/>
            <a:r>
              <a:rPr lang="en-US" dirty="0" smtClean="0"/>
              <a:t>control</a:t>
            </a:r>
          </a:p>
          <a:p>
            <a:r>
              <a:rPr lang="en-US" dirty="0" smtClean="0"/>
              <a:t>Receive</a:t>
            </a:r>
          </a:p>
          <a:p>
            <a:pPr lvl="1"/>
            <a:r>
              <a:rPr lang="en-US" dirty="0" err="1" smtClean="0"/>
              <a:t>UCAxRXBUF</a:t>
            </a:r>
            <a:endParaRPr lang="en-US" dirty="0" smtClean="0"/>
          </a:p>
          <a:p>
            <a:pPr lvl="1"/>
            <a:r>
              <a:rPr lang="en-US" dirty="0" smtClean="0"/>
              <a:t>control</a:t>
            </a:r>
          </a:p>
          <a:p>
            <a:r>
              <a:rPr lang="en-US" dirty="0" smtClean="0"/>
              <a:t>Baud rate generator</a:t>
            </a:r>
          </a:p>
          <a:p>
            <a:pPr lvl="1"/>
            <a:r>
              <a:rPr lang="en-US" dirty="0" err="1" smtClean="0"/>
              <a:t>Prescaler</a:t>
            </a:r>
            <a:r>
              <a:rPr lang="en-US" dirty="0" smtClean="0"/>
              <a:t>/divider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UCAxBR0&amp;BR1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38" y="112041"/>
            <a:ext cx="5082162" cy="6265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38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505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Arial</vt:lpstr>
      <vt:lpstr>Symbol</vt:lpstr>
      <vt:lpstr>Office Theme</vt:lpstr>
      <vt:lpstr>CPE 323  Intro to Embedded Computer Systems Serial Communication (UART)</vt:lpstr>
      <vt:lpstr>Admin</vt:lpstr>
      <vt:lpstr>MSP430F5529 Block Diagram</vt:lpstr>
      <vt:lpstr>Communication</vt:lpstr>
      <vt:lpstr>Types of Communication</vt:lpstr>
      <vt:lpstr>Serial Communication in MSP430</vt:lpstr>
      <vt:lpstr>UART</vt:lpstr>
      <vt:lpstr>Character Format</vt:lpstr>
      <vt:lpstr>USCI_Ax</vt:lpstr>
      <vt:lpstr>USCI_A0 Registers</vt:lpstr>
      <vt:lpstr>Error Conditions</vt:lpstr>
      <vt:lpstr>Control Registers: UCAxCTL0 &amp; UCAxCTL1</vt:lpstr>
      <vt:lpstr>Control Registers: UCAxMCTL &amp; UCAxSTAT</vt:lpstr>
      <vt:lpstr>Control Registers (UCAxIFG/IE, IVT) </vt:lpstr>
      <vt:lpstr>Baud Rate Generation</vt:lpstr>
      <vt:lpstr>Baud Rate Generation</vt:lpstr>
      <vt:lpstr>Baud Rate Generation</vt:lpstr>
      <vt:lpstr>Echo a character using Polling</vt:lpstr>
      <vt:lpstr>Echo a character using ISR</vt:lpstr>
      <vt:lpstr>Display Real-Time Clock</vt:lpstr>
      <vt:lpstr>Display Real-Time Clock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45</cp:revision>
  <dcterms:created xsi:type="dcterms:W3CDTF">2006-08-16T00:00:00Z</dcterms:created>
  <dcterms:modified xsi:type="dcterms:W3CDTF">2022-10-10T13:49:51Z</dcterms:modified>
</cp:coreProperties>
</file>