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68" r:id="rId2"/>
    <p:sldId id="269" r:id="rId3"/>
    <p:sldId id="270" r:id="rId4"/>
    <p:sldId id="292" r:id="rId5"/>
    <p:sldId id="275" r:id="rId6"/>
    <p:sldId id="312" r:id="rId7"/>
    <p:sldId id="278" r:id="rId8"/>
    <p:sldId id="28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10" r:id="rId25"/>
    <p:sldId id="311" r:id="rId26"/>
    <p:sldId id="289" r:id="rId27"/>
    <p:sldId id="288" r:id="rId28"/>
    <p:sldId id="290" r:id="rId29"/>
    <p:sldId id="291" r:id="rId30"/>
  </p:sldIdLst>
  <p:sldSz cx="12192000" cy="6858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92"/>
            <p14:sldId id="275"/>
            <p14:sldId id="312"/>
            <p14:sldId id="278"/>
            <p14:sldId id="287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0"/>
            <p14:sldId id="311"/>
            <p14:sldId id="289"/>
            <p14:sldId id="288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65973-8FB9-445F-9C5E-A57E2B2C72F8}" type="slidenum">
              <a:rPr lang="en-US"/>
              <a:pPr/>
              <a:t>18</a:t>
            </a:fld>
            <a:endParaRPr lang="en-US"/>
          </a:p>
        </p:txBody>
      </p:sp>
      <p:sp>
        <p:nvSpPr>
          <p:cNvPr id="169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B5663D-0FB7-48BE-A34B-72BD3817C12E}" type="slidenum">
              <a:rPr lang="en-US"/>
              <a:pPr/>
              <a:t>19</a:t>
            </a:fld>
            <a:endParaRPr lang="en-US"/>
          </a:p>
        </p:txBody>
      </p:sp>
      <p:sp>
        <p:nvSpPr>
          <p:cNvPr id="191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C5580-E5A3-4E4F-9F7E-385F6DB46168}" type="slidenum">
              <a:rPr lang="en-US"/>
              <a:pPr/>
              <a:t>20</a:t>
            </a:fld>
            <a:endParaRPr lang="en-US"/>
          </a:p>
        </p:txBody>
      </p:sp>
      <p:sp>
        <p:nvSpPr>
          <p:cNvPr id="191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3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EEC716-8B32-40E2-B2C8-5082D739D8D9}" type="slidenum">
              <a:rPr lang="en-US"/>
              <a:pPr/>
              <a:t>21</a:t>
            </a:fld>
            <a:endParaRPr lang="en-US"/>
          </a:p>
        </p:txBody>
      </p:sp>
      <p:sp>
        <p:nvSpPr>
          <p:cNvPr id="192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Analog-to-Digital Conversion (</a:t>
            </a:r>
            <a:r>
              <a:rPr lang="en-US" dirty="0" err="1" smtClean="0"/>
              <a:t>ADC12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ADC12</a:t>
            </a:r>
            <a:r>
              <a:rPr lang="en-US" dirty="0" smtClean="0"/>
              <a:t> Voltage 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voltages:</a:t>
            </a:r>
            <a:endParaRPr lang="en-US" dirty="0"/>
          </a:p>
          <a:p>
            <a:pPr lvl="1"/>
            <a:r>
              <a:rPr lang="en-US" dirty="0" err="1" smtClean="0"/>
              <a:t>Vdd</a:t>
            </a:r>
            <a:r>
              <a:rPr lang="en-US" dirty="0" smtClean="0"/>
              <a:t>, </a:t>
            </a:r>
            <a:r>
              <a:rPr lang="en-US" dirty="0" err="1" smtClean="0"/>
              <a:t>GNG</a:t>
            </a:r>
            <a:endParaRPr lang="en-US" dirty="0" smtClean="0"/>
          </a:p>
          <a:p>
            <a:pPr lvl="1"/>
            <a:r>
              <a:rPr lang="en-US" dirty="0" err="1" smtClean="0"/>
              <a:t>Veref</a:t>
            </a:r>
            <a:r>
              <a:rPr lang="en-US" dirty="0" smtClean="0"/>
              <a:t>+, </a:t>
            </a:r>
            <a:r>
              <a:rPr lang="en-US" dirty="0" err="1" smtClean="0"/>
              <a:t>Veref</a:t>
            </a:r>
            <a:r>
              <a:rPr lang="en-US" dirty="0" smtClean="0"/>
              <a:t>-</a:t>
            </a:r>
          </a:p>
          <a:p>
            <a:pPr lvl="1"/>
            <a:r>
              <a:rPr lang="en-US" dirty="0" smtClean="0"/>
              <a:t>Internal: </a:t>
            </a:r>
            <a:r>
              <a:rPr lang="en-US" dirty="0" err="1" smtClean="0"/>
              <a:t>REFON</a:t>
            </a:r>
            <a:r>
              <a:rPr lang="en-US" dirty="0"/>
              <a:t> </a:t>
            </a:r>
            <a:r>
              <a:rPr lang="en-US" dirty="0" smtClean="0"/>
              <a:t>control bit; </a:t>
            </a:r>
            <a:r>
              <a:rPr lang="en-US" dirty="0" err="1" smtClean="0"/>
              <a:t>REF2_5</a:t>
            </a:r>
            <a:r>
              <a:rPr lang="en-US" dirty="0"/>
              <a:t> </a:t>
            </a:r>
            <a:r>
              <a:rPr lang="en-US" dirty="0" smtClean="0"/>
              <a:t>control bit: 2.5 V vs. 1.5 V </a:t>
            </a:r>
            <a:br>
              <a:rPr lang="en-US" dirty="0" smtClean="0"/>
            </a:br>
            <a:r>
              <a:rPr lang="en-US" dirty="0" smtClean="0"/>
              <a:t>(warm up time, ~13.6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0"/>
            <a:ext cx="5965740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2482" y="3886200"/>
            <a:ext cx="6137344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45796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Sample&amp;Hold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000" y="1295400"/>
                <a:ext cx="11684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Sample time: </a:t>
                </a:r>
                <a:br>
                  <a:rPr lang="en-US" dirty="0" smtClean="0"/>
                </a:br>
                <a:r>
                  <a:rPr lang="en-US" dirty="0" smtClean="0"/>
                  <a:t>capture input signal so that error is less than ½ </a:t>
                </a:r>
                <a:r>
                  <a:rPr lang="en-US" dirty="0" err="1" smtClean="0"/>
                  <a:t>V</a:t>
                </a:r>
                <a:r>
                  <a:rPr lang="en-US" baseline="-25000" dirty="0" err="1" smtClean="0"/>
                  <a:t>LSB</a:t>
                </a:r>
                <a:r>
                  <a:rPr lang="en-US" dirty="0" smtClean="0"/>
                  <a:t>(V</a:t>
                </a:r>
                <a:r>
                  <a:rPr lang="en-US" baseline="-25000" dirty="0" smtClean="0"/>
                  <a:t>FS</a:t>
                </a:r>
                <a:r>
                  <a:rPr lang="en-US" dirty="0" smtClean="0"/>
                  <a:t>/2^13)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𝑉𝑖𝑛𝑝𝑢𝑡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𝐹𝑆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𝑉𝑖𝑛𝑝𝑢𝑡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𝑅𝐶</m:t>
                            </m:r>
                          </m:den>
                        </m:f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𝐹𝑆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err="1" smtClean="0"/>
                  <a:t>Vinput</a:t>
                </a:r>
                <a:r>
                  <a:rPr lang="en-US" dirty="0" smtClean="0"/>
                  <a:t>=</a:t>
                </a:r>
                <a:r>
                  <a:rPr lang="en-US" dirty="0" err="1" smtClean="0"/>
                  <a:t>Vfs</a:t>
                </a:r>
                <a:r>
                  <a:rPr lang="en-US" dirty="0" smtClean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𝑡𝑎𝑢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−13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&gt;9∗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𝑡𝑎𝑢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0" y="1295400"/>
                <a:ext cx="11684000" cy="4525963"/>
              </a:xfrm>
              <a:blipFill>
                <a:blip r:embed="rId2"/>
                <a:stretch>
                  <a:fillRect l="-1200" t="-175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103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667000"/>
            <a:ext cx="5056783" cy="1752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22248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 analog-to-digital conversion is initiated with 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rising </a:t>
            </a:r>
            <a:r>
              <a:rPr lang="en-US" dirty="0"/>
              <a:t>edge of the sample input signal SHI </a:t>
            </a:r>
          </a:p>
          <a:p>
            <a:r>
              <a:rPr lang="en-US" dirty="0"/>
              <a:t>The source for SHI is selected with the </a:t>
            </a:r>
            <a:r>
              <a:rPr lang="en-US" dirty="0" err="1"/>
              <a:t>SHSx</a:t>
            </a:r>
            <a:r>
              <a:rPr lang="en-US" dirty="0"/>
              <a:t> bits and includes the following: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ADC12SC</a:t>
            </a:r>
            <a:r>
              <a:rPr lang="en-US" dirty="0"/>
              <a:t> bit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Timer_A</a:t>
            </a:r>
            <a:r>
              <a:rPr lang="en-US" dirty="0"/>
              <a:t> Output Unit 1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Timer_B</a:t>
            </a:r>
            <a:r>
              <a:rPr lang="en-US" dirty="0"/>
              <a:t> Output Unit 0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Timer_B</a:t>
            </a:r>
            <a:r>
              <a:rPr lang="en-US" dirty="0"/>
              <a:t> Output Unit 1</a:t>
            </a:r>
          </a:p>
          <a:p>
            <a:r>
              <a:rPr lang="en-US" dirty="0"/>
              <a:t>The polarity of the SHI signal source can be inverted with the </a:t>
            </a:r>
            <a:r>
              <a:rPr lang="en-US" dirty="0" err="1"/>
              <a:t>ISSH</a:t>
            </a:r>
            <a:r>
              <a:rPr lang="en-US" dirty="0"/>
              <a:t> </a:t>
            </a:r>
            <a:r>
              <a:rPr lang="en-US" dirty="0" smtClean="0"/>
              <a:t>bit 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SAMPCON</a:t>
            </a:r>
            <a:r>
              <a:rPr lang="en-US" dirty="0"/>
              <a:t> signal controls the sample period and start of conversion. When </a:t>
            </a:r>
            <a:r>
              <a:rPr lang="en-US" dirty="0" err="1"/>
              <a:t>SAMPCON</a:t>
            </a:r>
            <a:r>
              <a:rPr lang="en-US" dirty="0"/>
              <a:t> is high, sampling is active. The high-to-low </a:t>
            </a:r>
            <a:r>
              <a:rPr lang="en-US" dirty="0" err="1"/>
              <a:t>SAMPCON</a:t>
            </a:r>
            <a:r>
              <a:rPr lang="en-US" dirty="0"/>
              <a:t> transition starts the analog-to-digital conversion, which requires 13 </a:t>
            </a:r>
            <a:r>
              <a:rPr lang="en-US" dirty="0" err="1"/>
              <a:t>ADC12CLK</a:t>
            </a:r>
            <a:r>
              <a:rPr lang="en-US" dirty="0"/>
              <a:t> cycles.</a:t>
            </a:r>
          </a:p>
          <a:p>
            <a:r>
              <a:rPr lang="en-US" dirty="0"/>
              <a:t>Two different sample-timing methods are defined by control bit SHP, extended sample mode and pulse mode.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40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Samples Mode (SHP=0)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SHI signal directly controls </a:t>
            </a:r>
            <a:r>
              <a:rPr lang="en-US" sz="2800" dirty="0" err="1"/>
              <a:t>SAMPCON</a:t>
            </a:r>
            <a:r>
              <a:rPr lang="en-US" sz="2800" dirty="0"/>
              <a:t> and defines the length of the sample period </a:t>
            </a:r>
            <a:r>
              <a:rPr lang="en-US" sz="2800" dirty="0" err="1"/>
              <a:t>tsample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When </a:t>
            </a:r>
            <a:r>
              <a:rPr lang="en-US" sz="2400" dirty="0" err="1"/>
              <a:t>SAMPCON</a:t>
            </a:r>
            <a:r>
              <a:rPr lang="en-US" sz="2400" dirty="0"/>
              <a:t> is high, sampling is active</a:t>
            </a:r>
          </a:p>
          <a:p>
            <a:pPr lvl="1"/>
            <a:r>
              <a:rPr lang="en-US" sz="2400" dirty="0"/>
              <a:t>The high-to-low </a:t>
            </a:r>
            <a:r>
              <a:rPr lang="en-US" sz="2400" dirty="0" err="1"/>
              <a:t>SAMPCON</a:t>
            </a:r>
            <a:r>
              <a:rPr lang="en-US" sz="2400" dirty="0"/>
              <a:t> transition starts the conversion after synchronization with </a:t>
            </a:r>
            <a:r>
              <a:rPr lang="en-US" sz="2400" dirty="0" err="1"/>
              <a:t>ADC12CLK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103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3352800"/>
            <a:ext cx="5653881" cy="26513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86953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Sample Mode (SHP=1)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SHI signal is used to trigger the sampling timer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SHT0x</a:t>
            </a:r>
            <a:r>
              <a:rPr lang="en-US" sz="2000" dirty="0"/>
              <a:t> and </a:t>
            </a:r>
            <a:r>
              <a:rPr lang="en-US" sz="2000" dirty="0" err="1"/>
              <a:t>SHT1x</a:t>
            </a:r>
            <a:r>
              <a:rPr lang="en-US" sz="2000" dirty="0"/>
              <a:t> bits in </a:t>
            </a:r>
            <a:r>
              <a:rPr lang="en-US" sz="2000" dirty="0" err="1"/>
              <a:t>ADC12CTL0</a:t>
            </a:r>
            <a:r>
              <a:rPr lang="en-US" sz="2000" dirty="0"/>
              <a:t> control the interval of the sampling timer that defines the </a:t>
            </a:r>
            <a:r>
              <a:rPr lang="en-US" sz="2000" dirty="0" err="1"/>
              <a:t>SAMPCON</a:t>
            </a:r>
            <a:r>
              <a:rPr lang="en-US" sz="2000" dirty="0"/>
              <a:t> sample period </a:t>
            </a:r>
            <a:r>
              <a:rPr lang="en-US" sz="2000" dirty="0" err="1" smtClean="0"/>
              <a:t>Tsample</a:t>
            </a:r>
            <a:r>
              <a:rPr lang="en-US" sz="2000" dirty="0"/>
              <a:t>. </a:t>
            </a:r>
          </a:p>
          <a:p>
            <a:r>
              <a:rPr lang="en-US" sz="2000" dirty="0"/>
              <a:t>The sampling timer keeps </a:t>
            </a:r>
            <a:r>
              <a:rPr lang="en-US" sz="2000" dirty="0" err="1"/>
              <a:t>SAMPCON</a:t>
            </a:r>
            <a:r>
              <a:rPr lang="en-US" sz="2000" dirty="0"/>
              <a:t> high after synchronization with </a:t>
            </a:r>
            <a:r>
              <a:rPr lang="en-US" sz="2000" dirty="0" err="1"/>
              <a:t>AD12CLK</a:t>
            </a:r>
            <a:r>
              <a:rPr lang="en-US" sz="2000" dirty="0"/>
              <a:t> for a programmed interval </a:t>
            </a:r>
            <a:r>
              <a:rPr lang="en-US" sz="2000" dirty="0" err="1"/>
              <a:t>tsample</a:t>
            </a:r>
            <a:r>
              <a:rPr lang="en-US" sz="2000" dirty="0"/>
              <a:t>. The total sampling time is </a:t>
            </a:r>
            <a:r>
              <a:rPr lang="en-US" sz="2000" dirty="0" err="1"/>
              <a:t>tsample</a:t>
            </a:r>
            <a:r>
              <a:rPr lang="en-US" sz="2000" dirty="0"/>
              <a:t> plus </a:t>
            </a:r>
            <a:r>
              <a:rPr lang="en-US" sz="2000" dirty="0" err="1"/>
              <a:t>tsync</a:t>
            </a:r>
            <a:r>
              <a:rPr lang="en-US" sz="2000" dirty="0"/>
              <a:t>. 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SHTx</a:t>
            </a:r>
            <a:r>
              <a:rPr lang="en-US" sz="2000" dirty="0"/>
              <a:t> bits select the sampling time in </a:t>
            </a:r>
            <a:r>
              <a:rPr lang="en-US" sz="2000" dirty="0" err="1"/>
              <a:t>4x</a:t>
            </a:r>
            <a:r>
              <a:rPr lang="en-US" sz="2000" dirty="0"/>
              <a:t> multiples of </a:t>
            </a:r>
            <a:r>
              <a:rPr lang="en-US" sz="2000" dirty="0" err="1"/>
              <a:t>ADC12CLK</a:t>
            </a:r>
            <a:r>
              <a:rPr lang="en-US" sz="2000" dirty="0"/>
              <a:t>. </a:t>
            </a:r>
            <a:r>
              <a:rPr lang="en-US" sz="2000" dirty="0" err="1"/>
              <a:t>SHT0x</a:t>
            </a:r>
            <a:r>
              <a:rPr lang="en-US" sz="2000" dirty="0"/>
              <a:t> selects the sampling time for </a:t>
            </a:r>
            <a:r>
              <a:rPr lang="en-US" sz="2000" dirty="0" err="1"/>
              <a:t>ADC12MCTL0</a:t>
            </a:r>
            <a:r>
              <a:rPr lang="en-US" sz="2000" dirty="0"/>
              <a:t> to 7 and </a:t>
            </a:r>
            <a:r>
              <a:rPr lang="en-US" sz="2000" dirty="0" err="1"/>
              <a:t>SHT1x</a:t>
            </a:r>
            <a:r>
              <a:rPr lang="en-US" sz="2000" dirty="0"/>
              <a:t> selects the sampling time for </a:t>
            </a:r>
            <a:r>
              <a:rPr lang="en-US" sz="2000" dirty="0" err="1"/>
              <a:t>ADC12MCTL8</a:t>
            </a:r>
            <a:r>
              <a:rPr lang="en-US" sz="2000" dirty="0"/>
              <a:t> </a:t>
            </a:r>
            <a:r>
              <a:rPr lang="en-US" sz="2000" dirty="0" smtClean="0"/>
              <a:t>to </a:t>
            </a:r>
            <a:r>
              <a:rPr lang="en-US" sz="2000" dirty="0" err="1" smtClean="0"/>
              <a:t>ADC12MCTL15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0"/>
            <a:ext cx="5809297" cy="28129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97706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ADC12MEMx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ADC12MCTLx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143000"/>
            <a:ext cx="5309658" cy="2209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810000"/>
            <a:ext cx="5747719" cy="19812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291687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SREFx</a:t>
            </a:r>
            <a:r>
              <a:rPr lang="en-US" dirty="0"/>
              <a:t> bits define the voltage reference</a:t>
            </a:r>
          </a:p>
          <a:p>
            <a:r>
              <a:rPr lang="en-US" dirty="0" err="1"/>
              <a:t>INCHx</a:t>
            </a:r>
            <a:r>
              <a:rPr lang="en-US" dirty="0"/>
              <a:t> bits select the input channel</a:t>
            </a:r>
          </a:p>
          <a:p>
            <a:r>
              <a:rPr lang="en-US" dirty="0"/>
              <a:t>EOS bit defines the end of sequence when a sequential conversion mode is used</a:t>
            </a:r>
          </a:p>
          <a:p>
            <a:pPr lvl="1"/>
            <a:r>
              <a:rPr lang="en-US" dirty="0"/>
              <a:t>A sequence rolls over from </a:t>
            </a:r>
            <a:r>
              <a:rPr lang="en-US" dirty="0" err="1"/>
              <a:t>ADC12MEM15</a:t>
            </a:r>
            <a:r>
              <a:rPr lang="en-US" dirty="0"/>
              <a:t> to </a:t>
            </a:r>
            <a:r>
              <a:rPr lang="en-US" dirty="0" err="1"/>
              <a:t>ADC12MEM0</a:t>
            </a:r>
            <a:r>
              <a:rPr lang="en-US" dirty="0"/>
              <a:t> when the EOS bit in </a:t>
            </a:r>
            <a:r>
              <a:rPr lang="en-US" dirty="0" err="1"/>
              <a:t>ADC12MCTL15</a:t>
            </a:r>
            <a:r>
              <a:rPr lang="en-US" dirty="0"/>
              <a:t> is not set</a:t>
            </a:r>
          </a:p>
          <a:p>
            <a:r>
              <a:rPr lang="en-US" dirty="0" err="1"/>
              <a:t>CSTARTADDx</a:t>
            </a:r>
            <a:r>
              <a:rPr lang="en-US" dirty="0"/>
              <a:t> bits define the first </a:t>
            </a:r>
            <a:r>
              <a:rPr lang="en-US" dirty="0" err="1"/>
              <a:t>ADC12MCTLx</a:t>
            </a:r>
            <a:r>
              <a:rPr lang="en-US" dirty="0"/>
              <a:t> used for any conversion</a:t>
            </a:r>
          </a:p>
          <a:p>
            <a:pPr lvl="1"/>
            <a:r>
              <a:rPr lang="en-US" dirty="0"/>
              <a:t>If the conversion mode is single-channel or repeat-single-channel the </a:t>
            </a:r>
            <a:r>
              <a:rPr lang="en-US" dirty="0" err="1"/>
              <a:t>CSTARTADDx</a:t>
            </a:r>
            <a:r>
              <a:rPr lang="en-US" dirty="0"/>
              <a:t> points to the single </a:t>
            </a:r>
            <a:r>
              <a:rPr lang="en-US" dirty="0" err="1"/>
              <a:t>ADC12MCTLx</a:t>
            </a:r>
            <a:r>
              <a:rPr lang="en-US" dirty="0"/>
              <a:t> to be used</a:t>
            </a:r>
          </a:p>
          <a:p>
            <a:pPr lvl="1"/>
            <a:r>
              <a:rPr lang="en-US" dirty="0"/>
              <a:t>If the conversion mode selected is either sequence-of-channels or repeat-sequence-of-channels, </a:t>
            </a:r>
            <a:r>
              <a:rPr lang="en-US" dirty="0" err="1"/>
              <a:t>CSTARTADDx</a:t>
            </a:r>
            <a:r>
              <a:rPr lang="en-US" dirty="0"/>
              <a:t> points to the first </a:t>
            </a:r>
            <a:r>
              <a:rPr lang="en-US" dirty="0" err="1"/>
              <a:t>ADC12MCTLx</a:t>
            </a:r>
            <a:r>
              <a:rPr lang="en-US" dirty="0"/>
              <a:t> location to be used in a sequence. </a:t>
            </a:r>
          </a:p>
          <a:p>
            <a:r>
              <a:rPr lang="en-US" dirty="0"/>
              <a:t>A pointer, not visible to software, is incremented automatically to the next </a:t>
            </a:r>
            <a:r>
              <a:rPr lang="en-US" dirty="0" err="1"/>
              <a:t>ADC12MCTLx</a:t>
            </a:r>
            <a:r>
              <a:rPr lang="en-US" dirty="0"/>
              <a:t> in a sequence when each conversion completes. The sequence continues until an EOS bit in </a:t>
            </a:r>
            <a:r>
              <a:rPr lang="en-US" dirty="0" err="1"/>
              <a:t>ADC12MCTLx</a:t>
            </a:r>
            <a:r>
              <a:rPr lang="en-US" dirty="0"/>
              <a:t> is processed - this is the last control byte processed.</a:t>
            </a:r>
          </a:p>
          <a:p>
            <a:r>
              <a:rPr lang="en-US" dirty="0"/>
              <a:t>When conversion results are written to a selected </a:t>
            </a:r>
            <a:r>
              <a:rPr lang="en-US" dirty="0" err="1"/>
              <a:t>ADC12MEMx</a:t>
            </a:r>
            <a:r>
              <a:rPr lang="en-US" dirty="0"/>
              <a:t>, the corresponding flag in the </a:t>
            </a:r>
            <a:r>
              <a:rPr lang="en-US" dirty="0" err="1"/>
              <a:t>ADC12IFGx</a:t>
            </a:r>
            <a:r>
              <a:rPr lang="en-US" dirty="0"/>
              <a:t> register is set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762000"/>
            <a:ext cx="4267200" cy="14708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63366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Modes (</a:t>
            </a:r>
            <a:r>
              <a:rPr lang="en-US" dirty="0" err="1" smtClean="0"/>
              <a:t>CONSEQx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10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7097078" cy="29690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59228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22063-44B8-48DD-B473-422EBC990722}" type="slidenum">
              <a:rPr lang="en-US"/>
              <a:pPr/>
              <a:t>18</a:t>
            </a:fld>
            <a:endParaRPr lang="en-US"/>
          </a:p>
        </p:txBody>
      </p:sp>
      <p:sp>
        <p:nvSpPr>
          <p:cNvPr id="168141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12115800" cy="1143000"/>
          </a:xfrm>
        </p:spPr>
        <p:txBody>
          <a:bodyPr>
            <a:normAutofit/>
          </a:bodyPr>
          <a:lstStyle/>
          <a:p>
            <a:r>
              <a:rPr lang="en-US" dirty="0"/>
              <a:t>Single-Channel, </a:t>
            </a:r>
            <a:r>
              <a:rPr lang="en-US" dirty="0" smtClean="0"/>
              <a:t>Single </a:t>
            </a:r>
            <a:r>
              <a:rPr lang="en-US" dirty="0" smtClean="0"/>
              <a:t>Conversion </a:t>
            </a:r>
            <a:r>
              <a:rPr lang="en-US" dirty="0"/>
              <a:t>Mode</a:t>
            </a:r>
          </a:p>
        </p:txBody>
      </p:sp>
      <p:sp>
        <p:nvSpPr>
          <p:cNvPr id="1681414" name="Rectangle 2054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04926"/>
            <a:ext cx="5748339" cy="5292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A single channel is sampled and converted once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The ADC result is written to the </a:t>
            </a:r>
            <a:r>
              <a:rPr lang="en-US" sz="2000" dirty="0" err="1"/>
              <a:t>ADC12MEMx</a:t>
            </a:r>
            <a:r>
              <a:rPr lang="en-US" sz="2000" dirty="0"/>
              <a:t> defined by the </a:t>
            </a:r>
            <a:r>
              <a:rPr lang="en-US" sz="2000" dirty="0" err="1"/>
              <a:t>CSTARTADDx</a:t>
            </a:r>
            <a:r>
              <a:rPr lang="en-US" sz="2000" dirty="0"/>
              <a:t> bits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When </a:t>
            </a:r>
            <a:r>
              <a:rPr lang="en-US" sz="2000" dirty="0" err="1"/>
              <a:t>ADC12SC</a:t>
            </a:r>
            <a:r>
              <a:rPr lang="en-US" sz="2000" dirty="0"/>
              <a:t> triggers a conversion, successive conversions can be triggered by the </a:t>
            </a:r>
            <a:r>
              <a:rPr lang="en-US" sz="2000" dirty="0" err="1"/>
              <a:t>ADC12SC</a:t>
            </a:r>
            <a:r>
              <a:rPr lang="en-US" sz="2000" dirty="0"/>
              <a:t> bit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When any other trigger source is used, </a:t>
            </a:r>
            <a:r>
              <a:rPr lang="en-US" sz="2000" dirty="0" err="1"/>
              <a:t>ENC</a:t>
            </a:r>
            <a:r>
              <a:rPr lang="en-US" sz="2000" dirty="0"/>
              <a:t> must be toggled between each conversion</a:t>
            </a:r>
          </a:p>
        </p:txBody>
      </p:sp>
      <p:pic>
        <p:nvPicPr>
          <p:cNvPr id="1681417" name="Picture 205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1433294"/>
            <a:ext cx="3232729" cy="50359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74505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4054-571F-4FB2-81A0-095E5FEF070C}" type="slidenum">
              <a:rPr lang="en-US"/>
              <a:pPr/>
              <a:t>19</a:t>
            </a:fld>
            <a:endParaRPr lang="en-US"/>
          </a:p>
        </p:txBody>
      </p:sp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Sequence-of-Channels Mode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304926"/>
            <a:ext cx="4663441" cy="5292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A sequence of channels is sampled and converted once.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ADC results are written to the conversion memories starting with the </a:t>
            </a:r>
            <a:r>
              <a:rPr lang="en-US" sz="1800" dirty="0" err="1"/>
              <a:t>ADCMEMx</a:t>
            </a:r>
            <a:r>
              <a:rPr lang="en-US" sz="1800" dirty="0"/>
              <a:t> defined by the </a:t>
            </a:r>
            <a:r>
              <a:rPr lang="en-US" sz="1800" dirty="0" err="1"/>
              <a:t>CSTARTADDx</a:t>
            </a:r>
            <a:r>
              <a:rPr lang="en-US" sz="1800" dirty="0"/>
              <a:t> bits.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sequence stops after the measurement of the channel with a set EOS bit.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When ADC12SC triggers a sequence, successive sequences can be  triggered by the ADC12SC bit.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When any other trigger source is used, ENC must be toggled between each sequence.</a:t>
            </a:r>
          </a:p>
        </p:txBody>
      </p:sp>
      <p:pic>
        <p:nvPicPr>
          <p:cNvPr id="19159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754" y="1200763"/>
            <a:ext cx="3955651" cy="445647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6403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Repeat-Single-Channel Mode</a:t>
            </a:r>
          </a:p>
        </p:txBody>
      </p:sp>
      <p:sp>
        <p:nvSpPr>
          <p:cNvPr id="191795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single channel is sampled and converted continuously.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ADC results are written to the ADC12MEMx defined by the </a:t>
            </a:r>
            <a:r>
              <a:rPr lang="en-US" sz="2400" dirty="0" err="1"/>
              <a:t>CSTARTADDx</a:t>
            </a:r>
            <a:r>
              <a:rPr lang="en-US" sz="2400" dirty="0"/>
              <a:t> bits.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It is necessary to read the result after the completed conversion because only one ADC12MEMx memory is used and is overwritten by the next conversion.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F15C3-52B1-4629-AF1F-0356EF7EE488}" type="slidenum">
              <a:rPr lang="en-US"/>
              <a:pPr/>
              <a:t>20</a:t>
            </a:fld>
            <a:endParaRPr lang="en-US"/>
          </a:p>
        </p:txBody>
      </p:sp>
      <p:pic>
        <p:nvPicPr>
          <p:cNvPr id="191795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341200"/>
            <a:ext cx="4105483" cy="461591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3248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66110-40A3-4FD0-95C4-DB74154870A1}" type="slidenum">
              <a:rPr lang="en-US"/>
              <a:pPr/>
              <a:t>21</a:t>
            </a:fld>
            <a:endParaRPr lang="en-US"/>
          </a:p>
        </p:txBody>
      </p:sp>
      <p:sp>
        <p:nvSpPr>
          <p:cNvPr id="192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Repeat-Sequence-of-Channels Mode</a:t>
            </a:r>
          </a:p>
        </p:txBody>
      </p:sp>
      <p:sp>
        <p:nvSpPr>
          <p:cNvPr id="192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95400" y="1304926"/>
            <a:ext cx="4785361" cy="5292725"/>
          </a:xfrm>
        </p:spPr>
        <p:txBody>
          <a:bodyPr/>
          <a:lstStyle/>
          <a:p>
            <a:r>
              <a:rPr lang="en-US" sz="2000" dirty="0"/>
              <a:t>A sequence of channels is sampled and converted repeatedly. </a:t>
            </a:r>
          </a:p>
          <a:p>
            <a:r>
              <a:rPr lang="en-US" sz="2000" dirty="0"/>
              <a:t>The ADC results are written to the conversion memories starting with the ADC12MEMx defined by the </a:t>
            </a:r>
            <a:r>
              <a:rPr lang="en-US" sz="2000" dirty="0" err="1"/>
              <a:t>CSTARTADDx</a:t>
            </a:r>
            <a:r>
              <a:rPr lang="en-US" sz="2000" dirty="0"/>
              <a:t> bits. </a:t>
            </a:r>
          </a:p>
          <a:p>
            <a:r>
              <a:rPr lang="en-US" sz="2000" dirty="0"/>
              <a:t>The sequence ends after the measurement of the channel with a set EOS bit and the next trigger signal re-starts the sequence. </a:t>
            </a:r>
          </a:p>
        </p:txBody>
      </p:sp>
      <p:pic>
        <p:nvPicPr>
          <p:cNvPr id="192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8401" y="1581313"/>
            <a:ext cx="4305299" cy="465007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514762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Using the Multiple Sample and Convert (MSC) Bit</a:t>
            </a:r>
            <a:endParaRPr lang="en-US"/>
          </a:p>
        </p:txBody>
      </p:sp>
      <p:sp>
        <p:nvSpPr>
          <p:cNvPr id="192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Perform successive conversions automatically and as quickly as possible, a multiple sample and convert function is available</a:t>
            </a:r>
          </a:p>
          <a:p>
            <a:r>
              <a:rPr lang="en-US" smtClean="0"/>
              <a:t>When MSC = 1, CONSEQx &gt; 0, and the sample timer is used, the first rising edge of the SHI signal triggers the first conversion. </a:t>
            </a:r>
          </a:p>
          <a:p>
            <a:r>
              <a:rPr lang="en-US" smtClean="0"/>
              <a:t>Successive conversions are triggered automatically as soon as the prior conversion is completed.</a:t>
            </a:r>
          </a:p>
          <a:p>
            <a:pPr lvl="1"/>
            <a:r>
              <a:rPr lang="en-US" smtClean="0"/>
              <a:t>Additional rising edges on SHI are ignored until the sequence is completed in the single-sequence mode or until the ENC bit is toggled in repeat-single-channel, or repeated-sequence modes.</a:t>
            </a:r>
          </a:p>
          <a:p>
            <a:pPr lvl="1"/>
            <a:r>
              <a:rPr lang="en-US" smtClean="0"/>
              <a:t>The function of the ENC bit is unchanged when using the MSC bit.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2601C-4A47-4718-8A20-BC850CAB5FA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03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Stopping Conversions</a:t>
            </a:r>
            <a:endParaRPr lang="en-US"/>
          </a:p>
        </p:txBody>
      </p:sp>
      <p:sp>
        <p:nvSpPr>
          <p:cNvPr id="192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Depends on the mode of operation. </a:t>
            </a:r>
          </a:p>
          <a:p>
            <a:r>
              <a:rPr lang="en-US" smtClean="0"/>
              <a:t>Recommended ways to stop an active conversion or conversion sequence are</a:t>
            </a:r>
          </a:p>
          <a:p>
            <a:pPr lvl="1"/>
            <a:r>
              <a:rPr lang="en-US" smtClean="0"/>
              <a:t>Resetting ENC in single-channel single-conversion mode stops a conversion immediately and the results are unpredictable. </a:t>
            </a:r>
          </a:p>
          <a:p>
            <a:pPr lvl="2"/>
            <a:r>
              <a:rPr lang="en-US" smtClean="0"/>
              <a:t>For correct results, poll the busy bit until reset before clearing ENC.</a:t>
            </a:r>
          </a:p>
          <a:p>
            <a:pPr lvl="1"/>
            <a:r>
              <a:rPr lang="en-US" smtClean="0"/>
              <a:t>Resetting ENC during repeat-single-channel operation stops the converter at the end of the current conversion.</a:t>
            </a:r>
          </a:p>
          <a:p>
            <a:pPr lvl="1"/>
            <a:r>
              <a:rPr lang="en-US" smtClean="0"/>
              <a:t>Resetting ENC during a sequence or repeat-sequence mode stops the converter at the end of the sequence.</a:t>
            </a:r>
          </a:p>
          <a:p>
            <a:pPr lvl="1"/>
            <a:r>
              <a:rPr lang="en-US" smtClean="0"/>
              <a:t>Any conversion mode may be stopped immediately by setting the CONSEQx = 0 and resetting ENC bit. Conversion data are unreliable.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B0B-5058-4CB5-9745-976F11BF37F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6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ADC Interrupts</a:t>
            </a:r>
            <a:endParaRPr lang="en-US"/>
          </a:p>
        </p:txBody>
      </p:sp>
      <p:sp>
        <p:nvSpPr>
          <p:cNvPr id="192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The ADC12 has 18 interrupt sources:</a:t>
            </a:r>
          </a:p>
          <a:p>
            <a:pPr lvl="1"/>
            <a:r>
              <a:rPr lang="en-US" smtClean="0"/>
              <a:t>ADC12IFG0-ADC12IFG15</a:t>
            </a:r>
          </a:p>
          <a:p>
            <a:pPr lvl="1"/>
            <a:r>
              <a:rPr lang="en-US" smtClean="0"/>
              <a:t>ADC12OV, ADC12MEMx overflow</a:t>
            </a:r>
          </a:p>
          <a:p>
            <a:pPr lvl="1"/>
            <a:r>
              <a:rPr lang="en-US" smtClean="0"/>
              <a:t>ADC12TOV, ADC12 conversion time overflow</a:t>
            </a:r>
          </a:p>
          <a:p>
            <a:r>
              <a:rPr lang="en-US" smtClean="0"/>
              <a:t>The ADC12IFGx bits are set when their corresponding ADC12MEMx memory register is loaded with a conversion result. </a:t>
            </a:r>
          </a:p>
          <a:p>
            <a:pPr lvl="1"/>
            <a:r>
              <a:rPr lang="en-US" smtClean="0"/>
              <a:t>An interrupt request is generated if the corresponding ADC12IEx bit and the GIE bit are set. </a:t>
            </a:r>
          </a:p>
          <a:p>
            <a:r>
              <a:rPr lang="en-US" smtClean="0"/>
              <a:t>The ADC12OV condition occurs when a conversion result is written to any ADC12MEMx before its previous conversion result was read </a:t>
            </a:r>
          </a:p>
          <a:p>
            <a:r>
              <a:rPr lang="en-US" smtClean="0"/>
              <a:t>The ADC12TOV condition is generated when another sample-and-conversion is requested before the current conversion is completed.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284E3-16AE-4004-A1D3-4BEAB817E19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Handling Routine</a:t>
            </a:r>
          </a:p>
        </p:txBody>
      </p:sp>
      <p:sp>
        <p:nvSpPr>
          <p:cNvPr id="1927173" name="Rectangle 5"/>
          <p:cNvSpPr>
            <a:spLocks noGrp="1" noChangeArrowheads="1"/>
          </p:cNvSpPr>
          <p:nvPr>
            <p:ph sz="half" idx="1"/>
          </p:nvPr>
        </p:nvSpPr>
        <p:spPr>
          <a:xfrm>
            <a:off x="1568976" y="1364458"/>
            <a:ext cx="3739896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1800" dirty="0"/>
              <a:t>The ADC12IV value is added to the PC to automatically jump to the appropriate routine.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numbers at the right margin show the necessary CPU cycles for each instruction. 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software overhead for different interrupt sources includes interrupt latency and return-from-interrupt cycles, but not the task handling itself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latencies are: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ADC12IFG0 - ADC12IFG14, ADC12TOV and ADC12OV 16 cycles </a:t>
            </a:r>
          </a:p>
          <a:p>
            <a:pPr lvl="2">
              <a:lnSpc>
                <a:spcPct val="80000"/>
              </a:lnSpc>
            </a:pPr>
            <a:r>
              <a:rPr lang="en-US" sz="1400" dirty="0"/>
              <a:t>ADC12IFG15 14 cycles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The interrupt handler for ADC12IFG15 shows a way to check immediately if a higher prioritized interrupt occurred during the processing of ADC12IFG15.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This saves nine cycles if another ADC12 interrupt is pending.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3A50E-01B6-4791-B7E8-3541476E40B5}" type="slidenum">
              <a:rPr lang="en-US"/>
              <a:pPr/>
              <a:t>25</a:t>
            </a:fld>
            <a:endParaRPr lang="en-US"/>
          </a:p>
        </p:txBody>
      </p:sp>
      <p:pic>
        <p:nvPicPr>
          <p:cNvPr id="192717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9252" y="1204596"/>
            <a:ext cx="4408748" cy="47466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128434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Measuring Temperature </a:t>
            </a:r>
            <a:br>
              <a:rPr lang="en-US" smtClean="0"/>
            </a:br>
            <a:r>
              <a:rPr lang="en-US" smtClean="0"/>
              <a:t>(on-chip temperature sensor on MSP430F5529)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𝑇𝐸𝑀𝑃𝐶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𝑟𝑎𝑤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𝐴𝐷𝐶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30)×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85−30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𝐶𝐴𝐿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</m:oMath>
                </a14:m>
                <a:r>
                  <a:rPr lang="en-US" dirty="0" smtClean="0"/>
                  <a:t> + 30</a:t>
                </a:r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410200"/>
                <a:ext cx="7160806" cy="507768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𝑠𝑒𝑛𝑠𝑒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Temp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𝑠𝑒𝑛𝑠𝑜𝑟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53000"/>
                <a:ext cx="3616375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295400" y="1371601"/>
            <a:ext cx="9982200" cy="3505200"/>
          </a:xfrm>
        </p:spPr>
        <p:txBody>
          <a:bodyPr/>
          <a:lstStyle/>
          <a:p>
            <a:r>
              <a:rPr lang="en-US" dirty="0" smtClean="0"/>
              <a:t>Input channel </a:t>
            </a:r>
            <a:r>
              <a:rPr lang="en-US" dirty="0" err="1" smtClean="0"/>
              <a:t>INCHx</a:t>
            </a:r>
            <a:r>
              <a:rPr lang="en-US" dirty="0" smtClean="0"/>
              <a:t>=1010 (10)</a:t>
            </a:r>
          </a:p>
          <a:p>
            <a:r>
              <a:rPr lang="en-US" dirty="0" smtClean="0"/>
              <a:t>Temperature sensor equations</a:t>
            </a:r>
          </a:p>
          <a:p>
            <a:r>
              <a:rPr lang="en-US" dirty="0" smtClean="0"/>
              <a:t>Sample time &gt; 30 </a:t>
            </a:r>
            <a:r>
              <a:rPr lang="en-US" dirty="0" smtClean="0">
                <a:sym typeface="Symbol" panose="05050102010706020507" pitchFamily="18" charset="2"/>
              </a:rPr>
              <a:t>s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Calibration may be needed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TCsensor</a:t>
            </a:r>
            <a:r>
              <a:rPr lang="en-US" dirty="0" smtClean="0">
                <a:sym typeface="Symbol" panose="05050102010706020507" pitchFamily="18" charset="2"/>
              </a:rPr>
              <a:t> – slope (mV/C), </a:t>
            </a:r>
          </a:p>
          <a:p>
            <a:r>
              <a:rPr lang="en-US" dirty="0" err="1" smtClean="0">
                <a:sym typeface="Symbol" panose="05050102010706020507" pitchFamily="18" charset="2"/>
              </a:rPr>
              <a:t>Vsensor</a:t>
            </a:r>
            <a:r>
              <a:rPr lang="en-US" dirty="0" smtClean="0">
                <a:sym typeface="Symbol" panose="05050102010706020507" pitchFamily="18" charset="2"/>
              </a:rPr>
              <a:t> – intercept (mV)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1447800"/>
            <a:ext cx="4520119" cy="326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429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14400"/>
            <a:ext cx="5942076" cy="5501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066800"/>
            <a:ext cx="5942076" cy="55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18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5942076" cy="38663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219200"/>
            <a:ext cx="4572000" cy="52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01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09800"/>
            <a:ext cx="5942076" cy="17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4343400" y="2133600"/>
            <a:ext cx="2971800" cy="1219200"/>
          </a:xfrm>
          <a:prstGeom prst="roundRect">
            <a:avLst/>
          </a:prstGeom>
          <a:solidFill>
            <a:srgbClr val="4F81BD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164541"/>
            <a:ext cx="10363200" cy="516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</a:t>
            </a:r>
            <a:r>
              <a:rPr lang="en-US" dirty="0" err="1" smtClean="0"/>
              <a:t>ADC12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43000"/>
            <a:ext cx="576015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/>
              <a:t> </a:t>
            </a:r>
            <a:r>
              <a:rPr lang="en-US" dirty="0" err="1" smtClean="0"/>
              <a:t>ADC12_A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5823585" cy="57772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582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13001"/>
              </p:ext>
            </p:extLst>
          </p:nvPr>
        </p:nvGraphicFramePr>
        <p:xfrm>
          <a:off x="3962400" y="1676400"/>
          <a:ext cx="3285331" cy="9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473120" imgH="431640" progId="Equation.3">
                  <p:embed/>
                </p:oleObj>
              </mc:Choice>
              <mc:Fallback>
                <p:oleObj name="Equation" r:id="rId3" imgW="1473120" imgH="431640" progId="Equation.3">
                  <p:embed/>
                  <p:pic>
                    <p:nvPicPr>
                      <p:cNvPr id="6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3285331" cy="962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42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registers: </a:t>
            </a:r>
            <a:r>
              <a:rPr lang="en-US" dirty="0" err="1" smtClean="0"/>
              <a:t>ADC12CTL0</a:t>
            </a:r>
            <a:r>
              <a:rPr lang="en-US" dirty="0" smtClean="0"/>
              <a:t> and </a:t>
            </a:r>
            <a:r>
              <a:rPr lang="en-US" dirty="0" err="1" smtClean="0"/>
              <a:t>ADC12CTL1</a:t>
            </a:r>
            <a:endParaRPr lang="en-US" dirty="0" smtClean="0"/>
          </a:p>
          <a:p>
            <a:pPr lvl="1"/>
            <a:r>
              <a:rPr lang="en-US" dirty="0" err="1" smtClean="0"/>
              <a:t>ADC12ON</a:t>
            </a:r>
            <a:r>
              <a:rPr lang="en-US" dirty="0" smtClean="0"/>
              <a:t> – enable core</a:t>
            </a:r>
          </a:p>
          <a:p>
            <a:pPr lvl="1"/>
            <a:r>
              <a:rPr lang="en-US" dirty="0" err="1" smtClean="0"/>
              <a:t>ENC</a:t>
            </a:r>
            <a:r>
              <a:rPr lang="en-US" dirty="0" smtClean="0"/>
              <a:t> – enable conversion (you cannot change control bits when </a:t>
            </a:r>
            <a:r>
              <a:rPr lang="en-US" dirty="0" err="1" smtClean="0"/>
              <a:t>ENC</a:t>
            </a:r>
            <a:r>
              <a:rPr lang="en-US" dirty="0" smtClean="0"/>
              <a:t>=1)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429000"/>
            <a:ext cx="5965740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2047" y="3505200"/>
            <a:ext cx="6137344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82576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ADC12</a:t>
            </a:r>
            <a:r>
              <a:rPr lang="en-US" dirty="0" smtClean="0"/>
              <a:t> Clock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registers: </a:t>
            </a:r>
            <a:r>
              <a:rPr lang="en-US" dirty="0" err="1" smtClean="0"/>
              <a:t>ADC12CTL0</a:t>
            </a:r>
            <a:r>
              <a:rPr lang="en-US" dirty="0" smtClean="0"/>
              <a:t> and </a:t>
            </a:r>
            <a:r>
              <a:rPr lang="en-US" dirty="0" err="1" smtClean="0"/>
              <a:t>ADC12CTL1</a:t>
            </a:r>
            <a:endParaRPr lang="en-US" dirty="0" smtClean="0"/>
          </a:p>
          <a:p>
            <a:pPr lvl="1"/>
            <a:r>
              <a:rPr lang="en-US" dirty="0" err="1" smtClean="0"/>
              <a:t>ADC12SSELx</a:t>
            </a:r>
            <a:r>
              <a:rPr lang="en-US" dirty="0" smtClean="0"/>
              <a:t> – select clock</a:t>
            </a:r>
          </a:p>
          <a:p>
            <a:pPr lvl="1"/>
            <a:r>
              <a:rPr lang="en-US" dirty="0" err="1" smtClean="0"/>
              <a:t>ADC12DIVx</a:t>
            </a:r>
            <a:r>
              <a:rPr lang="en-US" dirty="0" smtClean="0"/>
              <a:t> – divide clock (1, 2, 4, 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581400"/>
            <a:ext cx="5965740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9325" y="3657600"/>
            <a:ext cx="6137344" cy="283654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407795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1611</Words>
  <Application>Microsoft Office PowerPoint</Application>
  <PresentationFormat>Widescreen</PresentationFormat>
  <Paragraphs>213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Arial</vt:lpstr>
      <vt:lpstr>Symbol</vt:lpstr>
      <vt:lpstr>Cambria Math</vt:lpstr>
      <vt:lpstr>Office Theme</vt:lpstr>
      <vt:lpstr>Equation</vt:lpstr>
      <vt:lpstr>CPE 323  Intro to Embedded Computer Systems Analog-to-Digital Conversion (ADC12)</vt:lpstr>
      <vt:lpstr>Admin</vt:lpstr>
      <vt:lpstr>MSP430FG4618 Block Diagram</vt:lpstr>
      <vt:lpstr>MSP430F5529 Block Diagram</vt:lpstr>
      <vt:lpstr>MSP430 ADC12</vt:lpstr>
      <vt:lpstr>MSP430 ADC12_A</vt:lpstr>
      <vt:lpstr>ADC Cores</vt:lpstr>
      <vt:lpstr>Core Configuration</vt:lpstr>
      <vt:lpstr>ADC12 Clock Source</vt:lpstr>
      <vt:lpstr>ADC12 Voltage Generator</vt:lpstr>
      <vt:lpstr>Sample&amp;Hold</vt:lpstr>
      <vt:lpstr>Sample Timing</vt:lpstr>
      <vt:lpstr>Extended Samples Mode (SHP=0)</vt:lpstr>
      <vt:lpstr>Pulse Sample Mode (SHP=1)</vt:lpstr>
      <vt:lpstr>Conversion Memory</vt:lpstr>
      <vt:lpstr>Channel Control</vt:lpstr>
      <vt:lpstr>Conversion Modes (CONSEQx)</vt:lpstr>
      <vt:lpstr>Single-Channel, Single Conversion Mode</vt:lpstr>
      <vt:lpstr>Sequence-of-Channels Mode</vt:lpstr>
      <vt:lpstr>Repeat-Single-Channel Mode</vt:lpstr>
      <vt:lpstr>Repeat-Sequence-of-Channels Mode</vt:lpstr>
      <vt:lpstr>Using the Multiple Sample and Convert (MSC) Bit</vt:lpstr>
      <vt:lpstr>Stopping Conversions</vt:lpstr>
      <vt:lpstr>ADC Interrupts</vt:lpstr>
      <vt:lpstr>Interrupt Handling Routine</vt:lpstr>
      <vt:lpstr>Measuring Temperature  (on-chip temperature sensor on MSP430F5529)</vt:lpstr>
      <vt:lpstr>Demo</vt:lpstr>
      <vt:lpstr>Demo (cont’d)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58</cp:revision>
  <dcterms:created xsi:type="dcterms:W3CDTF">2006-08-16T00:00:00Z</dcterms:created>
  <dcterms:modified xsi:type="dcterms:W3CDTF">2023-01-01T22:38:05Z</dcterms:modified>
</cp:coreProperties>
</file>