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68" r:id="rId2"/>
    <p:sldId id="269" r:id="rId3"/>
    <p:sldId id="270" r:id="rId4"/>
    <p:sldId id="271" r:id="rId5"/>
    <p:sldId id="283" r:id="rId6"/>
    <p:sldId id="284" r:id="rId7"/>
    <p:sldId id="27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270"/>
            <p14:sldId id="271"/>
            <p14:sldId id="283"/>
            <p14:sldId id="284"/>
            <p14:sldId id="273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C7"/>
    <a:srgbClr val="4F81BD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5" y="3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Digital-to-Analog </a:t>
            </a:r>
            <a:r>
              <a:rPr lang="en-US" dirty="0"/>
              <a:t>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</a:t>
            </a:r>
            <a:r>
              <a:rPr lang="en-US" dirty="0" smtClean="0"/>
              <a:t> </a:t>
            </a:r>
            <a:r>
              <a:rPr lang="en-US" dirty="0" err="1" smtClean="0"/>
              <a:t>DAC12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Voltage Output</a:t>
            </a:r>
          </a:p>
          <a:p>
            <a:pPr lvl="1"/>
            <a:r>
              <a:rPr lang="en-US" dirty="0" err="1" smtClean="0"/>
              <a:t>DAC12_xDAT</a:t>
            </a:r>
            <a:r>
              <a:rPr lang="en-US" dirty="0" smtClean="0"/>
              <a:t> is double buffered</a:t>
            </a:r>
          </a:p>
          <a:p>
            <a:pPr lvl="1"/>
            <a:r>
              <a:rPr lang="en-US" dirty="0" smtClean="0"/>
              <a:t>When to update output voltage is </a:t>
            </a:r>
            <a:br>
              <a:rPr lang="en-US" dirty="0" smtClean="0"/>
            </a:br>
            <a:r>
              <a:rPr lang="en-US" dirty="0" smtClean="0"/>
              <a:t>controlled by </a:t>
            </a:r>
            <a:r>
              <a:rPr lang="en-US" dirty="0" err="1" smtClean="0"/>
              <a:t>DAC12LSEL</a:t>
            </a:r>
            <a:r>
              <a:rPr lang="en-US" dirty="0" smtClean="0"/>
              <a:t> (latch selection)</a:t>
            </a:r>
          </a:p>
          <a:p>
            <a:pPr lvl="2"/>
            <a:r>
              <a:rPr lang="en-US" dirty="0" smtClean="0"/>
              <a:t>0 – transparent (as soon as you write to into</a:t>
            </a:r>
            <a:br>
              <a:rPr lang="en-US" dirty="0" smtClean="0"/>
            </a:br>
            <a:r>
              <a:rPr lang="en-US" dirty="0" smtClean="0"/>
              <a:t>data register it becomes visible to the core)</a:t>
            </a:r>
          </a:p>
          <a:p>
            <a:pPr lvl="2"/>
            <a:r>
              <a:rPr lang="en-US" dirty="0" smtClean="0"/>
              <a:t>1 – DAC data is latched and presented to the </a:t>
            </a:r>
            <a:br>
              <a:rPr lang="en-US" dirty="0" smtClean="0"/>
            </a:br>
            <a:r>
              <a:rPr lang="en-US" dirty="0" smtClean="0"/>
              <a:t>core on the next write</a:t>
            </a:r>
          </a:p>
          <a:p>
            <a:pPr lvl="2"/>
            <a:r>
              <a:rPr lang="en-US" dirty="0" smtClean="0"/>
              <a:t>2, 3 – data is latched on the rising edge</a:t>
            </a:r>
            <a:br>
              <a:rPr lang="en-US" dirty="0" smtClean="0"/>
            </a:br>
            <a:r>
              <a:rPr lang="en-US" dirty="0" smtClean="0"/>
              <a:t>of the signal coming from from </a:t>
            </a:r>
            <a:br>
              <a:rPr lang="en-US" dirty="0" smtClean="0"/>
            </a:br>
            <a:r>
              <a:rPr lang="en-US" dirty="0" err="1" smtClean="0"/>
              <a:t>TimerA</a:t>
            </a:r>
            <a:r>
              <a:rPr lang="en-US" dirty="0" smtClean="0"/>
              <a:t> </a:t>
            </a:r>
            <a:r>
              <a:rPr lang="en-US" dirty="0" err="1" smtClean="0"/>
              <a:t>CCR1</a:t>
            </a:r>
            <a:r>
              <a:rPr lang="en-US" dirty="0" smtClean="0"/>
              <a:t> or </a:t>
            </a:r>
            <a:r>
              <a:rPr lang="en-US" dirty="0" err="1" smtClean="0"/>
              <a:t>TimerB</a:t>
            </a:r>
            <a:r>
              <a:rPr lang="en-US" dirty="0" smtClean="0"/>
              <a:t> </a:t>
            </a:r>
            <a:r>
              <a:rPr lang="en-US" dirty="0" err="1" smtClean="0"/>
              <a:t>CCR2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7280" y="1066800"/>
            <a:ext cx="4135120" cy="556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8290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MSP430</a:t>
            </a:r>
            <a:r>
              <a:rPr lang="en-US" dirty="0"/>
              <a:t> </a:t>
            </a:r>
            <a:r>
              <a:rPr lang="en-US" dirty="0" err="1"/>
              <a:t>DAC12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DAC12AMPx</a:t>
            </a:r>
            <a:r>
              <a:rPr lang="en-US" dirty="0" smtClean="0"/>
              <a:t> control bits configure </a:t>
            </a:r>
            <a:br>
              <a:rPr lang="en-US" dirty="0" smtClean="0"/>
            </a:br>
            <a:r>
              <a:rPr lang="en-US" dirty="0" err="1" smtClean="0"/>
              <a:t>DAC12</a:t>
            </a:r>
            <a:r>
              <a:rPr lang="en-US" dirty="0" smtClean="0"/>
              <a:t> amplifier as follows</a:t>
            </a:r>
          </a:p>
          <a:p>
            <a:pPr lvl="1"/>
            <a:r>
              <a:rPr lang="en-US" dirty="0" smtClean="0"/>
              <a:t>these setting control setting time vs.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current consumption of the </a:t>
            </a:r>
            <a:r>
              <a:rPr lang="en-US" dirty="0" err="1" smtClean="0"/>
              <a:t>DAC12</a:t>
            </a:r>
            <a:r>
              <a:rPr lang="en-US" dirty="0" smtClean="0"/>
              <a:t> input</a:t>
            </a:r>
            <a:br>
              <a:rPr lang="en-US" dirty="0" smtClean="0"/>
            </a:br>
            <a:r>
              <a:rPr lang="en-US" dirty="0" smtClean="0"/>
              <a:t>and output amplifiers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7280" y="1066800"/>
            <a:ext cx="4135120" cy="556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810000"/>
            <a:ext cx="5257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9677400" y="1600200"/>
            <a:ext cx="762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69600" y="2438400"/>
            <a:ext cx="7620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0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</a:t>
            </a:r>
            <a:r>
              <a:rPr lang="en-US" dirty="0" smtClean="0"/>
              <a:t> </a:t>
            </a:r>
            <a:r>
              <a:rPr lang="en-US" dirty="0" err="1" smtClean="0"/>
              <a:t>DAC12</a:t>
            </a:r>
            <a:r>
              <a:rPr lang="en-US" dirty="0" smtClean="0"/>
              <a:t>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58" y="1295400"/>
            <a:ext cx="8679142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895600"/>
            <a:ext cx="7010400" cy="357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47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</a:t>
            </a:r>
            <a:r>
              <a:rPr lang="en-US" dirty="0" smtClean="0"/>
              <a:t> </a:t>
            </a:r>
            <a:r>
              <a:rPr lang="en-US" dirty="0" err="1" smtClean="0"/>
              <a:t>DAC12</a:t>
            </a:r>
            <a:r>
              <a:rPr lang="en-US" dirty="0" smtClean="0"/>
              <a:t>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58" y="1295400"/>
            <a:ext cx="8679142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895600"/>
            <a:ext cx="7010400" cy="357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48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/>
              <a:t>Problem statement:</a:t>
            </a:r>
            <a:r>
              <a:rPr lang="en-US" sz="1800" dirty="0"/>
              <a:t> Using </a:t>
            </a:r>
            <a:r>
              <a:rPr lang="en-US" sz="1800" dirty="0" err="1"/>
              <a:t>DAC12_0</a:t>
            </a:r>
            <a:r>
              <a:rPr lang="en-US" sz="1800" dirty="0"/>
              <a:t> and </a:t>
            </a:r>
            <a:r>
              <a:rPr lang="en-US" sz="1800" dirty="0" err="1"/>
              <a:t>2.5V</a:t>
            </a:r>
            <a:r>
              <a:rPr lang="en-US" sz="1800" dirty="0"/>
              <a:t> </a:t>
            </a:r>
            <a:r>
              <a:rPr lang="en-US" sz="1800" dirty="0" err="1"/>
              <a:t>ADC12REF</a:t>
            </a:r>
            <a:r>
              <a:rPr lang="en-US" sz="1800" dirty="0"/>
              <a:t> reference with a gain of 1, output </a:t>
            </a:r>
            <a:r>
              <a:rPr lang="en-US" sz="1800" dirty="0" err="1"/>
              <a:t>1V</a:t>
            </a:r>
            <a:r>
              <a:rPr lang="en-US" sz="1800" dirty="0"/>
              <a:t> on </a:t>
            </a:r>
            <a:r>
              <a:rPr lang="en-US" sz="1800" dirty="0" err="1"/>
              <a:t>P6.6</a:t>
            </a:r>
            <a:r>
              <a:rPr lang="en-US" sz="1800" dirty="0"/>
              <a:t>. 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MSP430xG461x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    -----------------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/|\|              XIN|-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 | |                 |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32kHz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 --|RST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|-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   |                 |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   |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P6.6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|--&gt;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1V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   |                 |</a:t>
            </a:r>
          </a:p>
          <a:p>
            <a:pPr marL="0" indent="0">
              <a:buNone/>
            </a:pPr>
            <a:r>
              <a:rPr lang="en-US" sz="1100" dirty="0"/>
              <a:t> </a:t>
            </a:r>
          </a:p>
          <a:p>
            <a:pPr marL="0" indent="0">
              <a:buNone/>
            </a:pPr>
            <a:r>
              <a:rPr lang="en-US" sz="1400" u="sng" dirty="0"/>
              <a:t>Design: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dirty="0"/>
              <a:t>Step 1: Clocks: </a:t>
            </a:r>
            <a:r>
              <a:rPr lang="en-US" sz="1400" dirty="0" err="1"/>
              <a:t>ACLK</a:t>
            </a:r>
            <a:r>
              <a:rPr lang="en-US" sz="1400" dirty="0"/>
              <a:t> = </a:t>
            </a:r>
            <a:r>
              <a:rPr lang="en-US" sz="1400" dirty="0" err="1"/>
              <a:t>32kHz</a:t>
            </a:r>
            <a:r>
              <a:rPr lang="en-US" sz="1400" dirty="0"/>
              <a:t>, </a:t>
            </a:r>
            <a:r>
              <a:rPr lang="en-US" sz="1400" dirty="0" err="1"/>
              <a:t>MCLK</a:t>
            </a:r>
            <a:r>
              <a:rPr lang="en-US" sz="1400" dirty="0"/>
              <a:t> = </a:t>
            </a:r>
            <a:r>
              <a:rPr lang="en-US" sz="1400" dirty="0" err="1"/>
              <a:t>SMCLK</a:t>
            </a:r>
            <a:r>
              <a:rPr lang="en-US" sz="1400" dirty="0"/>
              <a:t> = default </a:t>
            </a:r>
            <a:r>
              <a:rPr lang="en-US" sz="1400" dirty="0" err="1"/>
              <a:t>DCO</a:t>
            </a:r>
            <a:r>
              <a:rPr lang="en-US" sz="1400" dirty="0"/>
              <a:t> </a:t>
            </a:r>
            <a:r>
              <a:rPr lang="en-US" sz="1400" dirty="0" err="1"/>
              <a:t>1048576Hz</a:t>
            </a:r>
            <a:r>
              <a:rPr lang="en-US" sz="1400" dirty="0"/>
              <a:t>, </a:t>
            </a:r>
            <a:r>
              <a:rPr lang="en-US" sz="1400" dirty="0" err="1"/>
              <a:t>ADC12CLK</a:t>
            </a:r>
            <a:r>
              <a:rPr lang="en-US" sz="1400" dirty="0"/>
              <a:t> = </a:t>
            </a:r>
            <a:r>
              <a:rPr lang="en-US" sz="1400" dirty="0" err="1"/>
              <a:t>ADC12OSC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 </a:t>
            </a:r>
            <a:r>
              <a:rPr lang="en-US" sz="1400" dirty="0" smtClean="0"/>
              <a:t>Step </a:t>
            </a:r>
            <a:r>
              <a:rPr lang="en-US" sz="1400" dirty="0"/>
              <a:t>2: Stop watchdog timer. </a:t>
            </a:r>
          </a:p>
          <a:p>
            <a:pPr marL="0" indent="0">
              <a:buNone/>
            </a:pPr>
            <a:r>
              <a:rPr lang="en-US" sz="1400" dirty="0"/>
              <a:t>Step 3: Ports initialization: </a:t>
            </a:r>
            <a:r>
              <a:rPr lang="en-US" sz="1400" dirty="0" err="1"/>
              <a:t>P6.6</a:t>
            </a:r>
            <a:r>
              <a:rPr lang="en-US" sz="1400" dirty="0"/>
              <a:t> as special function port (analog output channel </a:t>
            </a:r>
            <a:r>
              <a:rPr lang="en-US" sz="1400" dirty="0" err="1"/>
              <a:t>A0</a:t>
            </a:r>
            <a:r>
              <a:rPr lang="en-US" sz="1400" dirty="0"/>
              <a:t>). </a:t>
            </a:r>
          </a:p>
          <a:p>
            <a:pPr marL="0" indent="0">
              <a:buNone/>
            </a:pPr>
            <a:r>
              <a:rPr lang="en-US" sz="1400" dirty="0"/>
              <a:t>Step 4: </a:t>
            </a:r>
            <a:r>
              <a:rPr lang="en-US" sz="1400" dirty="0" err="1"/>
              <a:t>DAC12</a:t>
            </a:r>
            <a:r>
              <a:rPr lang="en-US" sz="1400" dirty="0"/>
              <a:t> initialization: </a:t>
            </a:r>
          </a:p>
          <a:p>
            <a:pPr marL="0" lvl="0" indent="0">
              <a:buNone/>
            </a:pPr>
            <a:r>
              <a:rPr lang="en-US" sz="1400" dirty="0"/>
              <a:t>Internal reference voltage (</a:t>
            </a:r>
            <a:r>
              <a:rPr lang="en-US" sz="1400" dirty="0" err="1"/>
              <a:t>2.5V</a:t>
            </a:r>
            <a:r>
              <a:rPr lang="en-US" sz="1400" dirty="0"/>
              <a:t>); software delay to settle down.</a:t>
            </a:r>
          </a:p>
          <a:p>
            <a:pPr marL="0" lvl="0" indent="0">
              <a:buNone/>
            </a:pPr>
            <a:r>
              <a:rPr lang="en-US" sz="1400" dirty="0"/>
              <a:t>Select medium speed/current; </a:t>
            </a:r>
            <a:r>
              <a:rPr lang="en-US" sz="1400" dirty="0" err="1"/>
              <a:t>DAC12AMPx</a:t>
            </a:r>
            <a:r>
              <a:rPr lang="en-US" sz="1400" dirty="0"/>
              <a:t>=5 (101). </a:t>
            </a:r>
          </a:p>
          <a:p>
            <a:pPr marL="0" lvl="0" indent="0">
              <a:buNone/>
            </a:pPr>
            <a:r>
              <a:rPr lang="en-US" sz="1400" dirty="0"/>
              <a:t>Gain should be 1 (</a:t>
            </a:r>
            <a:r>
              <a:rPr lang="en-US" sz="1400" dirty="0" err="1"/>
              <a:t>DAC12IR</a:t>
            </a:r>
            <a:r>
              <a:rPr lang="en-US" sz="1400" dirty="0"/>
              <a:t>=1); Default is gain 3 (</a:t>
            </a:r>
            <a:r>
              <a:rPr lang="en-US" sz="1400" dirty="0" err="1"/>
              <a:t>DAC12IR</a:t>
            </a:r>
            <a:r>
              <a:rPr lang="en-US" sz="1400" dirty="0"/>
              <a:t>=0).</a:t>
            </a:r>
          </a:p>
          <a:p>
            <a:pPr marL="0" lvl="0" indent="0">
              <a:buNone/>
            </a:pPr>
            <a:r>
              <a:rPr lang="en-US" sz="1400" dirty="0"/>
              <a:t>Latch: DAC latches the data when written to </a:t>
            </a:r>
            <a:r>
              <a:rPr lang="en-US" sz="1400" dirty="0" err="1"/>
              <a:t>DAC12_0DAT</a:t>
            </a:r>
            <a:r>
              <a:rPr lang="en-US" sz="1400" dirty="0"/>
              <a:t> (</a:t>
            </a:r>
            <a:r>
              <a:rPr lang="en-US" sz="1400" dirty="0" err="1"/>
              <a:t>DAC12LSELx</a:t>
            </a:r>
            <a:r>
              <a:rPr lang="en-US" sz="1400" dirty="0"/>
              <a:t>=00; default). </a:t>
            </a:r>
          </a:p>
          <a:p>
            <a:pPr marL="0" lvl="0" indent="0">
              <a:buNone/>
            </a:pPr>
            <a:r>
              <a:rPr lang="en-US" sz="1400" dirty="0" err="1"/>
              <a:t>DAC12ENC</a:t>
            </a:r>
            <a:r>
              <a:rPr lang="en-US" sz="1400" dirty="0"/>
              <a:t>=1 (Enable converter</a:t>
            </a:r>
            <a:r>
              <a:rPr lang="en-US" sz="1400" dirty="0" smtClean="0"/>
              <a:t>).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Step 5: Software organization. Use </a:t>
            </a:r>
            <a:r>
              <a:rPr lang="en-US" sz="1400" dirty="0" err="1"/>
              <a:t>TimerA</a:t>
            </a:r>
            <a:r>
              <a:rPr lang="en-US" sz="1400" dirty="0"/>
              <a:t> to allow for the internal reference voltage. 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6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96180"/>
            <a:ext cx="9753600" cy="4747420"/>
          </a:xfrm>
          <a:prstGeom prst="rect">
            <a:avLst/>
          </a:prstGeom>
          <a:solidFill>
            <a:srgbClr val="ACDEF7"/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msp430xG46x.h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WDTPW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WDTHOLD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// Stop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ADC12CTL0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REF2_5V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REFON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// Internal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2.5V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ref on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TACCR0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13600;                           // Delay to allow Ref to settle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TACCTL0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CCIE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 // Compare-mode interrupt.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TACLR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MC_1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TASSEL_2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// up mode,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SMCLK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bis_SR_register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LPM0_bits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// Enter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LPM0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enable interrupts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TACCTL0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&amp;= ~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CCIE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   // Disable timer interrupt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disable_interrupt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        // Disable Interrupts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DAC12_0CTL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DAC12IR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DAC12AMP_5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DAC12ENC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ref gain 1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DAC12_0DAT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0x0666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 //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1.0V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bis_SR_register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LPM0_bits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 // Enter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LPM0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vector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TIMERA0_VECTOR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__interrupt void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TA0_ISR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TACTL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                              // Clear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Timer_A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control registers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bic_SR_register_on_exit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LPM0_bits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// Exit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LPMx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interrupts enabled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94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 (Voltage Ramp)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5105400"/>
          </a:xfrm>
        </p:spPr>
        <p:txBody>
          <a:bodyPr>
            <a:noAutofit/>
          </a:bodyPr>
          <a:lstStyle/>
          <a:p>
            <a:r>
              <a:rPr lang="en-US" u="sng" dirty="0"/>
              <a:t>Problem statement:</a:t>
            </a:r>
            <a:r>
              <a:rPr lang="en-US" dirty="0"/>
              <a:t> Using </a:t>
            </a:r>
            <a:r>
              <a:rPr lang="en-US" dirty="0" err="1"/>
              <a:t>DAC12_0</a:t>
            </a:r>
            <a:r>
              <a:rPr lang="en-US" dirty="0"/>
              <a:t> and </a:t>
            </a:r>
            <a:r>
              <a:rPr lang="en-US" dirty="0" err="1"/>
              <a:t>2.5V</a:t>
            </a:r>
            <a:r>
              <a:rPr lang="en-US" dirty="0"/>
              <a:t> </a:t>
            </a:r>
            <a:r>
              <a:rPr lang="en-US" dirty="0" err="1"/>
              <a:t>ADC12REF</a:t>
            </a:r>
            <a:r>
              <a:rPr lang="en-US" dirty="0"/>
              <a:t> reference with a gain of 1, output positive ramp on </a:t>
            </a:r>
            <a:r>
              <a:rPr lang="en-US" dirty="0" err="1"/>
              <a:t>P6.6</a:t>
            </a:r>
            <a:r>
              <a:rPr lang="en-US" dirty="0"/>
              <a:t>. Use </a:t>
            </a:r>
            <a:r>
              <a:rPr lang="en-US" dirty="0" err="1"/>
              <a:t>WDT</a:t>
            </a:r>
            <a:r>
              <a:rPr lang="en-US" dirty="0"/>
              <a:t> to provide ~</a:t>
            </a:r>
            <a:r>
              <a:rPr lang="en-US" dirty="0" err="1"/>
              <a:t>0.5ms</a:t>
            </a:r>
            <a:r>
              <a:rPr lang="en-US" dirty="0"/>
              <a:t> interrupt used to wake up the CPU and update the DAC with new sample. Use the internal </a:t>
            </a:r>
            <a:r>
              <a:rPr lang="en-US" dirty="0" err="1"/>
              <a:t>2.5V</a:t>
            </a:r>
            <a:r>
              <a:rPr lang="en-US" dirty="0"/>
              <a:t> </a:t>
            </a:r>
            <a:r>
              <a:rPr lang="en-US" dirty="0" err="1"/>
              <a:t>Vref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sz="1100" dirty="0"/>
              <a:t> 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MSP430xG461x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    -----------------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/|\|              XIN|-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 | |                 |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32kHz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 --|RST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|-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   |                 |</a:t>
            </a: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   |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P6.6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|--&gt; 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RAMP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   |                 |</a:t>
            </a:r>
          </a:p>
          <a:p>
            <a:pPr marL="0" indent="0">
              <a:buNone/>
            </a:pPr>
            <a:r>
              <a:rPr lang="en-US" sz="1100" dirty="0"/>
              <a:t>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94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#2 (Voltage Ramp)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96180"/>
            <a:ext cx="9753600" cy="5433220"/>
          </a:xfrm>
          <a:prstGeom prst="rect">
            <a:avLst/>
          </a:prstGeom>
          <a:solidFill>
            <a:srgbClr val="ACDEF7"/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#include "</a:t>
            </a:r>
            <a:r>
              <a:rPr lang="en-US" sz="1200" b="1" dirty="0" err="1">
                <a:latin typeface="Courier New" panose="02070309020205020404" pitchFamily="49" charset="0"/>
              </a:rPr>
              <a:t>msp430xG46x.h</a:t>
            </a:r>
            <a:r>
              <a:rPr lang="en-US" sz="1200" b="1" dirty="0">
                <a:latin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void main(void</a:t>
            </a:r>
            <a:r>
              <a:rPr lang="en-US" sz="1200" b="1" dirty="0" smtClean="0">
                <a:latin typeface="Courier New" panose="02070309020205020404" pitchFamily="49" charset="0"/>
              </a:rPr>
              <a:t>) {</a:t>
            </a:r>
            <a:endParaRPr lang="en-US" sz="120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</a:rPr>
              <a:t>WDTCTL</a:t>
            </a:r>
            <a:r>
              <a:rPr lang="en-US" sz="1200" b="1" dirty="0">
                <a:latin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</a:rPr>
              <a:t>WDT_MDLY_0_5</a:t>
            </a:r>
            <a:r>
              <a:rPr lang="en-US" sz="1200" b="1" dirty="0">
                <a:latin typeface="Courier New" panose="02070309020205020404" pitchFamily="49" charset="0"/>
              </a:rPr>
              <a:t>;                    // </a:t>
            </a:r>
            <a:r>
              <a:rPr lang="en-US" sz="1200" b="1" dirty="0" err="1">
                <a:latin typeface="Courier New" panose="02070309020205020404" pitchFamily="49" charset="0"/>
              </a:rPr>
              <a:t>WDT</a:t>
            </a:r>
            <a:r>
              <a:rPr lang="en-US" sz="1200" b="1" dirty="0">
                <a:latin typeface="Courier New" panose="02070309020205020404" pitchFamily="49" charset="0"/>
              </a:rPr>
              <a:t> ~</a:t>
            </a:r>
            <a:r>
              <a:rPr lang="en-US" sz="1200" b="1" dirty="0" err="1">
                <a:latin typeface="Courier New" panose="02070309020205020404" pitchFamily="49" charset="0"/>
              </a:rPr>
              <a:t>0.5ms</a:t>
            </a:r>
            <a:r>
              <a:rPr lang="en-US" sz="1200" b="1" dirty="0">
                <a:latin typeface="Courier New" panose="02070309020205020404" pitchFamily="49" charset="0"/>
              </a:rPr>
              <a:t> interval timer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</a:rPr>
              <a:t>IE1</a:t>
            </a:r>
            <a:r>
              <a:rPr lang="en-US" sz="1200" b="1" dirty="0">
                <a:latin typeface="Courier New" panose="02070309020205020404" pitchFamily="49" charset="0"/>
              </a:rPr>
              <a:t> |= </a:t>
            </a:r>
            <a:r>
              <a:rPr lang="en-US" sz="1200" b="1" dirty="0" err="1">
                <a:latin typeface="Courier New" panose="02070309020205020404" pitchFamily="49" charset="0"/>
              </a:rPr>
              <a:t>WDTIE</a:t>
            </a:r>
            <a:r>
              <a:rPr lang="en-US" sz="1200" b="1" dirty="0">
                <a:latin typeface="Courier New" panose="02070309020205020404" pitchFamily="49" charset="0"/>
              </a:rPr>
              <a:t>;                             // Enable </a:t>
            </a:r>
            <a:r>
              <a:rPr lang="en-US" sz="1200" b="1" dirty="0" err="1">
                <a:latin typeface="Courier New" panose="02070309020205020404" pitchFamily="49" charset="0"/>
              </a:rPr>
              <a:t>WDT</a:t>
            </a:r>
            <a:r>
              <a:rPr lang="en-US" sz="1200" b="1" dirty="0">
                <a:latin typeface="Courier New" panose="02070309020205020404" pitchFamily="49" charset="0"/>
              </a:rPr>
              <a:t> interrupt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</a:rPr>
              <a:t>ADC12CTL0</a:t>
            </a:r>
            <a:r>
              <a:rPr lang="en-US" sz="1200" b="1" dirty="0">
                <a:latin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</a:rPr>
              <a:t>REF2_5V</a:t>
            </a:r>
            <a:r>
              <a:rPr lang="en-US" sz="1200" b="1" dirty="0">
                <a:latin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</a:rPr>
              <a:t>REFON</a:t>
            </a:r>
            <a:r>
              <a:rPr lang="en-US" sz="1200" b="1" dirty="0">
                <a:latin typeface="Courier New" panose="02070309020205020404" pitchFamily="49" charset="0"/>
              </a:rPr>
              <a:t>;              // Internal </a:t>
            </a:r>
            <a:r>
              <a:rPr lang="en-US" sz="1200" b="1" dirty="0" err="1">
                <a:latin typeface="Courier New" panose="02070309020205020404" pitchFamily="49" charset="0"/>
              </a:rPr>
              <a:t>2.5V</a:t>
            </a:r>
            <a:r>
              <a:rPr lang="en-US" sz="1200" b="1" dirty="0">
                <a:latin typeface="Courier New" panose="02070309020205020404" pitchFamily="49" charset="0"/>
              </a:rPr>
              <a:t> ref 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</a:rPr>
              <a:t>TACCR0</a:t>
            </a:r>
            <a:r>
              <a:rPr lang="en-US" sz="1200" b="1" dirty="0">
                <a:latin typeface="Courier New" panose="02070309020205020404" pitchFamily="49" charset="0"/>
              </a:rPr>
              <a:t> = 13600;                           // Delay to allow Ref to settle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</a:rPr>
              <a:t>TACCTL0</a:t>
            </a:r>
            <a:r>
              <a:rPr lang="en-US" sz="1200" b="1" dirty="0">
                <a:latin typeface="Courier New" panose="02070309020205020404" pitchFamily="49" charset="0"/>
              </a:rPr>
              <a:t> |= </a:t>
            </a:r>
            <a:r>
              <a:rPr lang="en-US" sz="1200" b="1" dirty="0" err="1">
                <a:latin typeface="Courier New" panose="02070309020205020404" pitchFamily="49" charset="0"/>
              </a:rPr>
              <a:t>CCIE</a:t>
            </a:r>
            <a:r>
              <a:rPr lang="en-US" sz="1200" b="1" dirty="0">
                <a:latin typeface="Courier New" panose="02070309020205020404" pitchFamily="49" charset="0"/>
              </a:rPr>
              <a:t>;                          // Compare-mode interrupt.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200" b="1" dirty="0">
                <a:latin typeface="Courier New" panose="02070309020205020404" pitchFamily="49" charset="0"/>
              </a:rPr>
              <a:t>  </a:t>
            </a:r>
            <a:r>
              <a:rPr lang="fr-FR" sz="1200" b="1" dirty="0" err="1">
                <a:latin typeface="Courier New" panose="02070309020205020404" pitchFamily="49" charset="0"/>
              </a:rPr>
              <a:t>TACTL</a:t>
            </a:r>
            <a:r>
              <a:rPr lang="fr-FR" sz="1200" b="1" dirty="0">
                <a:latin typeface="Courier New" panose="02070309020205020404" pitchFamily="49" charset="0"/>
              </a:rPr>
              <a:t> = </a:t>
            </a:r>
            <a:r>
              <a:rPr lang="fr-FR" sz="1200" b="1" dirty="0" err="1">
                <a:latin typeface="Courier New" panose="02070309020205020404" pitchFamily="49" charset="0"/>
              </a:rPr>
              <a:t>TACLR</a:t>
            </a:r>
            <a:r>
              <a:rPr lang="fr-FR" sz="1200" b="1" dirty="0">
                <a:latin typeface="Courier New" panose="02070309020205020404" pitchFamily="49" charset="0"/>
              </a:rPr>
              <a:t> + </a:t>
            </a:r>
            <a:r>
              <a:rPr lang="fr-FR" sz="1200" b="1" dirty="0" err="1">
                <a:latin typeface="Courier New" panose="02070309020205020404" pitchFamily="49" charset="0"/>
              </a:rPr>
              <a:t>MC_1</a:t>
            </a:r>
            <a:r>
              <a:rPr lang="fr-FR" sz="1200" b="1" dirty="0">
                <a:latin typeface="Courier New" panose="02070309020205020404" pitchFamily="49" charset="0"/>
              </a:rPr>
              <a:t> + </a:t>
            </a:r>
            <a:r>
              <a:rPr lang="fr-FR" sz="1200" b="1" dirty="0" err="1">
                <a:latin typeface="Courier New" panose="02070309020205020404" pitchFamily="49" charset="0"/>
              </a:rPr>
              <a:t>TASSEL_2</a:t>
            </a:r>
            <a:r>
              <a:rPr lang="fr-FR" sz="1200" b="1" dirty="0">
                <a:latin typeface="Courier New" panose="02070309020205020404" pitchFamily="49" charset="0"/>
              </a:rPr>
              <a:t>;          // up mode, </a:t>
            </a:r>
            <a:r>
              <a:rPr lang="fr-FR" sz="1200" b="1" dirty="0" err="1">
                <a:latin typeface="Courier New" panose="02070309020205020404" pitchFamily="49" charset="0"/>
              </a:rPr>
              <a:t>SMCLK</a:t>
            </a:r>
            <a:endParaRPr lang="fr-FR" sz="120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sz="1200" b="1" dirty="0">
                <a:latin typeface="Courier New" panose="02070309020205020404" pitchFamily="49" charset="0"/>
              </a:rPr>
              <a:t>  __bis_SR_register(LPM0_bits + GIE);       // Enter LPM0, enable interrupts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</a:rPr>
              <a:t>TACCTL0</a:t>
            </a:r>
            <a:r>
              <a:rPr lang="en-US" sz="1200" b="1" dirty="0">
                <a:latin typeface="Courier New" panose="02070309020205020404" pitchFamily="49" charset="0"/>
              </a:rPr>
              <a:t> &amp;= ~</a:t>
            </a:r>
            <a:r>
              <a:rPr lang="en-US" sz="1200" b="1" dirty="0" err="1">
                <a:latin typeface="Courier New" panose="02070309020205020404" pitchFamily="49" charset="0"/>
              </a:rPr>
              <a:t>CCIE</a:t>
            </a:r>
            <a:r>
              <a:rPr lang="en-US" sz="1200" b="1" dirty="0">
                <a:latin typeface="Courier New" panose="02070309020205020404" pitchFamily="49" charset="0"/>
              </a:rPr>
              <a:t>;                         // Disable timer interrupt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__</a:t>
            </a:r>
            <a:r>
              <a:rPr lang="en-US" sz="1200" b="1" dirty="0" err="1">
                <a:latin typeface="Courier New" panose="02070309020205020404" pitchFamily="49" charset="0"/>
              </a:rPr>
              <a:t>disable_interrupt</a:t>
            </a:r>
            <a:r>
              <a:rPr lang="en-US" sz="1200" b="1" dirty="0">
                <a:latin typeface="Courier New" panose="02070309020205020404" pitchFamily="49" charset="0"/>
              </a:rPr>
              <a:t>();                    // Disable Interrupts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</a:rPr>
              <a:t>DAC12_0CTL</a:t>
            </a:r>
            <a:r>
              <a:rPr lang="en-US" sz="1200" b="1" dirty="0">
                <a:latin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</a:rPr>
              <a:t>DAC12IR</a:t>
            </a:r>
            <a:r>
              <a:rPr lang="en-US" sz="1200" b="1" dirty="0">
                <a:latin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</a:rPr>
              <a:t>DAC12AMP_5</a:t>
            </a:r>
            <a:r>
              <a:rPr lang="en-US" sz="1200" b="1" dirty="0">
                <a:latin typeface="Courier New" panose="02070309020205020404" pitchFamily="49" charset="0"/>
              </a:rPr>
              <a:t> + </a:t>
            </a:r>
            <a:r>
              <a:rPr lang="en-US" sz="1200" b="1" dirty="0" err="1">
                <a:latin typeface="Courier New" panose="02070309020205020404" pitchFamily="49" charset="0"/>
              </a:rPr>
              <a:t>DAC12ENC</a:t>
            </a:r>
            <a:r>
              <a:rPr lang="en-US" sz="1200" b="1" dirty="0">
                <a:latin typeface="Courier New" panose="02070309020205020404" pitchFamily="49" charset="0"/>
              </a:rPr>
              <a:t>; // </a:t>
            </a:r>
            <a:r>
              <a:rPr lang="en-US" sz="1200" b="1" dirty="0" err="1">
                <a:latin typeface="Courier New" panose="02070309020205020404" pitchFamily="49" charset="0"/>
              </a:rPr>
              <a:t>Int</a:t>
            </a:r>
            <a:r>
              <a:rPr lang="en-US" sz="1200" b="1" dirty="0">
                <a:latin typeface="Courier New" panose="02070309020205020404" pitchFamily="49" charset="0"/>
              </a:rPr>
              <a:t> ref gain 1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while 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sz="1200" b="1" dirty="0">
                <a:latin typeface="Courier New" panose="02070309020205020404" pitchFamily="49" charset="0"/>
              </a:rPr>
              <a:t>    __bis_SR_register(LPM0_bits + GIE);     // Enter LPM0, interrupts enabled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</a:rPr>
              <a:t>DAC12_0DAT</a:t>
            </a:r>
            <a:r>
              <a:rPr lang="en-US" sz="1200" b="1" dirty="0">
                <a:latin typeface="Courier New" panose="02070309020205020404" pitchFamily="49" charset="0"/>
              </a:rPr>
              <a:t>++;                           // Positive ramp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  </a:t>
            </a:r>
            <a:r>
              <a:rPr lang="en-US" sz="1200" b="1" dirty="0" err="1">
                <a:latin typeface="Courier New" panose="02070309020205020404" pitchFamily="49" charset="0"/>
              </a:rPr>
              <a:t>DAC12_0DAT</a:t>
            </a:r>
            <a:r>
              <a:rPr lang="en-US" sz="1200" b="1" dirty="0">
                <a:latin typeface="Courier New" panose="02070309020205020404" pitchFamily="49" charset="0"/>
              </a:rPr>
              <a:t> &amp;= </a:t>
            </a:r>
            <a:r>
              <a:rPr lang="en-US" sz="1200" b="1" dirty="0" err="1">
                <a:latin typeface="Courier New" panose="02070309020205020404" pitchFamily="49" charset="0"/>
              </a:rPr>
              <a:t>0x0FFF</a:t>
            </a:r>
            <a:r>
              <a:rPr lang="en-US" sz="1200" b="1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>
                <a:latin typeface="Courier New" panose="02070309020205020404" pitchFamily="49" charset="0"/>
              </a:rPr>
              <a:t>}</a:t>
            </a:r>
            <a:endParaRPr lang="en-US" sz="12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7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#2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196180"/>
            <a:ext cx="9753600" cy="3452020"/>
          </a:xfrm>
          <a:prstGeom prst="rect">
            <a:avLst/>
          </a:prstGeom>
          <a:solidFill>
            <a:srgbClr val="ACDEF7"/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#pragma vector = </a:t>
            </a:r>
            <a:r>
              <a:rPr lang="en-US" sz="1200" b="1" dirty="0" err="1">
                <a:latin typeface="Courier New" panose="02070309020205020404" pitchFamily="49" charset="0"/>
              </a:rPr>
              <a:t>TIMERA0_VECTOR</a:t>
            </a:r>
            <a:endParaRPr lang="en-US" sz="120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__interrupt void </a:t>
            </a:r>
            <a:r>
              <a:rPr lang="en-US" sz="1200" b="1" dirty="0" err="1">
                <a:latin typeface="Courier New" panose="02070309020205020404" pitchFamily="49" charset="0"/>
              </a:rPr>
              <a:t>TA0_ISR</a:t>
            </a:r>
            <a:r>
              <a:rPr lang="en-US" sz="1200" b="1" dirty="0">
                <a:latin typeface="Courier New" panose="02070309020205020404" pitchFamily="49" charset="0"/>
              </a:rPr>
              <a:t>(void)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</a:rPr>
              <a:t>TACTL</a:t>
            </a:r>
            <a:r>
              <a:rPr lang="en-US" sz="1200" b="1" dirty="0">
                <a:latin typeface="Courier New" panose="02070309020205020404" pitchFamily="49" charset="0"/>
              </a:rPr>
              <a:t> = 0;                                // Clear </a:t>
            </a:r>
            <a:r>
              <a:rPr lang="en-US" sz="1200" b="1" dirty="0" err="1">
                <a:latin typeface="Courier New" panose="02070309020205020404" pitchFamily="49" charset="0"/>
              </a:rPr>
              <a:t>Timer_A</a:t>
            </a:r>
            <a:r>
              <a:rPr lang="en-US" sz="1200" b="1" dirty="0">
                <a:latin typeface="Courier New" panose="02070309020205020404" pitchFamily="49" charset="0"/>
              </a:rPr>
              <a:t> control registers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__</a:t>
            </a:r>
            <a:r>
              <a:rPr lang="en-US" sz="1200" b="1" dirty="0" err="1">
                <a:latin typeface="Courier New" panose="02070309020205020404" pitchFamily="49" charset="0"/>
              </a:rPr>
              <a:t>bic_SR_register_on_exit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LPM0_bits</a:t>
            </a:r>
            <a:r>
              <a:rPr lang="en-US" sz="1200" b="1" dirty="0">
                <a:latin typeface="Courier New" panose="02070309020205020404" pitchFamily="49" charset="0"/>
              </a:rPr>
              <a:t>);     // Exit </a:t>
            </a:r>
            <a:r>
              <a:rPr lang="en-US" sz="1200" b="1" dirty="0" err="1">
                <a:latin typeface="Courier New" panose="02070309020205020404" pitchFamily="49" charset="0"/>
              </a:rPr>
              <a:t>LPMx</a:t>
            </a:r>
            <a:r>
              <a:rPr lang="en-US" sz="1200" b="1" dirty="0">
                <a:latin typeface="Courier New" panose="02070309020205020404" pitchFamily="49" charset="0"/>
              </a:rPr>
              <a:t>, interrupts enabled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#pragma vector = </a:t>
            </a:r>
            <a:r>
              <a:rPr lang="en-US" sz="1200" b="1" dirty="0" err="1">
                <a:latin typeface="Courier New" panose="02070309020205020404" pitchFamily="49" charset="0"/>
              </a:rPr>
              <a:t>WDT_VECTOR</a:t>
            </a:r>
            <a:endParaRPr lang="en-US" sz="120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__interrupt void </a:t>
            </a:r>
            <a:r>
              <a:rPr lang="en-US" sz="1200" b="1" dirty="0" err="1">
                <a:latin typeface="Courier New" panose="02070309020205020404" pitchFamily="49" charset="0"/>
              </a:rPr>
              <a:t>WDT_ISR</a:t>
            </a:r>
            <a:r>
              <a:rPr lang="en-US" sz="1200" b="1" dirty="0">
                <a:latin typeface="Courier New" panose="02070309020205020404" pitchFamily="49" charset="0"/>
              </a:rPr>
              <a:t>(void)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  __</a:t>
            </a:r>
            <a:r>
              <a:rPr lang="en-US" sz="1200" b="1" dirty="0" err="1">
                <a:latin typeface="Courier New" panose="02070309020205020404" pitchFamily="49" charset="0"/>
              </a:rPr>
              <a:t>bic_SR_register_on_exit</a:t>
            </a:r>
            <a:r>
              <a:rPr lang="en-US" sz="1200" b="1" dirty="0">
                <a:latin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</a:rPr>
              <a:t>LPM0_bits</a:t>
            </a:r>
            <a:r>
              <a:rPr lang="en-US" sz="1200" b="1" dirty="0">
                <a:latin typeface="Courier New" panose="02070309020205020404" pitchFamily="49" charset="0"/>
              </a:rPr>
              <a:t>);      // TOS = clear </a:t>
            </a:r>
            <a:r>
              <a:rPr lang="en-US" sz="1200" b="1" dirty="0" err="1">
                <a:latin typeface="Courier New" panose="02070309020205020404" pitchFamily="49" charset="0"/>
              </a:rPr>
              <a:t>LPM0</a:t>
            </a:r>
            <a:endParaRPr lang="en-US" sz="120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1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endParaRPr lang="en-US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5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60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MSP430FG4618</a:t>
            </a:r>
            <a:r>
              <a:rPr lang="en-US" dirty="0" smtClean="0"/>
              <a:t> 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95727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4343400" y="2133600"/>
            <a:ext cx="2971800" cy="1219200"/>
          </a:xfrm>
          <a:prstGeom prst="roundRect">
            <a:avLst/>
          </a:prstGeom>
          <a:solidFill>
            <a:srgbClr val="4F81BD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DAC – System 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38400" y="2514600"/>
            <a:ext cx="1727200" cy="2286000"/>
          </a:xfrm>
          <a:prstGeom prst="rect">
            <a:avLst/>
          </a:prstGeom>
          <a:solidFill>
            <a:srgbClr val="0080C7"/>
          </a:solidFill>
          <a:ln>
            <a:solidFill>
              <a:srgbClr val="0080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DAC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43000" y="3581400"/>
            <a:ext cx="1295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165600" y="3581400"/>
            <a:ext cx="685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38300" y="365708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51400" y="3342243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Vout</a:t>
            </a:r>
            <a:endParaRPr lang="en-US" dirty="0" smtClean="0"/>
          </a:p>
          <a:p>
            <a:r>
              <a:rPr lang="en-US" dirty="0" smtClean="0"/>
              <a:t>Analog Output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943600" y="2973585"/>
                <a:ext cx="5638800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𝑉𝑟𝑒𝑓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𝐷𝐴𝐶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𝐷𝐴𝑇𝐴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973585"/>
                <a:ext cx="5638800" cy="921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57200" y="317490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DAC_DATA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720850" y="3477955"/>
            <a:ext cx="203200" cy="20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344854" y="1975921"/>
            <a:ext cx="7946" cy="538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48000" y="158253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Vref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23240" y="356529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</a:t>
            </a:r>
            <a:br>
              <a:rPr lang="en-US" dirty="0" smtClean="0"/>
            </a:br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9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implementations</a:t>
            </a:r>
          </a:p>
          <a:p>
            <a:r>
              <a:rPr lang="en-US" dirty="0" smtClean="0"/>
              <a:t>One of the simplest: </a:t>
            </a:r>
            <a:r>
              <a:rPr lang="en-US" dirty="0" err="1" smtClean="0"/>
              <a:t>WEIGTHED</a:t>
            </a:r>
            <a:r>
              <a:rPr lang="en-US" dirty="0" smtClean="0"/>
              <a:t> RESISTOR DAC</a:t>
            </a:r>
          </a:p>
          <a:p>
            <a:r>
              <a:rPr lang="en-US" dirty="0" smtClean="0"/>
              <a:t>4-bit DAC; Digital input: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3</a:t>
            </a:r>
            <a:r>
              <a:rPr lang="en-US" dirty="0"/>
              <a:t>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0</a:t>
            </a:r>
            <a:r>
              <a:rPr lang="en-US" dirty="0" smtClean="0"/>
              <a:t>   (</a:t>
            </a:r>
            <a:r>
              <a:rPr lang="en-US" dirty="0" err="1"/>
              <a:t>b</a:t>
            </a:r>
            <a:r>
              <a:rPr lang="en-US" baseline="-25000" dirty="0" err="1"/>
              <a:t>3</a:t>
            </a:r>
            <a:r>
              <a:rPr lang="en-US" dirty="0" smtClean="0"/>
              <a:t> is the </a:t>
            </a:r>
            <a:r>
              <a:rPr lang="en-US" dirty="0" err="1" smtClean="0"/>
              <a:t>MSB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Reference voltage: V</a:t>
            </a:r>
            <a:r>
              <a:rPr lang="en-US" baseline="-25000" dirty="0" smtClean="0"/>
              <a:t>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77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4-bit Weighted Resistor DAC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R-</a:t>
            </a:r>
            <a:r>
              <a:rPr lang="en-US" dirty="0" err="1" smtClean="0"/>
              <a:t>2R</a:t>
            </a:r>
            <a:r>
              <a:rPr lang="en-US" dirty="0" smtClean="0"/>
              <a:t> Ladder DAC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MSP430 DAC12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Modes</a:t>
            </a:r>
          </a:p>
          <a:p>
            <a:pPr lvl="1"/>
            <a:r>
              <a:rPr lang="en-US" dirty="0" smtClean="0"/>
              <a:t>N = 8 (8-bit mode) or N = 12 (12-bit mode) =&gt; </a:t>
            </a:r>
            <a:r>
              <a:rPr lang="en-US" dirty="0" err="1" smtClean="0"/>
              <a:t>DAC12RES</a:t>
            </a:r>
            <a:r>
              <a:rPr lang="en-US" dirty="0" smtClean="0"/>
              <a:t> control bit</a:t>
            </a:r>
          </a:p>
          <a:p>
            <a:pPr lvl="1"/>
            <a:r>
              <a:rPr lang="en-US" dirty="0" smtClean="0"/>
              <a:t>unsigned or straight binary mode (0 – 4095) or signed mode (-2048 – 2047) =&gt; </a:t>
            </a:r>
            <a:r>
              <a:rPr lang="en-US" dirty="0" err="1" smtClean="0"/>
              <a:t>DAC12DF</a:t>
            </a:r>
            <a:endParaRPr lang="en-US" dirty="0" smtClean="0"/>
          </a:p>
          <a:p>
            <a:pPr lvl="1"/>
            <a:r>
              <a:rPr lang="en-US" dirty="0" smtClean="0"/>
              <a:t>Voltage output equations</a:t>
            </a:r>
            <a:br>
              <a:rPr lang="en-US" dirty="0" smtClean="0"/>
            </a:br>
            <a:r>
              <a:rPr lang="en-US" dirty="0" smtClean="0"/>
              <a:t>for straight binary</a:t>
            </a:r>
          </a:p>
          <a:p>
            <a:pPr lvl="1"/>
            <a:r>
              <a:rPr lang="en-US" dirty="0" smtClean="0"/>
              <a:t>Amplification (</a:t>
            </a:r>
            <a:r>
              <a:rPr lang="en-US" dirty="0" err="1" smtClean="0"/>
              <a:t>1x</a:t>
            </a:r>
            <a:r>
              <a:rPr lang="en-US" dirty="0" smtClean="0"/>
              <a:t> or </a:t>
            </a:r>
            <a:r>
              <a:rPr lang="en-US" dirty="0" err="1" smtClean="0"/>
              <a:t>3x</a:t>
            </a:r>
            <a:r>
              <a:rPr lang="en-US" dirty="0" smtClean="0"/>
              <a:t>) =&gt; </a:t>
            </a:r>
            <a:r>
              <a:rPr lang="en-US" dirty="0" err="1" smtClean="0"/>
              <a:t>DAC12IR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pPr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35000" y="5166873"/>
                <a:ext cx="5638800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𝑉𝑜𝑢𝑡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𝐹𝑆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𝐷𝐴𝐶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𝐷𝐴𝑇𝐴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5166873"/>
                <a:ext cx="5638800" cy="921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601" y="3558381"/>
            <a:ext cx="4693920" cy="226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996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</a:t>
            </a:r>
            <a:r>
              <a:rPr lang="en-US" dirty="0" smtClean="0"/>
              <a:t> </a:t>
            </a:r>
            <a:r>
              <a:rPr lang="en-US" dirty="0" err="1" smtClean="0"/>
              <a:t>DAC12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 channels (</a:t>
            </a:r>
            <a:r>
              <a:rPr lang="en-US" dirty="0" err="1" smtClean="0"/>
              <a:t>0_OUT</a:t>
            </a:r>
            <a:r>
              <a:rPr lang="en-US" dirty="0" smtClean="0"/>
              <a:t>, </a:t>
            </a:r>
            <a:r>
              <a:rPr lang="en-US" dirty="0" err="1" smtClean="0"/>
              <a:t>1_OUT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Outputs (4618)</a:t>
            </a:r>
          </a:p>
          <a:p>
            <a:pPr lvl="1"/>
            <a:r>
              <a:rPr lang="en-US" dirty="0" err="1" smtClean="0"/>
              <a:t>DAC12OPS</a:t>
            </a:r>
            <a:r>
              <a:rPr lang="en-US" dirty="0" smtClean="0"/>
              <a:t>=0 (</a:t>
            </a:r>
            <a:r>
              <a:rPr lang="en-US" dirty="0" err="1" smtClean="0"/>
              <a:t>0_OUT</a:t>
            </a:r>
            <a:r>
              <a:rPr lang="en-US" dirty="0" smtClean="0"/>
              <a:t> =&gt; </a:t>
            </a:r>
            <a:r>
              <a:rPr lang="en-US" dirty="0" err="1" smtClean="0"/>
              <a:t>P6.6</a:t>
            </a:r>
            <a:r>
              <a:rPr lang="en-US" dirty="0"/>
              <a:t> </a:t>
            </a: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err="1" smtClean="0"/>
              <a:t>1_OUT</a:t>
            </a:r>
            <a:r>
              <a:rPr lang="en-US" dirty="0" smtClean="0"/>
              <a:t> =&gt; </a:t>
            </a:r>
            <a:r>
              <a:rPr lang="en-US" dirty="0" err="1" smtClean="0"/>
              <a:t>P6.7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DAC12OPS</a:t>
            </a:r>
            <a:r>
              <a:rPr lang="en-US" dirty="0" smtClean="0"/>
              <a:t>=1 (</a:t>
            </a:r>
            <a:r>
              <a:rPr lang="en-US" dirty="0" err="1" smtClean="0"/>
              <a:t>0_OUT</a:t>
            </a:r>
            <a:r>
              <a:rPr lang="en-US" dirty="0" smtClean="0"/>
              <a:t> =&gt; </a:t>
            </a:r>
            <a:r>
              <a:rPr lang="en-US" dirty="0" err="1" smtClean="0"/>
              <a:t>VeREF</a:t>
            </a:r>
            <a:r>
              <a:rPr lang="en-US" dirty="0" smtClean="0"/>
              <a:t>+, </a:t>
            </a:r>
            <a:br>
              <a:rPr lang="en-US" dirty="0" smtClean="0"/>
            </a:br>
            <a:r>
              <a:rPr lang="en-US" dirty="0" err="1" smtClean="0"/>
              <a:t>1_OUT</a:t>
            </a:r>
            <a:r>
              <a:rPr lang="en-US" dirty="0" smtClean="0"/>
              <a:t> =&gt; </a:t>
            </a:r>
            <a:r>
              <a:rPr lang="en-US" dirty="0" err="1" smtClean="0"/>
              <a:t>P5_1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Reference Voltage</a:t>
            </a:r>
          </a:p>
          <a:p>
            <a:pPr lvl="1"/>
            <a:r>
              <a:rPr lang="en-US" dirty="0" smtClean="0"/>
              <a:t>Internal 1.5 V or 2.5 </a:t>
            </a:r>
            <a:br>
              <a:rPr lang="en-US" dirty="0" smtClean="0"/>
            </a:br>
            <a:r>
              <a:rPr lang="en-US" dirty="0" smtClean="0"/>
              <a:t>(from Voltage Gen in </a:t>
            </a:r>
            <a:r>
              <a:rPr lang="en-US" dirty="0" err="1" smtClean="0"/>
              <a:t>ADC12</a:t>
            </a:r>
            <a:r>
              <a:rPr lang="en-US" dirty="0" smtClean="0"/>
              <a:t>) or</a:t>
            </a:r>
            <a:br>
              <a:rPr lang="en-US" dirty="0" smtClean="0"/>
            </a:br>
            <a:r>
              <a:rPr lang="en-US" dirty="0" smtClean="0"/>
              <a:t>external </a:t>
            </a:r>
            <a:r>
              <a:rPr lang="en-US" dirty="0" err="1" smtClean="0"/>
              <a:t>VeREF</a:t>
            </a:r>
            <a:r>
              <a:rPr lang="en-US" dirty="0" smtClean="0"/>
              <a:t>+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7280" y="1066800"/>
            <a:ext cx="4135120" cy="556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500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1092</Words>
  <Application>Microsoft Office PowerPoint</Application>
  <PresentationFormat>Widescreen</PresentationFormat>
  <Paragraphs>198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Arial</vt:lpstr>
      <vt:lpstr>Courier New</vt:lpstr>
      <vt:lpstr>Cambria Math</vt:lpstr>
      <vt:lpstr>Office Theme</vt:lpstr>
      <vt:lpstr>CPE 323  Intro to Embedded Computer Systems Digital-to-Analog Conversion</vt:lpstr>
      <vt:lpstr>Admin</vt:lpstr>
      <vt:lpstr>MSP430FG4618 Block Diagram</vt:lpstr>
      <vt:lpstr>DAC – System View</vt:lpstr>
      <vt:lpstr>How does it work?</vt:lpstr>
      <vt:lpstr>4-bit Weighted Resistor DAC</vt:lpstr>
      <vt:lpstr>R-2R Ladder DAC</vt:lpstr>
      <vt:lpstr>MSP430 DAC12</vt:lpstr>
      <vt:lpstr>MSP430 DAC12</vt:lpstr>
      <vt:lpstr>MSP430 DAC12</vt:lpstr>
      <vt:lpstr>MSP430 DAC12</vt:lpstr>
      <vt:lpstr>MSP430 DAC12 Registers</vt:lpstr>
      <vt:lpstr>MSP430 DAC12 Registers</vt:lpstr>
      <vt:lpstr>Example #1</vt:lpstr>
      <vt:lpstr>Example #1</vt:lpstr>
      <vt:lpstr>Example #2 (Voltage Ramp)</vt:lpstr>
      <vt:lpstr>Example #2 (Voltage Ramp)</vt:lpstr>
      <vt:lpstr>Example #2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85</cp:revision>
  <dcterms:created xsi:type="dcterms:W3CDTF">2006-08-16T00:00:00Z</dcterms:created>
  <dcterms:modified xsi:type="dcterms:W3CDTF">2020-03-18T15:45:58Z</dcterms:modified>
</cp:coreProperties>
</file>