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8"/>
  </p:notesMasterIdLst>
  <p:sldIdLst>
    <p:sldId id="268" r:id="rId2"/>
    <p:sldId id="269" r:id="rId3"/>
    <p:sldId id="270" r:id="rId4"/>
    <p:sldId id="290" r:id="rId5"/>
    <p:sldId id="291" r:id="rId6"/>
    <p:sldId id="282" r:id="rId7"/>
    <p:sldId id="292" r:id="rId8"/>
    <p:sldId id="283" r:id="rId9"/>
    <p:sldId id="284" r:id="rId10"/>
    <p:sldId id="285" r:id="rId11"/>
    <p:sldId id="286" r:id="rId12"/>
    <p:sldId id="325" r:id="rId13"/>
    <p:sldId id="326" r:id="rId14"/>
    <p:sldId id="327" r:id="rId15"/>
    <p:sldId id="328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21" r:id="rId41"/>
    <p:sldId id="322" r:id="rId42"/>
    <p:sldId id="323" r:id="rId43"/>
    <p:sldId id="324" r:id="rId44"/>
    <p:sldId id="318" r:id="rId45"/>
    <p:sldId id="319" r:id="rId46"/>
    <p:sldId id="320" r:id="rId47"/>
  </p:sldIdLst>
  <p:sldSz cx="12192000" cy="6858000"/>
  <p:notesSz cx="6858000" cy="9144000"/>
  <p:embeddedFontLst>
    <p:embeddedFont>
      <p:font typeface="Consolas" panose="020B0609020204030204" pitchFamily="49" charset="0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70"/>
            <p14:sldId id="290"/>
            <p14:sldId id="291"/>
            <p14:sldId id="282"/>
            <p14:sldId id="292"/>
            <p14:sldId id="283"/>
            <p14:sldId id="284"/>
            <p14:sldId id="285"/>
            <p14:sldId id="286"/>
            <p14:sldId id="325"/>
            <p14:sldId id="326"/>
            <p14:sldId id="327"/>
            <p14:sldId id="328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21"/>
            <p14:sldId id="322"/>
            <p14:sldId id="323"/>
            <p14:sldId id="324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48" y="10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194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A71378-55B0-4D81-B31D-76B4943835EB}" type="slidenum">
              <a:rPr lang="en-US"/>
              <a:pPr/>
              <a:t>17</a:t>
            </a:fld>
            <a:endParaRPr lang="en-US"/>
          </a:p>
        </p:txBody>
      </p:sp>
      <p:sp>
        <p:nvSpPr>
          <p:cNvPr id="194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648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Alex Milenkovich</a:t>
            </a:r>
          </a:p>
        </p:txBody>
      </p:sp>
      <p:sp>
        <p:nvSpPr>
          <p:cNvPr id="204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74F1E5-15F5-46FA-B539-CD2A58EDF0A5}" type="slidenum">
              <a:rPr lang="en-US"/>
              <a:pPr/>
              <a:t>19</a:t>
            </a:fld>
            <a:endParaRPr lang="en-US"/>
          </a:p>
        </p:txBody>
      </p:sp>
      <p:sp>
        <p:nvSpPr>
          <p:cNvPr id="204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870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DMA Single Transfer /Repeated Single</a:t>
            </a:r>
            <a:r>
              <a:rPr lang="en-US" baseline="0" dirty="0" smtClean="0"/>
              <a:t> Transfer</a:t>
            </a:r>
          </a:p>
          <a:p>
            <a:r>
              <a:rPr lang="en-US" baseline="0" dirty="0" err="1" smtClean="0"/>
              <a:t>DMAEN</a:t>
            </a:r>
            <a:r>
              <a:rPr lang="en-US" baseline="0" dirty="0" smtClean="0"/>
              <a:t>: DMA Enable, transfers </a:t>
            </a:r>
            <a:r>
              <a:rPr lang="en-US" baseline="0" dirty="0" err="1" smtClean="0"/>
              <a:t>SZ</a:t>
            </a:r>
            <a:r>
              <a:rPr lang="en-US" baseline="0" dirty="0" smtClean="0"/>
              <a:t>, SA, and DA registers into temporary ones, wait for a trigger</a:t>
            </a:r>
          </a:p>
          <a:p>
            <a:r>
              <a:rPr lang="en-US" baseline="0" dirty="0" smtClean="0"/>
              <a:t>When trigger arrives, perform one transfer (Hold CPU). Modify </a:t>
            </a:r>
            <a:r>
              <a:rPr lang="en-US" baseline="0" dirty="0" err="1" smtClean="0"/>
              <a:t>T_SourceAdress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T_DestAddress</a:t>
            </a:r>
            <a:r>
              <a:rPr lang="en-US" baseline="0" dirty="0" smtClean="0"/>
              <a:t>, decrement size;</a:t>
            </a:r>
          </a:p>
          <a:p>
            <a:r>
              <a:rPr lang="en-US" baseline="0" dirty="0" smtClean="0"/>
              <a:t>If size = 0, </a:t>
            </a:r>
            <a:r>
              <a:rPr lang="en-US" baseline="0" dirty="0" err="1" smtClean="0"/>
              <a:t>DMAEN</a:t>
            </a:r>
            <a:r>
              <a:rPr lang="en-US" baseline="0" dirty="0" smtClean="0"/>
              <a:t>=1, </a:t>
            </a:r>
            <a:r>
              <a:rPr lang="en-US" baseline="0" dirty="0" err="1" smtClean="0"/>
              <a:t>DMADTx</a:t>
            </a:r>
            <a:r>
              <a:rPr lang="en-US" baseline="0" dirty="0" smtClean="0"/>
              <a:t> = 4, reload the current registers.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Alex Milenkovich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BC89AB4-69CC-41DD-89F6-C9AAC6E6365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0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Direct Memory Access Controller (DMA)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DMA&amp;CPU</a:t>
            </a:r>
            <a:r>
              <a:rPr lang="en-US" dirty="0" smtClean="0"/>
              <a:t> Handshaking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3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View of Bus Arbitration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48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Demo: Sending a greeting message over </a:t>
            </a:r>
            <a:r>
              <a:rPr lang="en-US" dirty="0" err="1" smtClean="0"/>
              <a:t>USCI,A1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7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66800"/>
            <a:ext cx="4953000" cy="5292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File:  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Module12_D1.c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Function:      Sends a greeting message via a serial </a:t>
            </a:r>
            <a:r>
              <a:rPr lang="en-US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comm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channel using polling.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Description:   This program sends a greeting message "Hello, I am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MSP430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!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via a serial communication interface, UCA1.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It toggles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LED1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with every character sent.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Clocks: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ACLK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LFXT1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32768Hz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MCLK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SMCLK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default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DCO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Board: 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MSP-EXP430F5529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(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Launchpad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Communication is carried out via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USCI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channel 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which is multiplexed with the debug interface.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Baud rate: low-frequency 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UCOS16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=0);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1048576/115200 = ~9.1 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0x0009|0x01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Instructions: Set the following parameters in 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putty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MobaXterm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Port: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COMx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Baud rate: 115200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Data bits: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Parity: </a:t>
            </a:r>
            <a:r>
              <a:rPr lang="en-US" sz="600" dirty="0">
                <a:solidFill>
                  <a:srgbClr val="3F7F5F"/>
                </a:solidFill>
                <a:latin typeface="Consolas" panose="020B0609020204030204" pitchFamily="49" charset="0"/>
              </a:rPr>
              <a:t>None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Stop bits: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Flow Control: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*</a:t>
            </a: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MSP430F5529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/|\ |            XIN|-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|  |               |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32kHz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|--|RST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XOUT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|-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P4.4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UCA1TXD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|------------&gt;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            | 115200 -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8N1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P4.5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UCA1RXD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|&lt;------------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P1.0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|----&gt;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LED1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Input:    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Output:    Message displayed in 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putty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MobaXterm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Author:    A. 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Milenkovic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milenkovic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@computer.org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Date:      April 2022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*--------------------------------------------------------------------------------*/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A00FF"/>
                </a:solidFill>
                <a:latin typeface="Consolas" panose="020B0609020204030204" pitchFamily="49" charset="0"/>
              </a:rPr>
              <a:t>msp430.h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# define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LEN 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[LEN] = 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"Hello, I am </a:t>
            </a:r>
            <a:r>
              <a:rPr lang="en-US" sz="700" dirty="0" err="1">
                <a:solidFill>
                  <a:srgbClr val="2A00FF"/>
                </a:solidFill>
                <a:latin typeface="Consolas" panose="020B0609020204030204" pitchFamily="49" charset="0"/>
              </a:rPr>
              <a:t>MSP430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!\n\r"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7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5334000" y="1066800"/>
            <a:ext cx="6705600" cy="533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Channel A1 is multiplexed through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JTAG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USCIA1_setup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P4SEL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BIT4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BIT5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Set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USCI_A1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RXD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TXD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to receive/transmit data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UCA1CTL1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UCSWRST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Set software reset during initialization</a:t>
            </a:r>
          </a:p>
          <a:p>
            <a:pPr marL="0" indent="0">
              <a:buNone/>
            </a:pP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UCA1CTL0 = 0;           </a:t>
            </a:r>
            <a:r>
              <a:rPr lang="it-IT" sz="1000" dirty="0">
                <a:solidFill>
                  <a:srgbClr val="3F7F5F"/>
                </a:solidFill>
                <a:latin typeface="Consolas" panose="020B0609020204030204" pitchFamily="49" charset="0"/>
              </a:rPr>
              <a:t>// USCI_A1 control register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UCA1CTL1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UCSSEL_2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Clock source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SMCLK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UCA1BR0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0x09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1048576 Hz  / 115200 lower byte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UCA1BR1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0x00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upper byte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UCA1MCTL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UCBRS0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Modulation (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UCBRS0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0x01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UCOS16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=0)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UCA1CTL1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&amp;= ~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UCSWRST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Clear software reset to initialize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USCI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state machine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WDTCTL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WDTPW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WDTHOLD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Stop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WDT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P1DIR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Set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P1.0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to be output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USCIA1_setup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Initialize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UART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=0;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&lt;LEN;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(!(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UCA1IFG&amp;UCTXIFG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));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Wait for a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TXBUF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to be ready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UCA1TXBUF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]; 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TXBUF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&lt;=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msg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P1OUT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^=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Toggle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LED1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go to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LMP0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_BIS_SR(LPM0_bits + GIE);        </a:t>
            </a:r>
            <a:r>
              <a:rPr lang="de-DE" sz="1000" dirty="0">
                <a:solidFill>
                  <a:srgbClr val="3F7F5F"/>
                </a:solidFill>
                <a:latin typeface="Consolas" panose="020B0609020204030204" pitchFamily="49" charset="0"/>
              </a:rPr>
              <a:t>// Enter Low Power Mode 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8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66800"/>
            <a:ext cx="5029200" cy="5562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/*----------------------------------------------------------------------------------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File:  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Module12_D2.c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Function:      Sends a greeting message via a serial </a:t>
            </a:r>
            <a:r>
              <a:rPr lang="en-US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comm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channel using interrupt.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Description:   This program sends a greeting message "Hello, I am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MSP430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!</a:t>
            </a:r>
          </a:p>
          <a:p>
            <a:pPr marL="0" indent="0">
              <a:buNone/>
            </a:pPr>
            <a:r>
              <a:rPr lang="it-IT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via a serial communication interface, UCA1.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It toggles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LED1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with every character sent.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Clocks: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ACLK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LFXT1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32768Hz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MCLK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SMCLK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default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DCO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Board: 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MSP-EXP430F5529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(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Launchpad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Communication is carried out via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USCI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channel A1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which is multiplexed with the debug interface.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Baud rate: low-frequency 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UCOS16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=0);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1048576/115200 = ~9.1 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0x0009|0x01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Instructions: Set the following parameters in 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putty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MobaXterm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Port: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COMx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Baud rate: 115200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Data bits: 8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Parity: None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Stop bits: 1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Flow Control: </a:t>
            </a:r>
            <a:r>
              <a:rPr lang="en-US" sz="7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None</a:t>
            </a: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MSP430F5529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-----------------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/|\ |            XIN|-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|  |               |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32kHz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|--|RST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XOUT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|-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            |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P4.4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UCA1TXD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|------------&gt;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            | 115200 -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8N1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P4.5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UCA1RXD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|&lt;------------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P1.0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|----&gt;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LED1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Input:     None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Output:    Message displayed in 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putty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MobaXterm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Author:    A. 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Milenkovic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milenkovic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@computer.org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Date:      April 2022</a:t>
            </a:r>
          </a:p>
          <a:p>
            <a:pPr marL="0" indent="0"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*--------------------------------------------------------------------------------*/</a:t>
            </a:r>
          </a:p>
          <a:p>
            <a:pPr marL="0" indent="0">
              <a:buNone/>
            </a:pPr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A00FF"/>
                </a:solidFill>
                <a:latin typeface="Consolas" panose="020B0609020204030204" pitchFamily="49" charset="0"/>
              </a:rPr>
              <a:t>msp430.h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# define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LEN 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[LEN] = 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"Hello, I am </a:t>
            </a:r>
            <a:r>
              <a:rPr lang="en-US" sz="700" dirty="0" err="1">
                <a:solidFill>
                  <a:srgbClr val="2A00FF"/>
                </a:solidFill>
                <a:latin typeface="Consolas" panose="020B0609020204030204" pitchFamily="49" charset="0"/>
              </a:rPr>
              <a:t>MSP430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!\n\r"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6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5334000" y="1066800"/>
            <a:ext cx="6705600" cy="533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Channel A1 is multiplexed through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JTAG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USCIA1_setup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P4SEL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BIT4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BIT5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Set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USCI_A1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RXD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TXD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to receive/transmit data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UCA1CTL1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UCSWRST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Set software reset during initialization</a:t>
            </a:r>
          </a:p>
          <a:p>
            <a:pPr marL="0" indent="0">
              <a:buNone/>
            </a:pP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UCA1CTL0 = 0;           </a:t>
            </a:r>
            <a:r>
              <a:rPr lang="it-IT" sz="1000" dirty="0">
                <a:solidFill>
                  <a:srgbClr val="3F7F5F"/>
                </a:solidFill>
                <a:latin typeface="Consolas" panose="020B0609020204030204" pitchFamily="49" charset="0"/>
              </a:rPr>
              <a:t>// USCI_A1 control register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UCA1CTL1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UCSSEL_2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Clock source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SMCLK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UCA1BR0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0x09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1048576 Hz  / 115200 lower byte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UCA1BR1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0x00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upper byte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UCA1MCTL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UCBRS0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Modulation (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UCBRS0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0x01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UCOS16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=0)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UCA1CTL1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&amp;= ~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UCSWRST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Clear software reset to initialize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USCI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state machine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WDTCTL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WDTPW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WDTHOLD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Stop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WDT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P1DIR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Set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P1.0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to be output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USCIA1_setup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Initialize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UART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UCA1IE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UCTXIE</a:t>
            </a: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en-US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Enable transmit interrupt</a:t>
            </a:r>
          </a:p>
          <a:p>
            <a:pPr marL="0" indent="0">
              <a:buNone/>
            </a:pPr>
            <a:r>
              <a:rPr lang="de-DE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_BIS_SR(LPM0_bits + GIE);       </a:t>
            </a:r>
            <a:r>
              <a:rPr lang="de-DE" sz="10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 Enter Low Power Mode 0</a:t>
            </a:r>
          </a:p>
          <a:p>
            <a:pPr marL="0" indent="0">
              <a:buNone/>
            </a:pPr>
            <a:r>
              <a:rPr lang="en-US" sz="1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#pragma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vector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USCI_A1_VECTOR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__interrupt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USCIA1TX_ISR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=0;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UCA1TXBUF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];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TXBUF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&lt;= </a:t>
            </a:r>
            <a:r>
              <a:rPr lang="en-US" sz="10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msg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[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P1OUT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^=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Toggle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LED1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== LEN)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&amp;= ~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UCTXIE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disable interrupts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99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66800"/>
            <a:ext cx="4953000" cy="5292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/*----------------------------------------------------------------------------------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File:  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Module12_D3.c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Function:      Sends a greeting message via a serial </a:t>
            </a:r>
            <a:r>
              <a:rPr lang="en-US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comm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channel DMA.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Description:   This program sends a greeting message "Hello, I am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MSP430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!</a:t>
            </a:r>
          </a:p>
          <a:p>
            <a:pPr marL="0" indent="0">
              <a:spcBef>
                <a:spcPts val="0"/>
              </a:spcBef>
              <a:buNone/>
            </a:pPr>
            <a:r>
              <a:rPr lang="it-IT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via a serial communication interface, UCA1.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Clocks: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ACLK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LFXT1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32768Hz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MCLK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SMCLK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= default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DCO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Board: 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MSP-EXP430F5529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(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Launchpad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Communication is carried out via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USCI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channel A1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which is multiplexed with the debug interface.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Baud rate: low-frequency 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UCOS16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=0);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        1048576/115200 = ~9.1 (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0x0009|0x01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Instructions: Set the following parameters in 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putty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MobaXterm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Port: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COMx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Baud rate: 115200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Data bits: 8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Parity: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Stop bits: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Flow Control: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MSP430F5529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-----------------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/|\ |            XIN|-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|  |               |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32kHz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|--|RST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XOUT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|-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P4.4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UCA1TXD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|------------&gt;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            | 115200 -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8N1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P4.5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UCA1RXD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|&lt;------------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    |          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P1.0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|----&gt; 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LED1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Input:     None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Output:    Message displayed in 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putty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MobaXterm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Author:    A. </a:t>
            </a:r>
            <a:r>
              <a:rPr lang="en-US" sz="700" u="sng" dirty="0">
                <a:solidFill>
                  <a:srgbClr val="3F7F5F"/>
                </a:solidFill>
                <a:latin typeface="Consolas" panose="020B0609020204030204" pitchFamily="49" charset="0"/>
              </a:rPr>
              <a:t>Milenkovic</a:t>
            </a: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7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milenkovic</a:t>
            </a:r>
            <a:r>
              <a:rPr lang="en-US" sz="700" dirty="0" err="1">
                <a:solidFill>
                  <a:srgbClr val="3F7F5F"/>
                </a:solidFill>
                <a:latin typeface="Consolas" panose="020B0609020204030204" pitchFamily="49" charset="0"/>
              </a:rPr>
              <a:t>@computer.org</a:t>
            </a:r>
            <a:endParaRPr lang="en-US" sz="7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 Date:      April 2022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dirty="0">
                <a:solidFill>
                  <a:srgbClr val="3F7F5F"/>
                </a:solidFill>
                <a:latin typeface="Consolas" panose="020B0609020204030204" pitchFamily="49" charset="0"/>
              </a:rPr>
              <a:t> *--------------------------------------------------------------------------------*/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700" dirty="0" err="1">
                <a:solidFill>
                  <a:srgbClr val="2A00FF"/>
                </a:solidFill>
                <a:latin typeface="Consolas" panose="020B0609020204030204" pitchFamily="49" charset="0"/>
              </a:rPr>
              <a:t>msp430.h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# define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LEN 21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7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const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7F0055"/>
                </a:solidFill>
                <a:latin typeface="Consolas" panose="020B0609020204030204" pitchFamily="49" charset="0"/>
              </a:rPr>
              <a:t>char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[LEN] = 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"Hello, I am </a:t>
            </a:r>
            <a:r>
              <a:rPr lang="en-US" sz="700" dirty="0" err="1">
                <a:solidFill>
                  <a:srgbClr val="2A00FF"/>
                </a:solidFill>
                <a:latin typeface="Consolas" panose="020B0609020204030204" pitchFamily="49" charset="0"/>
              </a:rPr>
              <a:t>MSP430</a:t>
            </a:r>
            <a:r>
              <a:rPr lang="en-US" sz="700" dirty="0">
                <a:solidFill>
                  <a:srgbClr val="2A00FF"/>
                </a:solidFill>
                <a:latin typeface="Consolas" panose="020B0609020204030204" pitchFamily="49" charset="0"/>
              </a:rPr>
              <a:t>!\n\r"</a:t>
            </a:r>
            <a:r>
              <a:rPr lang="en-US" sz="7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6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5334000" y="1066800"/>
            <a:ext cx="6705600" cy="533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Channel A1 is multiplexed through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JTAG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USCIA1_setup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P4SEL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BIT4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BIT5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Set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USCI_A1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RXD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TXD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to receive/transmit data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UCA1CTL1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UCSWRST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Set software reset during initialization</a:t>
            </a:r>
          </a:p>
          <a:p>
            <a:pPr marL="0" indent="0">
              <a:buNone/>
            </a:pPr>
            <a:r>
              <a:rPr lang="it-IT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UCA1CTL0 = 0;           </a:t>
            </a:r>
            <a:r>
              <a:rPr lang="it-IT" sz="1000" dirty="0">
                <a:solidFill>
                  <a:srgbClr val="3F7F5F"/>
                </a:solidFill>
                <a:latin typeface="Consolas" panose="020B0609020204030204" pitchFamily="49" charset="0"/>
              </a:rPr>
              <a:t>// USCI_A1 control register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UCA1CTL1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UCSSEL_2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Clock source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SMCLK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UCA1BR0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0x09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1048576 Hz  / 115200 lower byte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UCA1BR1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0x00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upper byte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UCA1MCTL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UCBRS0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Modulation (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UCBRS0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0x01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,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UCOS16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=0)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UCA1CTL1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&amp;= ~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UCSWRST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Clear software reset to initialize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USCI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state machine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DMA_setup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DMACTL0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DMA0TSEL_21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DMAREQ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, software trigger, trigger: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UCA1TX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is ready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DMA0SA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Source block address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DMA0DA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&amp;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UCA1TXBUF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Destination single address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DMA0SZ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21 ;        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Length of the String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DMA0CTL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DMASRCINCR_3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DMASBDB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DMALEVEL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DMAEN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0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src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0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inc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b="1" dirty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WDTCTL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WDTPW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WDTHOLD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Stop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WDT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P1DIR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BIT0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Set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P1.0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 to be output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USCIA1_setup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Initialize </a:t>
            </a:r>
            <a:r>
              <a:rPr lang="en-US" sz="1000" dirty="0" err="1">
                <a:solidFill>
                  <a:srgbClr val="3F7F5F"/>
                </a:solidFill>
                <a:latin typeface="Consolas" panose="020B0609020204030204" pitchFamily="49" charset="0"/>
              </a:rPr>
              <a:t>UART</a:t>
            </a:r>
            <a:endParaRPr lang="en-US" sz="10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DMA_setup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</a:t>
            </a:r>
            <a:r>
              <a:rPr lang="en-US" sz="1000" dirty="0">
                <a:solidFill>
                  <a:srgbClr val="3F7F5F"/>
                </a:solidFill>
                <a:latin typeface="Consolas" panose="020B0609020204030204" pitchFamily="49" charset="0"/>
              </a:rPr>
              <a:t>// Initialize DMA</a:t>
            </a:r>
          </a:p>
          <a:p>
            <a:pPr marL="0" indent="0">
              <a:buNone/>
            </a:pPr>
            <a:r>
              <a:rPr lang="de-DE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_BIS_SR(LPM0_bits + GIE);        </a:t>
            </a:r>
            <a:r>
              <a:rPr lang="de-DE" sz="1000" dirty="0">
                <a:solidFill>
                  <a:srgbClr val="3F7F5F"/>
                </a:solidFill>
                <a:latin typeface="Consolas" panose="020B0609020204030204" pitchFamily="49" charset="0"/>
              </a:rPr>
              <a:t>// Enter Low Power Mode 0</a:t>
            </a:r>
          </a:p>
          <a:p>
            <a:pPr marL="0" indent="0">
              <a:buNone/>
            </a:pP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0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MSP430 DMA Controller Features</a:t>
            </a:r>
            <a:endParaRPr lang="en-US" dirty="0" smtClean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mtClean="0"/>
              <a:t>Up to three independent transfer channels</a:t>
            </a:r>
          </a:p>
          <a:p>
            <a:r>
              <a:rPr lang="en-US" smtClean="0"/>
              <a:t>Configurable DMA channel priorities</a:t>
            </a:r>
          </a:p>
          <a:p>
            <a:r>
              <a:rPr lang="en-US" smtClean="0"/>
              <a:t>Requires only two MCLK clock cycles per transfer</a:t>
            </a:r>
          </a:p>
          <a:p>
            <a:r>
              <a:rPr lang="en-US" smtClean="0"/>
              <a:t>Byte or word and mixed byte/word transfer capability</a:t>
            </a:r>
          </a:p>
          <a:p>
            <a:r>
              <a:rPr lang="en-US" smtClean="0"/>
              <a:t>Block sizes up to 65535 bytes or words</a:t>
            </a:r>
          </a:p>
          <a:p>
            <a:r>
              <a:rPr lang="en-US" smtClean="0"/>
              <a:t>Configurable transfer trigger selections</a:t>
            </a:r>
          </a:p>
          <a:p>
            <a:r>
              <a:rPr lang="en-US" smtClean="0"/>
              <a:t>Selectable edge or level-triggered transfer</a:t>
            </a:r>
          </a:p>
          <a:p>
            <a:r>
              <a:rPr lang="en-US" smtClean="0"/>
              <a:t>Four addressing modes</a:t>
            </a:r>
          </a:p>
          <a:p>
            <a:r>
              <a:rPr lang="en-US" smtClean="0"/>
              <a:t>Single, block, or burst-block transfer modes</a:t>
            </a:r>
          </a:p>
          <a:p>
            <a:r>
              <a:rPr lang="en-US" smtClean="0"/>
              <a:t>Configured from software</a:t>
            </a:r>
            <a:endParaRPr lang="en-US" dirty="0" smtClean="0"/>
          </a:p>
        </p:txBody>
      </p:sp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FEA89-AF91-41F0-81B1-B34567519A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68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 Block Diagram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9ECA6-2624-4C20-ABE2-EDB6CB0698C7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0" y="1031240"/>
            <a:ext cx="4371509" cy="555959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 rotWithShape="1">
          <a:blip r:embed="rId3" cstate="print"/>
          <a:srcRect b="67105"/>
          <a:stretch/>
        </p:blipFill>
        <p:spPr bwMode="auto">
          <a:xfrm>
            <a:off x="444879" y="1546731"/>
            <a:ext cx="7238242" cy="302808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96450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Channels (</a:t>
            </a:r>
            <a:r>
              <a:rPr lang="en-US" dirty="0" err="1" smtClean="0"/>
              <a:t>DMA0</a:t>
            </a:r>
            <a:r>
              <a:rPr lang="en-US" dirty="0" smtClean="0"/>
              <a:t>, </a:t>
            </a:r>
            <a:r>
              <a:rPr lang="en-US" dirty="0" err="1" smtClean="0"/>
              <a:t>DMA1</a:t>
            </a:r>
            <a:r>
              <a:rPr lang="en-US" dirty="0" smtClean="0"/>
              <a:t>, </a:t>
            </a:r>
            <a:r>
              <a:rPr lang="en-US" dirty="0" err="1" smtClean="0"/>
              <a:t>DMA2</a:t>
            </a:r>
            <a:r>
              <a:rPr lang="en-US" dirty="0" smtClean="0"/>
              <a:t>) for independent transfers</a:t>
            </a:r>
          </a:p>
          <a:p>
            <a:r>
              <a:rPr lang="en-US" dirty="0" smtClean="0"/>
              <a:t>Initialize block of data transfer from software, </a:t>
            </a:r>
            <a:br>
              <a:rPr lang="en-US" dirty="0" smtClean="0"/>
            </a:br>
            <a:r>
              <a:rPr lang="en-US" dirty="0" smtClean="0"/>
              <a:t>carry it out in hardware</a:t>
            </a:r>
          </a:p>
          <a:p>
            <a:r>
              <a:rPr lang="en-US" dirty="0" smtClean="0"/>
              <a:t>DMA Registers</a:t>
            </a:r>
          </a:p>
          <a:p>
            <a:pPr lvl="1"/>
            <a:r>
              <a:rPr lang="en-US" dirty="0" smtClean="0"/>
              <a:t>Starting Address (SA)</a:t>
            </a:r>
          </a:p>
          <a:p>
            <a:pPr lvl="1"/>
            <a:r>
              <a:rPr lang="en-US" dirty="0" smtClean="0"/>
              <a:t>Destination Address (DA)</a:t>
            </a:r>
          </a:p>
          <a:p>
            <a:pPr lvl="1"/>
            <a:r>
              <a:rPr lang="en-US" dirty="0" smtClean="0"/>
              <a:t>Block Size (</a:t>
            </a:r>
            <a:r>
              <a:rPr lang="en-US" dirty="0" err="1" smtClean="0"/>
              <a:t>SZ</a:t>
            </a:r>
            <a:r>
              <a:rPr lang="en-US" dirty="0" smtClean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FC18-629D-4748-8207-9F2A65F7102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42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 Addressing Modes</a:t>
            </a:r>
          </a:p>
        </p:txBody>
      </p:sp>
      <p:sp>
        <p:nvSpPr>
          <p:cNvPr id="8198" name="Rectangle 5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Configured with the </a:t>
            </a:r>
            <a:r>
              <a:rPr lang="en-US" dirty="0" err="1" smtClean="0"/>
              <a:t>DMASRCINCRx</a:t>
            </a:r>
            <a:r>
              <a:rPr lang="en-US" dirty="0" smtClean="0"/>
              <a:t> and </a:t>
            </a:r>
            <a:r>
              <a:rPr lang="en-US" dirty="0" err="1" smtClean="0"/>
              <a:t>DMADSTINCRx</a:t>
            </a:r>
            <a:r>
              <a:rPr lang="en-US" dirty="0" smtClean="0"/>
              <a:t> control bits</a:t>
            </a:r>
          </a:p>
          <a:p>
            <a:pPr lvl="1"/>
            <a:r>
              <a:rPr lang="en-US" dirty="0" smtClean="0"/>
              <a:t>Select if the source/destination address is incremented, decremented, or unchanged after each transfer</a:t>
            </a:r>
          </a:p>
          <a:p>
            <a:r>
              <a:rPr lang="en-US" dirty="0" smtClean="0"/>
              <a:t>Four transfer modes</a:t>
            </a:r>
          </a:p>
          <a:p>
            <a:pPr lvl="1"/>
            <a:r>
              <a:rPr lang="en-US" dirty="0" smtClean="0"/>
              <a:t>Fixed address to fixed address</a:t>
            </a:r>
            <a:br>
              <a:rPr lang="en-US" dirty="0" smtClean="0"/>
            </a:br>
            <a:r>
              <a:rPr lang="en-US" dirty="0" smtClean="0"/>
              <a:t>(e.g., comm2comm)</a:t>
            </a:r>
          </a:p>
          <a:p>
            <a:pPr lvl="1"/>
            <a:r>
              <a:rPr lang="en-US" dirty="0" smtClean="0"/>
              <a:t>Fixed address to block of addresses (e.g. comm2mem)</a:t>
            </a:r>
          </a:p>
          <a:p>
            <a:pPr lvl="1"/>
            <a:r>
              <a:rPr lang="en-US" dirty="0" smtClean="0"/>
              <a:t>Block of addresses to fixed address (e.g., mem2comm)</a:t>
            </a:r>
          </a:p>
          <a:p>
            <a:pPr lvl="1"/>
            <a:r>
              <a:rPr lang="en-US" dirty="0" smtClean="0"/>
              <a:t>Block of addresses to block of addresses (mem2mem)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470904" y="3906338"/>
            <a:ext cx="3739896" cy="2107486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Byte-to-byte, word-to-word, byte-to-word, or word-to-byte</a:t>
            </a:r>
          </a:p>
          <a:p>
            <a:pPr lvl="1"/>
            <a:r>
              <a:rPr lang="en-US" dirty="0" smtClean="0"/>
              <a:t>Word-to-byte: only the lower byte of the source-word is transferred</a:t>
            </a:r>
          </a:p>
          <a:p>
            <a:pPr lvl="1"/>
            <a:r>
              <a:rPr lang="en-US" dirty="0" smtClean="0"/>
              <a:t>Byte-to-word: the upper byte of the destination-word is cleared when the transfer occurs</a:t>
            </a:r>
          </a:p>
          <a:p>
            <a:endParaRPr lang="en-US" dirty="0"/>
          </a:p>
        </p:txBody>
      </p:sp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DAFC6-D48D-4D83-A0A9-B828583F1FE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1" y="1421932"/>
            <a:ext cx="3922939" cy="240961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6761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pPr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 Transfer Modes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Single/Repeated single modes: </a:t>
            </a:r>
            <a:br>
              <a:rPr lang="en-US" dirty="0" smtClean="0"/>
            </a:br>
            <a:r>
              <a:rPr lang="en-US" dirty="0" smtClean="0"/>
              <a:t>each byte/word transfer requires a separate trigger</a:t>
            </a:r>
          </a:p>
          <a:p>
            <a:r>
              <a:rPr lang="en-US" dirty="0" smtClean="0"/>
              <a:t>Block/Repeated block modes: </a:t>
            </a:r>
            <a:br>
              <a:rPr lang="en-US" dirty="0" smtClean="0"/>
            </a:br>
            <a:r>
              <a:rPr lang="en-US" dirty="0" smtClean="0"/>
              <a:t>a transfer of a complete block of data occurs after one trigger</a:t>
            </a:r>
          </a:p>
          <a:p>
            <a:pPr lvl="1"/>
            <a:r>
              <a:rPr lang="en-US" dirty="0" smtClean="0"/>
              <a:t>CPU is halted until the complete block has been transferred</a:t>
            </a:r>
          </a:p>
          <a:p>
            <a:r>
              <a:rPr lang="en-US" dirty="0" smtClean="0"/>
              <a:t>Burst-block/Repeated burst-block modes: transfers are block transfers with CPU activity interleaved.</a:t>
            </a:r>
          </a:p>
          <a:p>
            <a:pPr lvl="1"/>
            <a:r>
              <a:rPr lang="en-US" dirty="0" smtClean="0"/>
              <a:t>CPU executes 2 MCLK cycles after every four byte/word transfers of the block resulting in 20% CPU execution capacity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9030F-56A6-4019-99EE-FB66603F10D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6028" y="1676401"/>
            <a:ext cx="5584371" cy="434339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34439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Single Transfer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0BAD-DFF8-4739-BEC7-C0ED400FC16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64663" y="1600200"/>
            <a:ext cx="4876800" cy="485756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4180640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 Block Transfer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B0BAD-DFF8-4739-BEC7-C0ED400FC16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440315"/>
            <a:ext cx="5321724" cy="512368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764031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 Trigger Operation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DMAxTSELx</a:t>
            </a:r>
            <a:r>
              <a:rPr lang="en-US" dirty="0" smtClean="0"/>
              <a:t> bits select trigger</a:t>
            </a:r>
          </a:p>
          <a:p>
            <a:r>
              <a:rPr lang="en-US" dirty="0" smtClean="0"/>
              <a:t>Edge-sensitive or level-sensitive</a:t>
            </a:r>
          </a:p>
          <a:p>
            <a:endParaRPr lang="en-US" dirty="0" smtClean="0"/>
          </a:p>
        </p:txBody>
      </p:sp>
      <p:sp>
        <p:nvSpPr>
          <p:cNvPr id="102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133CF-8AB2-425B-A3C4-8ECCCF8B171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84613" y="2514600"/>
            <a:ext cx="6629400" cy="37020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40726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 Trigger Operation (cont’d)</a:t>
            </a:r>
            <a:endParaRPr lang="en-US" dirty="0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63809-CDC4-44D1-B3AD-847C880D286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1524000"/>
            <a:ext cx="6731000" cy="45021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5893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 Trigger Operation (cont’d)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FC18-629D-4748-8207-9F2A65F7102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6616700" cy="3149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4234111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Stopping DMA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ways to stop DMA transfers in progress:</a:t>
            </a:r>
          </a:p>
          <a:p>
            <a:pPr lvl="1"/>
            <a:r>
              <a:rPr lang="en-US" smtClean="0"/>
              <a:t> A single, block, or burst-block transfer may be stopped with an NMI interrupt, if the ENNMI bit is set in register DMACTL1</a:t>
            </a:r>
          </a:p>
          <a:p>
            <a:pPr lvl="1"/>
            <a:r>
              <a:rPr lang="en-US" smtClean="0"/>
              <a:t> A burst-block transfer may be stopped by clearing the DMAEN bit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FC18-629D-4748-8207-9F2A65F7102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7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 Channel Priorities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Default DMA channel priorities are DMA0−DMA1−DMA2</a:t>
            </a:r>
          </a:p>
          <a:p>
            <a:pPr lvl="1"/>
            <a:r>
              <a:rPr lang="en-US" sz="1800" dirty="0"/>
              <a:t>If two or three triggers happen simultaneously or are pending, the channel with the highest priority completes its transfer (single, block or burst-block transfer) first, then the second priority channel, then the third priority channel. </a:t>
            </a:r>
          </a:p>
          <a:p>
            <a:r>
              <a:rPr lang="en-US" sz="2000" dirty="0"/>
              <a:t>Transfers in progress are not halted if a higher priority channel is triggered</a:t>
            </a:r>
          </a:p>
          <a:p>
            <a:pPr lvl="1"/>
            <a:r>
              <a:rPr lang="en-US" sz="1800" dirty="0"/>
              <a:t>The higher priority channel waits until the transfer in progress completes before starting</a:t>
            </a:r>
          </a:p>
          <a:p>
            <a:r>
              <a:rPr lang="en-US" sz="2000" dirty="0"/>
              <a:t>DMA channel priorities are configurable with the ROUNDROBIN bit</a:t>
            </a:r>
          </a:p>
        </p:txBody>
      </p:sp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666A6-D217-4442-9EDF-659197FFB561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4191000"/>
            <a:ext cx="6019800" cy="1311086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89612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Transfer Cycle Times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516342"/>
            <a:ext cx="5257800" cy="3200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DMA requires 1 or 2 MCLK cc to synchronize before each single transfer or complete block or burst-block transfer</a:t>
            </a:r>
          </a:p>
          <a:p>
            <a:r>
              <a:rPr lang="en-US" dirty="0" smtClean="0"/>
              <a:t>Each byte/word transfer requires 2 MCLK after synchronization, and one cycle of wait time after the transfer</a:t>
            </a:r>
          </a:p>
          <a:p>
            <a:r>
              <a:rPr lang="en-US" dirty="0" smtClean="0"/>
              <a:t>DMA cycle time is dependent on the MSP430 operating mode and clock system setup (use MCLK)</a:t>
            </a:r>
          </a:p>
        </p:txBody>
      </p:sp>
      <p:sp>
        <p:nvSpPr>
          <p:cNvPr id="13318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6470904" y="1600200"/>
            <a:ext cx="5187696" cy="3276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the MCLK source is active, but the CPU is off, the DMA controller will use the MCLK source for each transfer, without re-enabling the CPU</a:t>
            </a:r>
          </a:p>
          <a:p>
            <a:r>
              <a:rPr lang="en-US" dirty="0" smtClean="0"/>
              <a:t>If the MCLK source is off, the DMA controller will temporarily restart MCLK, sourced with DCOCLK, for the single transfer or complete block or burst-block transfer</a:t>
            </a:r>
          </a:p>
          <a:p>
            <a:r>
              <a:rPr lang="en-US" dirty="0" smtClean="0"/>
              <a:t>The CPU remains off, and after the transfer completes, MCLK is turned off</a:t>
            </a:r>
          </a:p>
        </p:txBody>
      </p:sp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2181B-A135-4C9D-890D-76DE5309688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3320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4663" y="4716742"/>
            <a:ext cx="4036556" cy="1935335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089744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 and Interrupts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DMA transfers are not interruptible by system interrupts </a:t>
            </a:r>
          </a:p>
          <a:p>
            <a:pPr lvl="1"/>
            <a:r>
              <a:rPr lang="en-US" smtClean="0"/>
              <a:t>System interrupts remain pending </a:t>
            </a:r>
            <a:br>
              <a:rPr lang="en-US" smtClean="0"/>
            </a:br>
            <a:r>
              <a:rPr lang="en-US" smtClean="0"/>
              <a:t>until the completion of the transfer</a:t>
            </a:r>
          </a:p>
          <a:p>
            <a:pPr lvl="1"/>
            <a:r>
              <a:rPr lang="en-US" smtClean="0"/>
              <a:t>NMI interrupts can interrupt the DMA controller </a:t>
            </a:r>
            <a:br>
              <a:rPr lang="en-US" smtClean="0"/>
            </a:br>
            <a:r>
              <a:rPr lang="en-US" smtClean="0"/>
              <a:t>if the ENNMI bit is set</a:t>
            </a:r>
          </a:p>
          <a:p>
            <a:r>
              <a:rPr lang="en-US" smtClean="0"/>
              <a:t>System interrupt service routines are interrupted </a:t>
            </a:r>
            <a:br>
              <a:rPr lang="en-US" smtClean="0"/>
            </a:br>
            <a:r>
              <a:rPr lang="en-US" smtClean="0"/>
              <a:t>by DMA transfers </a:t>
            </a:r>
          </a:p>
          <a:p>
            <a:pPr lvl="1"/>
            <a:r>
              <a:rPr lang="en-US" smtClean="0"/>
              <a:t>If an interrupt service routine or other routine must execute with no interruptions, the DMA controller should be disabled prior to executing the routine</a:t>
            </a:r>
            <a:endParaRPr lang="en-US" dirty="0" smtClean="0"/>
          </a:p>
        </p:txBody>
      </p:sp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C35A2-75D5-4D6A-A15D-C7E36E06CFE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1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MSP430FG4618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219200"/>
            <a:ext cx="9572786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ounded Rectangle 2"/>
          <p:cNvSpPr/>
          <p:nvPr/>
        </p:nvSpPr>
        <p:spPr>
          <a:xfrm>
            <a:off x="9610886" y="3178176"/>
            <a:ext cx="752314" cy="1219200"/>
          </a:xfrm>
          <a:prstGeom prst="roundRect">
            <a:avLst/>
          </a:prstGeom>
          <a:solidFill>
            <a:srgbClr val="4F81BD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 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Each DMA channel has its own DMAIFG flag</a:t>
            </a:r>
          </a:p>
          <a:p>
            <a:pPr lvl="1"/>
            <a:r>
              <a:rPr lang="en-US" smtClean="0"/>
              <a:t>Each DMAIFG flag is set in any mode, when the corresponding DMAxSZ register counts to zero. If the corresponding DMAIE and GIE bits are set, an interrupt request is generated</a:t>
            </a:r>
          </a:p>
          <a:p>
            <a:r>
              <a:rPr lang="en-US" smtClean="0"/>
              <a:t>All DMAIFG flags source only one DMA controller interrupt vector and the interrupt vector may be shared with the other modules</a:t>
            </a:r>
          </a:p>
          <a:p>
            <a:pPr lvl="1"/>
            <a:r>
              <a:rPr lang="en-US" smtClean="0"/>
              <a:t>software must check the DMAIFG and other flags to determine the source of the interrupt</a:t>
            </a:r>
          </a:p>
          <a:p>
            <a:pPr lvl="1"/>
            <a:r>
              <a:rPr lang="en-US" smtClean="0"/>
              <a:t>The DMAIFG flags are not reset automatically and must be reset by software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FC18-629D-4748-8207-9F2A65F7102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06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DMAIV Register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FC18-629D-4748-8207-9F2A65F71027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4019" y="1539875"/>
            <a:ext cx="5041900" cy="469265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488593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DMA and ADC12</a:t>
            </a:r>
            <a:endParaRPr lang="en-US" dirty="0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DMA can automatically move data from any ADC12MEMx register to another location</a:t>
            </a:r>
          </a:p>
          <a:p>
            <a:pPr lvl="1"/>
            <a:r>
              <a:rPr lang="en-US" smtClean="0"/>
              <a:t>No CPU intervention, independently from LPMs</a:t>
            </a:r>
          </a:p>
          <a:p>
            <a:pPr lvl="1"/>
            <a:r>
              <a:rPr lang="en-US" smtClean="0"/>
              <a:t>=&gt; increases throughput of the ADC12 module, and saves energy</a:t>
            </a:r>
          </a:p>
          <a:p>
            <a:r>
              <a:rPr lang="en-US" smtClean="0"/>
              <a:t>DMA transfers can be triggered from any ADC12IFGx flag</a:t>
            </a:r>
          </a:p>
          <a:p>
            <a:pPr lvl="1"/>
            <a:r>
              <a:rPr lang="en-US" smtClean="0"/>
              <a:t>When CONSEQx = {0,2} the ADC12IFGx flag for the ADC12MEMx used for the conversion can trigger a DMA transfer</a:t>
            </a:r>
          </a:p>
          <a:p>
            <a:pPr lvl="1"/>
            <a:r>
              <a:rPr lang="en-US" smtClean="0"/>
              <a:t>When CONSEQx = {1,3}, the ADC12IFGx flag for the last ADC12MEMx in the sequence can trigger a DMA transfer</a:t>
            </a:r>
          </a:p>
          <a:p>
            <a:pPr lvl="1"/>
            <a:r>
              <a:rPr lang="en-US" smtClean="0"/>
              <a:t>Any ADC12IFGx flag is automatically cleared when the DMA controller accesses the corresponding ADC12MEMx</a:t>
            </a:r>
            <a:endParaRPr lang="en-US" dirty="0" smtClean="0"/>
          </a:p>
        </p:txBody>
      </p:sp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BBBC-016C-4B3A-B10F-C7A19D6A2C6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53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5191" y="1498600"/>
            <a:ext cx="6686550" cy="3860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5612402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DMACTL0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8601" y="1358265"/>
            <a:ext cx="4366375" cy="521505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5795646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DMACTL1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1447800"/>
            <a:ext cx="5723162" cy="459867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653386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DMAxCTL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05600" y="1161744"/>
            <a:ext cx="3764506" cy="5448913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1" y="2362200"/>
            <a:ext cx="4282391" cy="333121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424952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DMAxSA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1" y="1219200"/>
            <a:ext cx="4811201" cy="5314752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9205594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DMAxSZ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0" y="1676401"/>
            <a:ext cx="5715000" cy="3806301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2476451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DMAIV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6226" y="1392028"/>
            <a:ext cx="5862955" cy="5077487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302602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– Direct Memory Access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Programmer’s view of I/O interfacing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Polling</a:t>
            </a:r>
          </a:p>
          <a:p>
            <a:pPr lvl="1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Interrupts</a:t>
            </a:r>
          </a:p>
          <a:p>
            <a:pPr lvl="1"/>
            <a:r>
              <a:rPr lang="en-US" dirty="0" smtClean="0"/>
              <a:t>Using DMA transfers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3794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Demo(s): </a:t>
            </a:r>
            <a:r>
              <a:rPr lang="en-US" dirty="0" err="1" smtClean="0"/>
              <a:t>TimeStamped</a:t>
            </a:r>
            <a:r>
              <a:rPr lang="en-US" dirty="0" smtClean="0"/>
              <a:t> Greeting Message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This tutorial </a:t>
            </a:r>
            <a:r>
              <a:rPr lang="en-US" dirty="0"/>
              <a:t>details basic approaches to interfacing I/O devices. In our example programs, we are sending a time stamped Hello World message over a serial asynchronous interface. The program can utilize program polling, an interrupt service routine, or a direct memory access transfer. </a:t>
            </a:r>
          </a:p>
          <a:p>
            <a:r>
              <a:rPr lang="en-US" dirty="0"/>
              <a:t>Setup: Our serial data pins are connected to the Bluetooth module. The Bluetooth module in turn is paired with a workstation that runs a hyper terminal or similar program.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31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66800"/>
            <a:ext cx="5715000" cy="5292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//******************************************************************************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MSP430xG46x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UART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Hello World with time stamp; Serial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UART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, 115200 bps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Description: Sends "Hello World!" to hyper terminal every second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Port: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COM1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Baud rate: 115200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Data bits: 8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Parity: None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Stop bits: 1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Flow Control: None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MSP430xG461x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-----------------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/|\ |            XIN|-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|  |               |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32kHz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|--|RST  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XOUT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|-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|               |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|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P2.4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UCA0TXD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|------------&gt;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|               | 115200 -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8N1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|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P2.5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UCA0RXD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|&lt;------------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Author: Aleksandar Milenkovic,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milenkovic@computer.org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//******************************************************************************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 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msp430xG46x.h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helloMsg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"Hello World!\r\n";  // greeting message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timeMsg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[24];               // string for time message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 = 0;           // variable for measuring time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itchFamily="34" charset="0"/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019800" y="1066800"/>
            <a:ext cx="6019800" cy="533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WDTCTL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WDT_ADLY_1000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1000ms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ACLK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interval timer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UCA0CTL1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UCSWRST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// Software reset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P2SEL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BIT4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// Set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UCA0TXD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UCA0CTL1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UCSSEL_2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// Use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SMCLK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UCA0BR0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0x09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1MHz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/115200   (lower byte)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UCA0BR1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1MHz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/115200   (upper byte)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UCA0MCTL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// Modulation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UCBRS0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UCOS16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UCA0CTL1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&amp;= ~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UCSWRST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// **Initialize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state machine**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(;;)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while (!(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IFG1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WDTIFG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   // wait for 1 second from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sec++;                       // increment time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timeMsg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"%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6d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s: %s", sec,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helloMsg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// prepare time message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24;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       // send time message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while (!(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IFG2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UCA0TXIFG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     // check if TX buffer is empty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UCA0TXBUF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timeMsg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  // put character into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buffer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IFG1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&amp;= ~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WDTIFG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// clear watchdog interrupt flag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33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76200" y="1066800"/>
            <a:ext cx="5715000" cy="5292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//******************************************************************************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MSP430xG46x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UART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Hello World with time stamp; Serial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UART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, 115200 bps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Description: Sends "Hello World!" to hyper terminal every second.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  The program uses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ISRs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for transmitting characters.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  Transmission is enabled on interrupt from the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WDT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Port: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COM1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Baud rate: 115200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Data bits: 8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Parity: None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Stop bits: 1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Flow Control: None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MSP430xG461x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-----------------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/|\ |            XIN|-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|  |               |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32kHz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|--|RST  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XOUT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|-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|               |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|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P2.4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UCA0TXD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|------------&gt;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|               | 115200 -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8N1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|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P2.5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UCA0RXD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|&lt;------------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Author: Aleksandar Milenkovic,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milenkovic@computer.org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 smtClean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//******************************************************************************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msp430xG46x.h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helloMsg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= "Hello World!\n\r";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timeMsg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[24];               // string for time message</a:t>
            </a:r>
          </a:p>
          <a:p>
            <a:pPr marL="0" indent="0">
              <a:buNone/>
            </a:pP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sec = 0;           // variable for measuring time</a:t>
            </a:r>
          </a:p>
          <a:p>
            <a:pPr marL="0" indent="0">
              <a:buNone/>
            </a:pP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                 // character </a:t>
            </a:r>
            <a:r>
              <a:rPr lang="en-US" sz="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5867400" y="1066800"/>
            <a:ext cx="6248400" cy="5638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main(void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WDTCTL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WDT_ADLY_1000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1000ms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ACLK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interval timer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WDTIE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// Enable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interrupt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UCA0CTL1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UCSWRST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// Software reset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P2SEL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BIT4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// Set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UCA0TXD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UCA0CTL1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UCSSEL_2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// Use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SMCLK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UCA0BR0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0x09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1MHz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/115200   (lower byte)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UCA0BR1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1MHz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/115200   (upper byte)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UCA0MCTL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// Modulation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UCBRS0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UCOS16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UCA0CTL1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&amp;= ~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UCSWRST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// **Initialize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state machine**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for(;;){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_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BIS_SR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LPM0_bits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// enter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LPM0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enable interrupts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sec++;                       // increment time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timeMsg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"%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6d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s: %s", sec,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helloMsg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// prepare time message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                       // character counter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IE2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UCA0TXIE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// enable transmit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interrupts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vector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WDT_VECTOR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__interrupt void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WDT_ISR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__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bic_SR_register_on_exit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CPUOFF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// exit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LPM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mode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vector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USCIAB0TX_VECTOR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// transmit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ISR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__interrupt void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TX_ISR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UCA0TXBUF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timeMsg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++];        // send the next character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24)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IE2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&amp;= ~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UCA0TXIE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// if all characters are sent disable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306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1066800"/>
            <a:ext cx="5715000" cy="52927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//******************************************************************************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MSP430xG46x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UART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Hello World with time stamp; Serial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UART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, 115200 bps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Description: Sends "Hello World!" to hyper terminal every second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  The program uses DMA for transmitting characters;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  Transmission is enabled on interrupt from the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WDT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Port: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COM1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Baud rate: 115200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Data bits: 8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Parity: None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Stop bits: 1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Flow Control: None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MSP430xG461x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-----------------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/|\ |            XIN|-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|  |               |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32kHz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|--|RST  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XOUT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|-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|               |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|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P2.4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UCA0TXD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|------------&gt;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|               | 115200 -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8N1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|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P2.5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UCA0RXD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|&lt;------------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Author: Aleksandar Milenkovic,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milenkovic@computer.org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//****************************************************************************** </a:t>
            </a:r>
          </a:p>
          <a:p>
            <a:pPr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msp430xG46x.h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helloMsg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[] = "Hello World!\n\r";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timeMsg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[24];               // string for time message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sec = 0;           // variable for measuring time</a:t>
            </a:r>
          </a:p>
          <a:p>
            <a:pPr>
              <a:buFont typeface="Arial" pitchFamily="34" charset="0"/>
              <a:buNone/>
            </a:pPr>
            <a:endParaRPr lang="en-US" sz="90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Content Placeholder 6"/>
          <p:cNvSpPr txBox="1">
            <a:spLocks/>
          </p:cNvSpPr>
          <p:nvPr/>
        </p:nvSpPr>
        <p:spPr>
          <a:xfrm>
            <a:off x="6019800" y="1066800"/>
            <a:ext cx="6019800" cy="533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main(void)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WDTCTL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WDT_ADLY_1000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1000ms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ACLK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interval timer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WDTIE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  // Enable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interrupt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P2SEL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BIT4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              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P2.4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USCI_A0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TXD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UCA0CTL1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UCSSEL_2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SMCLK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UCA0BR0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0x09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1MHz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/115200   (lower byte)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UCA0BR1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1MHz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/115200   (upper byte)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UCA0MCTL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0x02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 // Modulation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UCBRS0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UCOS16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UCA0CTL1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&amp;= ~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UCSWRST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// **Initialize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USCI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state machine**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DMACTL0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DMA0TSEL_4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DMAREQ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software trigger, TX is ready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DMA0SA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timeMsg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// Source block address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DMA0DA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&amp;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UCA0TXBUF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// Destination single address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DMA0SZ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0x0018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             // Length of the String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DMA0CTL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DMASRCINCR_3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DMASBDB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DMALEVEL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; //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_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BIS_SR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LPM0_bits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GIE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    // Enter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LPM0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interrupts enabled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#pragma vector =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WDT_VECTOR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// Trigger DMA block transfer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__interrupt void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WDT_ISR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sec++;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timeMsg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"%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6d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s: %s", sec,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helloMsg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DMA0CTL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|=  </a:t>
            </a:r>
            <a:r>
              <a:rPr lang="en-US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DMAEN</a:t>
            </a: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      // Enable DMA transfer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012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Mem2Mem</a:t>
            </a:r>
            <a:r>
              <a:rPr lang="en-US" dirty="0"/>
              <a:t> </a:t>
            </a:r>
            <a:r>
              <a:rPr lang="en-US" dirty="0" smtClean="0"/>
              <a:t>DMA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76790"/>
            <a:ext cx="5715000" cy="5292725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//*************************************************************************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MSP430xG461x Demo - DMA0, Repeated Burst to-from RAM, Software Trigger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Description: A 16 word block from 1400-141fh is transferred to 1420h-143fh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using DMA0 in a burst block using software DMAREQ trigger.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After each transfer, source, destination and DMA size are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reset to initial software setting because DMA transfer mode 5 is used.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P5.1 is toggled during DMA transfer only for demonstration purposes.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** RAM location 0x1400 - 0x143f used - make sure no compiler conflict **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ACLK = 32kHz, MCLK = SMCLK = default DCO 1048576Hz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    MSP430xG461x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 -----------------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/|\|              XIN|-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| |                 | 32kHz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--|RST          XOUT|-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|                 |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|             P5.1|--&gt;LED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A. Dannenberg/ M. Mitchell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Texas Instruments Inc.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October 2006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Built with IAR Embedded Workbench Version: 3.41A</a:t>
            </a:r>
          </a:p>
          <a:p>
            <a:pPr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172200" y="1176790"/>
            <a:ext cx="6019800" cy="5174114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#include "msp430xG46x.h"</a:t>
            </a:r>
          </a:p>
          <a:p>
            <a:pPr>
              <a:buNone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WDTCTL = WDTPW + WDTHOLD;      // Stop WDT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P5DIR |= 0x002;  // P1.0  output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DMA0SA = 0x1400; // Start block address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DMA0DA = 0x1420; // Destination block address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DMA0SZ = 0x0010; // Block size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DMA0CTL = DMADT_5 + DMASRCINCR_3 + DMADSTINCR_3 + DMAEN; // Rpt, inc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DMA0CTL |= DMAEN; // Enable DMA0</a:t>
            </a:r>
          </a:p>
          <a:p>
            <a:pPr>
              <a:buNone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while(1)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P5OUT |= 0x02;   // P5.1 = 1, LED on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DMA0CTL |= DMAREQ; // Trigger block transfer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  P5OUT &amp;= ~0x02;    // P5.1 = 0, LED off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03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Mem2USCI DMA Transfer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615" y="1436211"/>
            <a:ext cx="6465570" cy="5013958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MSP430xG461x Demo - DMA0, Block Mode UART1 9600, ACLK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Description: DMA0 is used to transfer a string as a block to U1TXBUF.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UTXIFG1 WILL trigger DMA0. "Hello World" is </a:t>
            </a:r>
            <a:r>
              <a:rPr lang="en-US" sz="1000" b="1" dirty="0" err="1">
                <a:latin typeface="Courier New" pitchFamily="49" charset="0"/>
                <a:cs typeface="Courier New" pitchFamily="49" charset="0"/>
              </a:rPr>
              <a:t>TX'd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via 9600 baud on UART1.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Watchdog in interval mode triggers block transfer every 1000ms.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Level sensitive trigger used for UTXIFG1 to prevent loss of initial edge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sensitive triggers - UTXIFG1 which is set at POR.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ACLK = UCLK 32768Hz, MCLK = SMCLK = default DCO 1048576Hz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Baud rate divider with 32768hz XTAL @9600 = 32768Hz/9600 = 3.41 (000Dh 4Ah)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             MSP430xG461x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          -----------------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      /|\|              XIN|-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       | |                 | 32768Hz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       --|RST          XOUT|-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         |                 |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         |             P4.0|------------&gt; "Hello World"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         |                 | 9600 - 8N1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A. Dannenberg/ M. Mitchell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Texas Instruments Inc.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October 2006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   Built with IAR Embedded Workbench Version: 3.41A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781800" y="1176018"/>
            <a:ext cx="5105399" cy="5292725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#include "msp430xG46x.h"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const char String1[13] = "\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nHello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World";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WDTCTL = WDT_ADLY_1000; // WDT 1000ms, ACLK,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IE1 |= WDTIE; // Enable WDT interrupt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P4SEL |= 0x03; // P4.0,1 = USART1 TXD/RXD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ME2 |= UTXE1 + URXE1; // Enable USART1 TXD/RXD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UCTL1 |= CHAR;    // 8-bit characters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UTCTL1 = SSEL0;   // BRCLK = ACLK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UBR01 = 0x03;     // 32k/9600=3.41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UBR11 = 0x00;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UMCTL1 = 0x04A;   // Modulation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UCTL1 &amp;= ~SWRST;  // Release USART state machine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DMACTL0 = DMA0TSEL_10;  // UTXIFG1 trigger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DMA0SA = (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)String1;  // Source block address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DMA0DA = TXBUF1_; // Destination single address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DMA0SZ = 0014;    // Block size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DMA0CTL = DMASRCINCR_3 + DMASBDB + DMALEVEL;  </a:t>
            </a:r>
            <a:br>
              <a:rPr lang="en-US" sz="900" b="1" dirty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Repeat, inc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src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__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bis_SR_register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(LPM3_bits + GIE);       </a:t>
            </a:r>
            <a:br>
              <a:rPr lang="en-US" sz="900" b="1" dirty="0">
                <a:latin typeface="Courier New" pitchFamily="49" charset="0"/>
                <a:cs typeface="Courier New" pitchFamily="49" charset="0"/>
              </a:rPr>
            </a:b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Enter LPM3 w/ interrupts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pragma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vector = WDT_VECTOR // Trigger transfer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__interrupt void WDT_ISR(void)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DMA0CTL |= DMAEN;       // Enable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9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241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Single Transfer</a:t>
            </a:r>
            <a:r>
              <a:rPr lang="en-US" dirty="0"/>
              <a:t> </a:t>
            </a:r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066800"/>
            <a:ext cx="5791200" cy="4419600"/>
          </a:xfr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//******************************************************************************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MSP430xG461x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Demo -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DMA0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, Repeated Block to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P5OUT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TACCR2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Trigger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Description: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DMA0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is used to transfer a string byte-by-byte as a repeating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block to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P5OUT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Timer_A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operates continuously with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CCR2IFG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triggering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DMA0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. The effect is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P5.0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/5.1 toggling at different frequencies.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ACLK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32kHz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MCLK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SMCLK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TACLK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= default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DCO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1048576Hz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MSP430xG461x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 -----------------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/|\|              XIN|-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| |                 |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32kHz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--|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RST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XOUT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|-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|                 |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|       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P5.0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|--&gt;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         |            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P5.1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|--&gt; LED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A. Dannenberg/ M. Mitchell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Texas Instruments Inc.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October 2006</a:t>
            </a: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   Built with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IAR</a:t>
            </a:r>
            <a:r>
              <a:rPr lang="en-US" sz="900" b="1" dirty="0">
                <a:latin typeface="Courier New" pitchFamily="49" charset="0"/>
                <a:cs typeface="Courier New" pitchFamily="49" charset="0"/>
              </a:rPr>
              <a:t> Embedded Workbench Version: </a:t>
            </a:r>
            <a:r>
              <a:rPr lang="en-US" sz="900" b="1" dirty="0" err="1">
                <a:latin typeface="Courier New" pitchFamily="49" charset="0"/>
                <a:cs typeface="Courier New" pitchFamily="49" charset="0"/>
              </a:rPr>
              <a:t>3.41A</a:t>
            </a: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900" b="1" dirty="0">
                <a:latin typeface="Courier New" pitchFamily="49" charset="0"/>
                <a:cs typeface="Courier New" pitchFamily="49" charset="0"/>
              </a:rPr>
              <a:t>//******************************************************************************</a:t>
            </a:r>
          </a:p>
          <a:p>
            <a:pPr>
              <a:buNone/>
            </a:pPr>
            <a:endParaRPr lang="en-US" sz="9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715000" y="2156142"/>
            <a:ext cx="6172200" cy="412242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#include "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msp430xG46x.h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>
              <a:buNone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testconst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[6] = {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0x3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0x2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0x3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0x1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pPr>
              <a:buNone/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void main(void)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WDTCTL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WDTPW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WDTHOLD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;  // Stop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WDT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P5DIR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|=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0x003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;            //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P5.0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/5.1 output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DMACTL0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DMA0TSEL_1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;      //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CCR2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trigger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DMA0SA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testconst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;   // Source block address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DMA0DA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)&amp;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P5OUT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; // Destination single address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DMA0SZ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0x06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;        // Block size</a:t>
            </a: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DMA0CTL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DMADT_4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DMASRCINCR_3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DMASBDB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DMAEN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; //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Rpt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inc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src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TACTL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TASSEL_2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MC_2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;  //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SMCLK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/4,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contmode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 __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bis_SR_register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LPM0_bits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GIE</a:t>
            </a:r>
            <a:r>
              <a:rPr lang="en-US" sz="1050" b="1" dirty="0">
                <a:latin typeface="Courier New" pitchFamily="49" charset="0"/>
                <a:cs typeface="Courier New" pitchFamily="49" charset="0"/>
              </a:rPr>
              <a:t>); // Enter </a:t>
            </a:r>
            <a:r>
              <a:rPr lang="en-US" sz="1050" b="1" dirty="0" err="1">
                <a:latin typeface="Courier New" pitchFamily="49" charset="0"/>
                <a:cs typeface="Courier New" pitchFamily="49" charset="0"/>
              </a:rPr>
              <a:t>LPM0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05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05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CPE 323 Introduction to Embedded Computer Systems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90FC18-629D-4748-8207-9F2A65F71027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– Direct Memory Access Controller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10744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Example: </a:t>
            </a:r>
            <a:r>
              <a:rPr lang="en-US" dirty="0" err="1" smtClean="0"/>
              <a:t>UART</a:t>
            </a:r>
            <a:r>
              <a:rPr lang="en-US" dirty="0" smtClean="0"/>
              <a:t> communication, </a:t>
            </a:r>
            <a:r>
              <a:rPr lang="en-US" dirty="0" err="1" smtClean="0"/>
              <a:t>MSP430</a:t>
            </a:r>
            <a:r>
              <a:rPr lang="en-US" dirty="0" smtClean="0"/>
              <a:t> program expects a string of characters from the workstation (e.g., username “</a:t>
            </a:r>
            <a:r>
              <a:rPr lang="en-US" dirty="0" err="1" smtClean="0"/>
              <a:t>cpe323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What does my </a:t>
            </a:r>
            <a:r>
              <a:rPr lang="en-US" dirty="0" err="1" smtClean="0"/>
              <a:t>MSP430</a:t>
            </a:r>
            <a:r>
              <a:rPr lang="en-US" dirty="0" smtClean="0"/>
              <a:t> program do (not including initialization)?</a:t>
            </a:r>
          </a:p>
          <a:p>
            <a:pPr lvl="1"/>
            <a:r>
              <a:rPr lang="en-US" dirty="0" smtClean="0"/>
              <a:t>Polling: check if a character is received, wait if not check again; if received, read it and store into a character array; go back; </a:t>
            </a:r>
          </a:p>
          <a:p>
            <a:pPr lvl="1"/>
            <a:r>
              <a:rPr lang="en-US" dirty="0" smtClean="0"/>
              <a:t>Interrupt: </a:t>
            </a:r>
            <a:r>
              <a:rPr lang="en-US" dirty="0" err="1" smtClean="0"/>
              <a:t>ISR</a:t>
            </a:r>
            <a:r>
              <a:rPr lang="en-US" dirty="0" smtClean="0"/>
              <a:t> reads the character and places into the character array</a:t>
            </a:r>
          </a:p>
          <a:p>
            <a:pPr lvl="1"/>
            <a:r>
              <a:rPr lang="en-US" dirty="0" smtClean="0"/>
              <a:t>DMA: initialize DMA to handle the entire transfer (expect 6 characters to come via the </a:t>
            </a:r>
            <a:r>
              <a:rPr lang="en-US" dirty="0" err="1" smtClean="0"/>
              <a:t>UART</a:t>
            </a:r>
            <a:r>
              <a:rPr lang="en-US" dirty="0" smtClean="0"/>
              <a:t> link, store them into the character array)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4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1447800"/>
            <a:ext cx="5257800" cy="403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4724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DMA_Control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371600" y="2514600"/>
            <a:ext cx="4724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DMA_SourceAddress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71600" y="3468688"/>
            <a:ext cx="4724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DMA_DestinationAddress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55708" y="4419600"/>
            <a:ext cx="4724400" cy="685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DMA_Size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DMA: 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UART</a:t>
            </a:r>
            <a:r>
              <a:rPr lang="en-US" dirty="0" smtClean="0"/>
              <a:t> char is ready =&gt; Trigger one DMA transfer</a:t>
            </a:r>
          </a:p>
          <a:p>
            <a:r>
              <a:rPr lang="en-US" dirty="0" smtClean="0"/>
              <a:t>Read char from </a:t>
            </a:r>
            <a:r>
              <a:rPr lang="en-US" dirty="0" err="1" smtClean="0"/>
              <a:t>UART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Source Address =&gt; Address Bus</a:t>
            </a:r>
          </a:p>
          <a:p>
            <a:pPr lvl="1"/>
            <a:r>
              <a:rPr lang="en-US" dirty="0" smtClean="0"/>
              <a:t>Read control signal</a:t>
            </a:r>
          </a:p>
          <a:p>
            <a:pPr lvl="1"/>
            <a:r>
              <a:rPr lang="en-US" dirty="0" err="1" smtClean="0"/>
              <a:t>USCI</a:t>
            </a:r>
            <a:r>
              <a:rPr lang="en-US" dirty="0" smtClean="0"/>
              <a:t> places data from </a:t>
            </a:r>
            <a:r>
              <a:rPr lang="en-US" dirty="0" err="1" smtClean="0"/>
              <a:t>UCA0RXBUF</a:t>
            </a:r>
            <a:r>
              <a:rPr lang="en-US" dirty="0" smtClean="0"/>
              <a:t> to Data Bus</a:t>
            </a:r>
          </a:p>
          <a:p>
            <a:r>
              <a:rPr lang="en-US" dirty="0" smtClean="0"/>
              <a:t>Write char to character array</a:t>
            </a:r>
          </a:p>
          <a:p>
            <a:pPr lvl="1"/>
            <a:r>
              <a:rPr lang="en-US" dirty="0" smtClean="0"/>
              <a:t>Destination Address =&gt; Address Bus</a:t>
            </a:r>
          </a:p>
          <a:p>
            <a:pPr lvl="1"/>
            <a:r>
              <a:rPr lang="en-US" dirty="0" smtClean="0"/>
              <a:t>Write control signal</a:t>
            </a:r>
          </a:p>
          <a:p>
            <a:pPr lvl="1"/>
            <a:r>
              <a:rPr lang="en-US" dirty="0" smtClean="0"/>
              <a:t>Data =&gt; Data Bus</a:t>
            </a:r>
          </a:p>
          <a:p>
            <a:pPr lvl="1"/>
            <a:r>
              <a:rPr lang="en-US" dirty="0" smtClean="0"/>
              <a:t>Increment Destination address</a:t>
            </a:r>
          </a:p>
          <a:p>
            <a:r>
              <a:rPr lang="en-US" dirty="0" smtClean="0"/>
              <a:t>Size &lt;= Size – 1; Is Size==0 =&gt; End of Transfer (transfer is completed, </a:t>
            </a:r>
            <a:r>
              <a:rPr lang="en-US" dirty="0" err="1" smtClean="0"/>
              <a:t>ISR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0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DMA Transfers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peripheral =&gt; Output Peripheral</a:t>
            </a:r>
          </a:p>
          <a:p>
            <a:r>
              <a:rPr lang="en-US" dirty="0" smtClean="0"/>
              <a:t>Input peripheral =&gt; Memory</a:t>
            </a:r>
          </a:p>
          <a:p>
            <a:r>
              <a:rPr lang="en-US" dirty="0" smtClean="0"/>
              <a:t>Memory =&gt; Output Peripheral</a:t>
            </a:r>
          </a:p>
          <a:p>
            <a:r>
              <a:rPr lang="en-US" dirty="0" smtClean="0"/>
              <a:t>Memory (RAM/Flash) =&gt; Memory (RAM)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5093</Words>
  <Application>Microsoft Office PowerPoint</Application>
  <PresentationFormat>Widescreen</PresentationFormat>
  <Paragraphs>786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Courier New</vt:lpstr>
      <vt:lpstr>Consolas</vt:lpstr>
      <vt:lpstr>Calibri</vt:lpstr>
      <vt:lpstr>Office Theme</vt:lpstr>
      <vt:lpstr>CPE 323  Intro to Embedded Computer Systems Direct Memory Access Controller (DMA)</vt:lpstr>
      <vt:lpstr>Admin</vt:lpstr>
      <vt:lpstr>MSP430FG4618 Block Diagram</vt:lpstr>
      <vt:lpstr>DMA – Direct Memory Access Controller</vt:lpstr>
      <vt:lpstr>DMA – Direct Memory Access Controller</vt:lpstr>
      <vt:lpstr>DMA Registers</vt:lpstr>
      <vt:lpstr>DMA: How Does It Work?</vt:lpstr>
      <vt:lpstr>System View</vt:lpstr>
      <vt:lpstr>Types of DMA Transfers</vt:lpstr>
      <vt:lpstr>DMA&amp;CPU Handshaking</vt:lpstr>
      <vt:lpstr>General View of Bus Arbitration</vt:lpstr>
      <vt:lpstr>Demo: Sending a greeting message over USCI,A1</vt:lpstr>
      <vt:lpstr>Polling</vt:lpstr>
      <vt:lpstr>ISR</vt:lpstr>
      <vt:lpstr>DMA</vt:lpstr>
      <vt:lpstr>MSP430 DMA Controller Features</vt:lpstr>
      <vt:lpstr>DMA Block Diagram</vt:lpstr>
      <vt:lpstr>DMA Operation</vt:lpstr>
      <vt:lpstr>DMA Addressing Modes</vt:lpstr>
      <vt:lpstr>DMA Transfer Modes</vt:lpstr>
      <vt:lpstr>DMA Single Transfer</vt:lpstr>
      <vt:lpstr>DMA Block Transfer</vt:lpstr>
      <vt:lpstr>DMA Trigger Operation</vt:lpstr>
      <vt:lpstr>DMA Trigger Operation (cont’d)</vt:lpstr>
      <vt:lpstr>DMA Trigger Operation (cont’d)</vt:lpstr>
      <vt:lpstr>Stopping DMA Transfers</vt:lpstr>
      <vt:lpstr>DMA Channel Priorities</vt:lpstr>
      <vt:lpstr>DMA Transfer Cycle Times</vt:lpstr>
      <vt:lpstr>DMA and Interrupts</vt:lpstr>
      <vt:lpstr>DMA Interrupts</vt:lpstr>
      <vt:lpstr>DMAIV Register</vt:lpstr>
      <vt:lpstr>DMA and ADC12</vt:lpstr>
      <vt:lpstr>DMA Registers</vt:lpstr>
      <vt:lpstr>DMACTL0</vt:lpstr>
      <vt:lpstr>DMACTL1</vt:lpstr>
      <vt:lpstr>DMAxCTL</vt:lpstr>
      <vt:lpstr>DMAxSA</vt:lpstr>
      <vt:lpstr>DMAxSZ</vt:lpstr>
      <vt:lpstr>DMAIV</vt:lpstr>
      <vt:lpstr>Demo(s): TimeStamped Greeting Message</vt:lpstr>
      <vt:lpstr>Polling</vt:lpstr>
      <vt:lpstr>Interrupts</vt:lpstr>
      <vt:lpstr>DMA</vt:lpstr>
      <vt:lpstr>Mem2Mem DMA Transfer</vt:lpstr>
      <vt:lpstr>Mem2USCI DMA Transfer</vt:lpstr>
      <vt:lpstr>Repeated Single Transfer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99</cp:revision>
  <dcterms:created xsi:type="dcterms:W3CDTF">2006-08-16T00:00:00Z</dcterms:created>
  <dcterms:modified xsi:type="dcterms:W3CDTF">2022-11-05T20:12:31Z</dcterms:modified>
</cp:coreProperties>
</file>