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61" r:id="rId9"/>
    <p:sldId id="267" r:id="rId10"/>
    <p:sldId id="262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56"/>
            <p14:sldId id="257"/>
            <p14:sldId id="258"/>
            <p14:sldId id="259"/>
            <p14:sldId id="260"/>
            <p14:sldId id="269"/>
            <p14:sldId id="268"/>
            <p14:sldId id="261"/>
            <p14:sldId id="267"/>
            <p14:sldId id="262"/>
            <p14:sldId id="264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778" y="3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5/6/2022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132C84-F5DF-4197-9350-5508BA52FC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2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5/6/2022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5/6/2022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5/6/2022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5/6/2022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br>
              <a:rPr lang="en-US" dirty="0" smtClean="0"/>
            </a:br>
            <a:r>
              <a:rPr lang="en-US" dirty="0" smtClean="0"/>
              <a:t>Computer Systems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67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Systems Review: I/O Peripherals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Parallel ports</a:t>
            </a:r>
          </a:p>
          <a:p>
            <a:r>
              <a:rPr lang="en-US" dirty="0" smtClean="0"/>
              <a:t>Timers</a:t>
            </a:r>
          </a:p>
          <a:p>
            <a:r>
              <a:rPr lang="en-US" dirty="0" smtClean="0"/>
              <a:t>Serial communication interfaces</a:t>
            </a:r>
          </a:p>
          <a:p>
            <a:r>
              <a:rPr lang="en-US" dirty="0" smtClean="0"/>
              <a:t>Analog-to-digital converters</a:t>
            </a:r>
          </a:p>
          <a:p>
            <a:r>
              <a:rPr lang="en-US" dirty="0" smtClean="0"/>
              <a:t>…</a:t>
            </a:r>
          </a:p>
          <a:p>
            <a:endParaRPr lang="en-US" dirty="0"/>
          </a:p>
          <a:p>
            <a:r>
              <a:rPr lang="en-US" dirty="0" smtClean="0"/>
              <a:t>Programmer’s view of  a peripheral</a:t>
            </a:r>
          </a:p>
          <a:p>
            <a:pPr lvl="1"/>
            <a:r>
              <a:rPr lang="en-US" dirty="0" smtClean="0"/>
              <a:t>Contro</a:t>
            </a:r>
            <a:r>
              <a:rPr lang="en-US" dirty="0" smtClean="0"/>
              <a:t>l register</a:t>
            </a:r>
          </a:p>
          <a:p>
            <a:pPr lvl="1"/>
            <a:r>
              <a:rPr lang="en-US" dirty="0" smtClean="0"/>
              <a:t>Status register</a:t>
            </a:r>
          </a:p>
          <a:p>
            <a:pPr lvl="1"/>
            <a:r>
              <a:rPr lang="en-US" dirty="0" smtClean="0"/>
              <a:t>Data register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4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Computer Systems Review: Interconnect (Bus)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Bus – set of wires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pPr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11</a:t>
            </a:fld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553200" y="1828800"/>
            <a:ext cx="3505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553200" y="2362200"/>
            <a:ext cx="3505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553200" y="2895600"/>
            <a:ext cx="3505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6858000" y="1676400"/>
            <a:ext cx="2286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858000" y="2209800"/>
            <a:ext cx="2286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6858000" y="2743200"/>
            <a:ext cx="228600" cy="30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715000" y="1600200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</a:t>
            </a:r>
            <a:r>
              <a:rPr lang="en-US" baseline="-25000" dirty="0" err="1" smtClean="0"/>
              <a:t>15</a:t>
            </a:r>
            <a:r>
              <a:rPr lang="en-US" baseline="-25000" dirty="0" smtClean="0"/>
              <a:t>-0</a:t>
            </a:r>
            <a:endParaRPr lang="en-US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6858000" y="137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867400" y="266700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</a:t>
            </a:r>
            <a:endParaRPr lang="en-US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5715000" y="205740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D</a:t>
            </a:r>
            <a:r>
              <a:rPr lang="en-US" baseline="-25000" dirty="0" err="1" smtClean="0"/>
              <a:t>15</a:t>
            </a:r>
            <a:r>
              <a:rPr lang="en-US" baseline="-25000" dirty="0" smtClean="0"/>
              <a:t>-0</a:t>
            </a:r>
            <a:endParaRPr lang="en-US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6781800" y="19050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  <a:endParaRPr lang="en-US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6781800" y="25146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199711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Set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1. Types of ISA</a:t>
            </a:r>
          </a:p>
          <a:p>
            <a:r>
              <a:rPr lang="en-US" dirty="0" smtClean="0"/>
              <a:t>2. Memory View</a:t>
            </a:r>
          </a:p>
          <a:p>
            <a:r>
              <a:rPr lang="en-US" dirty="0" smtClean="0"/>
              <a:t>3. Data Types</a:t>
            </a:r>
          </a:p>
          <a:p>
            <a:r>
              <a:rPr lang="en-US" dirty="0" smtClean="0"/>
              <a:t>4. Instruction Set</a:t>
            </a:r>
          </a:p>
          <a:p>
            <a:r>
              <a:rPr lang="en-US" dirty="0" smtClean="0"/>
              <a:t>5. Addressing Modes</a:t>
            </a:r>
          </a:p>
          <a:p>
            <a:r>
              <a:rPr lang="en-US" dirty="0" smtClean="0"/>
              <a:t>6. Instruction Encoding</a:t>
            </a:r>
          </a:p>
          <a:p>
            <a:r>
              <a:rPr lang="en-US" dirty="0" smtClean="0"/>
              <a:t>7. Exceptions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676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Administrativia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Review</a:t>
            </a:r>
          </a:p>
          <a:p>
            <a:r>
              <a:rPr lang="en-US" dirty="0" smtClean="0"/>
              <a:t>MSP430 Instruction Set Architecture (MSP430 ISA)</a:t>
            </a:r>
          </a:p>
          <a:p>
            <a:r>
              <a:rPr lang="en-US" dirty="0" smtClean="0"/>
              <a:t>Assembly Language Programming</a:t>
            </a:r>
          </a:p>
          <a:p>
            <a:r>
              <a:rPr lang="en-US" dirty="0" smtClean="0"/>
              <a:t>C/C++ for Embedded Systems</a:t>
            </a:r>
          </a:p>
          <a:p>
            <a:r>
              <a:rPr lang="en-US" dirty="0" smtClean="0"/>
              <a:t>Interrupts</a:t>
            </a:r>
          </a:p>
          <a:p>
            <a:r>
              <a:rPr lang="en-US" dirty="0" smtClean="0"/>
              <a:t>System Architecture (</a:t>
            </a:r>
            <a:r>
              <a:rPr lang="en-US" dirty="0" err="1" smtClean="0"/>
              <a:t>SoCs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Parallel Ports</a:t>
            </a:r>
          </a:p>
          <a:p>
            <a:r>
              <a:rPr lang="en-US" dirty="0" smtClean="0"/>
              <a:t>Time, Clocks, Timers</a:t>
            </a:r>
          </a:p>
          <a:p>
            <a:r>
              <a:rPr lang="en-US" dirty="0" smtClean="0"/>
              <a:t>Serial Communication: UART, SPI, I2C</a:t>
            </a:r>
          </a:p>
          <a:p>
            <a:r>
              <a:rPr lang="en-US" dirty="0" smtClean="0"/>
              <a:t>ADC/DAC</a:t>
            </a:r>
          </a:p>
          <a:p>
            <a:r>
              <a:rPr lang="en-US" dirty="0" smtClean="0"/>
              <a:t>DMA</a:t>
            </a:r>
          </a:p>
          <a:p>
            <a:r>
              <a:rPr lang="en-US" dirty="0" smtClean="0"/>
              <a:t>Software Reverse Engineering for Embedded Systems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F678A-2980-4B14-B75F-D5D0B4A7FEA6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862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Systems Review: 4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dirty="0" smtClean="0"/>
              <a:t>. CPU – Central Processing Unit</a:t>
            </a:r>
            <a:endParaRPr lang="en-US" dirty="0" smtClean="0"/>
          </a:p>
          <a:p>
            <a:r>
              <a:rPr lang="en-US" dirty="0" smtClean="0"/>
              <a:t>2</a:t>
            </a:r>
            <a:r>
              <a:rPr lang="en-US" dirty="0" smtClean="0"/>
              <a:t>. Memory</a:t>
            </a:r>
            <a:endParaRPr lang="en-US" dirty="0" smtClean="0"/>
          </a:p>
          <a:p>
            <a:r>
              <a:rPr lang="en-US" dirty="0" smtClean="0"/>
              <a:t>3</a:t>
            </a:r>
            <a:r>
              <a:rPr lang="en-US" dirty="0" smtClean="0"/>
              <a:t>. I/O Peripherals </a:t>
            </a:r>
            <a:endParaRPr lang="en-US" dirty="0" smtClean="0"/>
          </a:p>
          <a:p>
            <a:r>
              <a:rPr lang="en-US" dirty="0" smtClean="0"/>
              <a:t>4</a:t>
            </a:r>
            <a:r>
              <a:rPr lang="en-US" dirty="0" smtClean="0"/>
              <a:t>. Interconnect (bus)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388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Systems Review: Four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514600" y="1600200"/>
            <a:ext cx="28956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CPU</a:t>
            </a:r>
            <a:br>
              <a:rPr lang="en-US" dirty="0" smtClean="0"/>
            </a:br>
            <a:r>
              <a:rPr lang="en-US" dirty="0" smtClean="0"/>
              <a:t>(Central Processing Unit)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705600" y="1600200"/>
            <a:ext cx="2286000" cy="1219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800600" y="4648200"/>
            <a:ext cx="28956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Peripherals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1905000" y="3276600"/>
            <a:ext cx="853440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905000" y="4267200"/>
            <a:ext cx="853440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905000" y="3810000"/>
            <a:ext cx="8534400" cy="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276600" y="2819400"/>
            <a:ext cx="0" cy="4572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524000" y="287500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Address Bus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1474470" y="3349467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Bus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334000" y="3276600"/>
            <a:ext cx="0" cy="13716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7162800" y="2819400"/>
            <a:ext cx="0" cy="457200"/>
          </a:xfrm>
          <a:prstGeom prst="straightConnector1">
            <a:avLst/>
          </a:prstGeom>
          <a:ln w="28575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474470" y="3908823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Control Bus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733800" y="2815590"/>
            <a:ext cx="0" cy="99441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7543800" y="2815590"/>
            <a:ext cx="0" cy="99441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5943600" y="3810000"/>
            <a:ext cx="0" cy="838200"/>
          </a:xfrm>
          <a:prstGeom prst="straightConnector1">
            <a:avLst/>
          </a:prstGeom>
          <a:ln w="28575" cap="flat" cmpd="sng" algn="ctr">
            <a:solidFill>
              <a:schemeClr val="accent2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4495800" y="4838700"/>
            <a:ext cx="28956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Peripherals</a:t>
            </a:r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4061460" y="5029199"/>
            <a:ext cx="2895600" cy="838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I/O Peripherals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4191000" y="2815590"/>
            <a:ext cx="0" cy="141351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8077200" y="2815590"/>
            <a:ext cx="0" cy="141351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6629400" y="4267201"/>
            <a:ext cx="0" cy="380999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3444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Systems Review: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Datapath</a:t>
            </a:r>
            <a:endParaRPr lang="en-US" dirty="0" smtClean="0"/>
          </a:p>
          <a:p>
            <a:pPr lvl="1"/>
            <a:r>
              <a:rPr lang="en-US" dirty="0" smtClean="0"/>
              <a:t>Registers</a:t>
            </a:r>
          </a:p>
          <a:p>
            <a:pPr lvl="1"/>
            <a:r>
              <a:rPr lang="en-US" dirty="0" smtClean="0"/>
              <a:t>Functional units (</a:t>
            </a:r>
            <a:r>
              <a:rPr lang="en-US" dirty="0" err="1" smtClean="0"/>
              <a:t>ALU</a:t>
            </a:r>
            <a:r>
              <a:rPr lang="en-US" dirty="0"/>
              <a:t> </a:t>
            </a:r>
            <a:r>
              <a:rPr lang="en-US" dirty="0" smtClean="0"/>
              <a:t>– arithmetic/logic unit)</a:t>
            </a:r>
          </a:p>
          <a:p>
            <a:pPr lvl="1"/>
            <a:r>
              <a:rPr lang="en-US" dirty="0" smtClean="0"/>
              <a:t>Internal buses</a:t>
            </a:r>
          </a:p>
          <a:p>
            <a:r>
              <a:rPr lang="en-US" dirty="0" smtClean="0"/>
              <a:t>Control unit</a:t>
            </a:r>
          </a:p>
          <a:p>
            <a:pPr lvl="1"/>
            <a:r>
              <a:rPr lang="en-US" dirty="0" smtClean="0"/>
              <a:t>Generate control signals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26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Systems Review: CPU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Fetch Instruction</a:t>
            </a:r>
            <a:endParaRPr lang="en-US" dirty="0"/>
          </a:p>
          <a:p>
            <a:r>
              <a:rPr lang="en-US" dirty="0" smtClean="0"/>
              <a:t>Decode Instruction</a:t>
            </a:r>
            <a:endParaRPr lang="en-US" dirty="0"/>
          </a:p>
          <a:p>
            <a:r>
              <a:rPr lang="en-US" dirty="0" smtClean="0"/>
              <a:t>Fetch Operands</a:t>
            </a:r>
          </a:p>
          <a:p>
            <a:r>
              <a:rPr lang="en-US" dirty="0" smtClean="0"/>
              <a:t>Execute</a:t>
            </a:r>
          </a:p>
          <a:p>
            <a:r>
              <a:rPr lang="en-US" dirty="0" smtClean="0"/>
              <a:t>Store Result</a:t>
            </a:r>
          </a:p>
          <a:p>
            <a:r>
              <a:rPr lang="en-US" dirty="0" smtClean="0"/>
              <a:t>Exception (Interrupt) Processing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1559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Systems Review: Memory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7162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Storage units</a:t>
            </a:r>
          </a:p>
          <a:p>
            <a:pPr lvl="1"/>
            <a:r>
              <a:rPr lang="en-US" dirty="0" smtClean="0"/>
              <a:t>(Nibble):       </a:t>
            </a:r>
          </a:p>
          <a:p>
            <a:pPr lvl="1"/>
            <a:r>
              <a:rPr lang="en-US" dirty="0" smtClean="0"/>
              <a:t>Byte: </a:t>
            </a:r>
          </a:p>
          <a:p>
            <a:pPr lvl="1"/>
            <a:r>
              <a:rPr lang="en-US" dirty="0" smtClean="0"/>
              <a:t>Word: </a:t>
            </a:r>
          </a:p>
          <a:p>
            <a:pPr lvl="1"/>
            <a:r>
              <a:rPr lang="en-US" dirty="0" smtClean="0"/>
              <a:t>Long Word: </a:t>
            </a:r>
          </a:p>
          <a:p>
            <a:r>
              <a:rPr lang="en-US" dirty="0" smtClean="0"/>
              <a:t>Memory sizes</a:t>
            </a:r>
          </a:p>
          <a:p>
            <a:pPr lvl="1"/>
            <a:r>
              <a:rPr lang="en-US" dirty="0" smtClean="0"/>
              <a:t>KiB (</a:t>
            </a:r>
            <a:r>
              <a:rPr lang="en-US" dirty="0" err="1" smtClean="0"/>
              <a:t>kibibyte</a:t>
            </a:r>
            <a:r>
              <a:rPr lang="en-US" dirty="0" smtClean="0"/>
              <a:t>):</a:t>
            </a:r>
            <a:endParaRPr lang="en-US" dirty="0" smtClean="0"/>
          </a:p>
          <a:p>
            <a:pPr lvl="1"/>
            <a:r>
              <a:rPr lang="en-US" dirty="0" err="1" smtClean="0"/>
              <a:t>MiB</a:t>
            </a:r>
            <a:r>
              <a:rPr lang="en-US" dirty="0" smtClean="0"/>
              <a:t> (</a:t>
            </a:r>
            <a:r>
              <a:rPr lang="en-US" dirty="0" err="1" smtClean="0"/>
              <a:t>mebibyte</a:t>
            </a:r>
            <a:r>
              <a:rPr lang="en-US" dirty="0" smtClean="0"/>
              <a:t>):</a:t>
            </a:r>
            <a:endParaRPr lang="en-US" dirty="0" smtClean="0"/>
          </a:p>
          <a:p>
            <a:pPr lvl="1"/>
            <a:r>
              <a:rPr lang="en-US" dirty="0" err="1" smtClean="0"/>
              <a:t>GiB</a:t>
            </a:r>
            <a:r>
              <a:rPr lang="en-US" dirty="0" smtClean="0"/>
              <a:t> (</a:t>
            </a:r>
            <a:r>
              <a:rPr lang="en-US" dirty="0" err="1" smtClean="0"/>
              <a:t>gibibyte</a:t>
            </a:r>
            <a:r>
              <a:rPr lang="en-US" dirty="0" smtClean="0"/>
              <a:t>): </a:t>
            </a:r>
            <a:endParaRPr lang="en-US" dirty="0" smtClean="0"/>
          </a:p>
          <a:p>
            <a:pPr lvl="1"/>
            <a:r>
              <a:rPr lang="en-US" dirty="0" err="1" smtClean="0"/>
              <a:t>TiB</a:t>
            </a:r>
            <a:r>
              <a:rPr lang="en-US" dirty="0" smtClean="0"/>
              <a:t> (</a:t>
            </a:r>
            <a:r>
              <a:rPr lang="en-US" dirty="0" err="1" smtClean="0"/>
              <a:t>tebibyte</a:t>
            </a:r>
            <a:r>
              <a:rPr lang="en-US" dirty="0" smtClean="0"/>
              <a:t>):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96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Systems Review: Memory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4943941"/>
              </p:ext>
            </p:extLst>
          </p:nvPr>
        </p:nvGraphicFramePr>
        <p:xfrm>
          <a:off x="1752600" y="1752600"/>
          <a:ext cx="24384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77161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0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78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2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0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9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80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04205"/>
                  </a:ext>
                </a:extLst>
              </a:tr>
            </a:tbl>
          </a:graphicData>
        </a:graphic>
      </p:graphicFrame>
      <p:graphicFrame>
        <p:nvGraphicFramePr>
          <p:cNvPr id="11" name="Content Placeholder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205910"/>
              </p:ext>
            </p:extLst>
          </p:nvPr>
        </p:nvGraphicFramePr>
        <p:xfrm>
          <a:off x="457201" y="1752600"/>
          <a:ext cx="1295400" cy="29667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77161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0x0000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55008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0x0001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786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0x0002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0624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0x0003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3806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0x0004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636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. . .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593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0xFFFE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804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0xFFFF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8704205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752600" y="1371600"/>
            <a:ext cx="241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7                                    0</a:t>
            </a:r>
            <a:endParaRPr lang="en-US" dirty="0"/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2BC3EEE7-5BB3-4F92-B9B0-0747FC0CB692}"/>
              </a:ext>
            </a:extLst>
          </p:cNvPr>
          <p:cNvSpPr txBox="1"/>
          <p:nvPr/>
        </p:nvSpPr>
        <p:spPr>
          <a:xfrm>
            <a:off x="4953000" y="1600200"/>
            <a:ext cx="41180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Bit 0 – Least Significant Bit (LSB)</a:t>
            </a:r>
          </a:p>
          <a:p>
            <a:endParaRPr lang="en-US" dirty="0"/>
          </a:p>
          <a:p>
            <a:r>
              <a:rPr lang="en-US" dirty="0"/>
              <a:t>Bit 7 – Most Significant Bit (MSB)</a:t>
            </a:r>
          </a:p>
        </p:txBody>
      </p:sp>
    </p:spTree>
    <p:extLst>
      <p:ext uri="{BB962C8B-B14F-4D97-AF65-F5344CB8AC3E}">
        <p14:creationId xmlns:p14="http://schemas.microsoft.com/office/powerpoint/2010/main" val="2228582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Computer Systems Review: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Word: 2 bytes (16 bits)</a:t>
            </a:r>
          </a:p>
          <a:p>
            <a:r>
              <a:rPr lang="en-US" dirty="0" smtClean="0"/>
              <a:t>Word view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5/6/2022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370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389</Words>
  <Application>Microsoft Office PowerPoint</Application>
  <PresentationFormat>Widescreen</PresentationFormat>
  <Paragraphs>135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CPE 323  Intro to Embedded Computer Systems Computer Systems Review</vt:lpstr>
      <vt:lpstr>Administrativia</vt:lpstr>
      <vt:lpstr>Computer Systems Review: 4 Components</vt:lpstr>
      <vt:lpstr>Computer Systems Review: Four Components</vt:lpstr>
      <vt:lpstr>Computer Systems Review: CPU</vt:lpstr>
      <vt:lpstr>Computer Systems Review: CPU</vt:lpstr>
      <vt:lpstr>Computer Systems Review: Memory</vt:lpstr>
      <vt:lpstr>Computer Systems Review: Memory</vt:lpstr>
      <vt:lpstr>Computer Systems Review: Memory</vt:lpstr>
      <vt:lpstr>Computer Systems Review: I/O Peripherals</vt:lpstr>
      <vt:lpstr>Computer Systems Review: Interconnect (Bus)</vt:lpstr>
      <vt:lpstr>Instruction Set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9</cp:revision>
  <dcterms:created xsi:type="dcterms:W3CDTF">2006-08-16T00:00:00Z</dcterms:created>
  <dcterms:modified xsi:type="dcterms:W3CDTF">2022-05-07T04:12:45Z</dcterms:modified>
</cp:coreProperties>
</file>