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68" r:id="rId2"/>
    <p:sldId id="269" r:id="rId3"/>
    <p:sldId id="266" r:id="rId4"/>
    <p:sldId id="285" r:id="rId5"/>
    <p:sldId id="270" r:id="rId6"/>
    <p:sldId id="286" r:id="rId7"/>
    <p:sldId id="289" r:id="rId8"/>
    <p:sldId id="288" r:id="rId9"/>
    <p:sldId id="287" r:id="rId10"/>
    <p:sldId id="271" r:id="rId11"/>
    <p:sldId id="272" r:id="rId12"/>
    <p:sldId id="273" r:id="rId13"/>
    <p:sldId id="275" r:id="rId14"/>
    <p:sldId id="274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66"/>
            <p14:sldId id="285"/>
            <p14:sldId id="270"/>
            <p14:sldId id="286"/>
            <p14:sldId id="289"/>
            <p14:sldId id="288"/>
            <p14:sldId id="287"/>
            <p14:sldId id="271"/>
            <p14:sldId id="272"/>
            <p14:sldId id="273"/>
            <p14:sldId id="275"/>
            <p14:sldId id="274"/>
            <p14:sldId id="276"/>
            <p14:sldId id="277"/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MSP430 Instruction Set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Instructions operating on bytes: suffix .b</a:t>
            </a:r>
          </a:p>
          <a:p>
            <a:r>
              <a:rPr lang="en-US" dirty="0" smtClean="0"/>
              <a:t>Instructions operating on words: suffix .w</a:t>
            </a:r>
          </a:p>
          <a:p>
            <a:r>
              <a:rPr lang="en-US" dirty="0" smtClean="0"/>
              <a:t>Examples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14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Double-operand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Single-operand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029428"/>
            <a:ext cx="5862105" cy="2322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9" y="3466857"/>
            <a:ext cx="5862105" cy="1588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47" y="5403967"/>
            <a:ext cx="5593523" cy="5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44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5628"/>
              </p:ext>
            </p:extLst>
          </p:nvPr>
        </p:nvGraphicFramePr>
        <p:xfrm>
          <a:off x="685801" y="1371600"/>
          <a:ext cx="9474198" cy="437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1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7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Source Operand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Destination Operand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Indexed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Absolute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Register Indirect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Autoincrement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(Register</a:t>
                      </a:r>
                      <a:r>
                        <a:rPr lang="en-US" baseline="0" dirty="0" smtClean="0"/>
                        <a:t> indirect with </a:t>
                      </a:r>
                      <a:r>
                        <a:rPr lang="en-US" baseline="0" dirty="0" err="1" smtClean="0"/>
                        <a:t>autoincrement</a:t>
                      </a:r>
                      <a:r>
                        <a:rPr lang="en-US" baseline="0" dirty="0" smtClean="0"/>
                        <a:t>)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r>
                        <a:rPr lang="en-US" dirty="0" smtClean="0"/>
                        <a:t>Immediate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66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Specifiers (As, Ad)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7230787"/>
              </p:ext>
            </p:extLst>
          </p:nvPr>
        </p:nvGraphicFramePr>
        <p:xfrm>
          <a:off x="611144" y="1371600"/>
          <a:ext cx="11047456" cy="411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1014">
                  <a:extLst>
                    <a:ext uri="{9D8B030D-6E8A-4147-A177-3AD203B41FA5}">
                      <a16:colId xmlns:a16="http://schemas.microsoft.com/office/drawing/2014/main" val="1332121353"/>
                    </a:ext>
                  </a:extLst>
                </a:gridCol>
                <a:gridCol w="2065442">
                  <a:extLst>
                    <a:ext uri="{9D8B030D-6E8A-4147-A177-3AD203B41FA5}">
                      <a16:colId xmlns:a16="http://schemas.microsoft.com/office/drawing/2014/main" val="33066761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19045536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26796329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As/Ad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Addressing Mode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Syntax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Description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2249509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00/0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Register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Operand is in register Rn. Instruction specifies register index n.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252845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01/1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Indexed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X(Rn)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Operand is in memory at the address EA=Rn+X. Instruction specifies register index n and offset X (the next word of instruction)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4396729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01/1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Symbolic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ADDR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Operand is in memory at the address ADDR=EA=PC+X. A special case of indexed mode.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374652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01/1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Absolute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&amp;ADDR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Operand is in memory at the address X, which is specified in the next instruction word. A special case of indexed mode (Rn=R2, As=01).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984024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10/-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Indirect register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@Rn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Operand is in memory at the address contained in register Rn. The instruction specifies Rn. Applies only to src operand.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6843886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11/-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Indirect autoincrement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@Rn+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Operand is in memory at the address contained in register Rn. After getting the operand, the register is incremented for the size of the operand (1 for byte, 2 for word)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996635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11/-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Immediate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#N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The operand is a constant encoded in the next instruction word. To distinguish from </a:t>
                      </a:r>
                      <a:r>
                        <a:rPr lang="en-US" sz="1600" dirty="0" err="1">
                          <a:effectLst/>
                        </a:rPr>
                        <a:t>autoincrement</a:t>
                      </a:r>
                      <a:r>
                        <a:rPr lang="en-US" sz="1600" dirty="0">
                          <a:effectLst/>
                        </a:rPr>
                        <a:t>, the S-</a:t>
                      </a:r>
                      <a:r>
                        <a:rPr lang="en-US" sz="1600" dirty="0" err="1">
                          <a:effectLst/>
                        </a:rPr>
                        <a:t>reg</a:t>
                      </a:r>
                      <a:r>
                        <a:rPr lang="en-US" sz="1600" dirty="0">
                          <a:effectLst/>
                        </a:rPr>
                        <a:t> is set to PC.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203384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73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mov.b</a:t>
            </a:r>
            <a:r>
              <a:rPr lang="en-US" dirty="0" smtClean="0"/>
              <a:t> 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mov.w</a:t>
            </a:r>
            <a:r>
              <a:rPr lang="en-US" dirty="0" smtClean="0"/>
              <a:t> 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971800"/>
            <a:ext cx="1837050" cy="363483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980942"/>
              </p:ext>
            </p:extLst>
          </p:nvPr>
        </p:nvGraphicFramePr>
        <p:xfrm>
          <a:off x="5029200" y="1143000"/>
          <a:ext cx="599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2697701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36317289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78829768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56142442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opcode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Ad.B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W#.As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95757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762281"/>
              </p:ext>
            </p:extLst>
          </p:nvPr>
        </p:nvGraphicFramePr>
        <p:xfrm>
          <a:off x="5029200" y="2362200"/>
          <a:ext cx="599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2697701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36317289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78829768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56142442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opcode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Ad.B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W#.As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9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578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mov.w</a:t>
            </a:r>
            <a:r>
              <a:rPr lang="en-US" dirty="0" smtClean="0"/>
              <a:t> </a:t>
            </a:r>
            <a:r>
              <a:rPr lang="en-US" dirty="0" err="1" smtClean="0"/>
              <a:t>0x100</a:t>
            </a:r>
            <a:r>
              <a:rPr lang="en-US" dirty="0" smtClean="0"/>
              <a:t>(</a:t>
            </a:r>
            <a:r>
              <a:rPr lang="en-US" dirty="0" err="1" smtClean="0"/>
              <a:t>r4</a:t>
            </a:r>
            <a:r>
              <a:rPr lang="en-US" dirty="0" smtClean="0"/>
              <a:t>), </a:t>
            </a:r>
            <a:r>
              <a:rPr lang="en-US" dirty="0" err="1" smtClean="0"/>
              <a:t>0x200</a:t>
            </a:r>
            <a:r>
              <a:rPr lang="en-US" dirty="0" smtClean="0"/>
              <a:t>(</a:t>
            </a:r>
            <a:r>
              <a:rPr lang="en-US" dirty="0" err="1" smtClean="0"/>
              <a:t>r5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0" y="2514600"/>
            <a:ext cx="1591230" cy="3933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590800"/>
            <a:ext cx="1837050" cy="363483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17210"/>
              </p:ext>
            </p:extLst>
          </p:nvPr>
        </p:nvGraphicFramePr>
        <p:xfrm>
          <a:off x="5867400" y="1143000"/>
          <a:ext cx="599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2697701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36317289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78829768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56142442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opcode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Ad.B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W#.As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9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78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mov.w</a:t>
            </a:r>
            <a:r>
              <a:rPr lang="en-US" dirty="0" smtClean="0"/>
              <a:t> A, 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1905000"/>
            <a:ext cx="1591230" cy="3933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1837050" cy="36348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755644"/>
              </p:ext>
            </p:extLst>
          </p:nvPr>
        </p:nvGraphicFramePr>
        <p:xfrm>
          <a:off x="3505200" y="1219200"/>
          <a:ext cx="599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2697701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36317289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78829768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56142442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opcode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Ad.B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W#.As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9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12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Absolute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mov.w</a:t>
            </a:r>
            <a:r>
              <a:rPr lang="en-US" dirty="0" smtClean="0"/>
              <a:t> &amp;A, &amp;B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1981200"/>
            <a:ext cx="1591230" cy="3933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1837050" cy="36348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743288"/>
              </p:ext>
            </p:extLst>
          </p:nvPr>
        </p:nvGraphicFramePr>
        <p:xfrm>
          <a:off x="3581400" y="1219200"/>
          <a:ext cx="599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2697701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36317289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78829768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56142442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opcode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Ad.B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W#.As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9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35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Indirect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mov.w</a:t>
            </a:r>
            <a:r>
              <a:rPr lang="en-US" dirty="0" smtClean="0"/>
              <a:t> @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1752600"/>
            <a:ext cx="1591230" cy="39339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1837050" cy="36348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8392"/>
              </p:ext>
            </p:extLst>
          </p:nvPr>
        </p:nvGraphicFramePr>
        <p:xfrm>
          <a:off x="3810000" y="1143000"/>
          <a:ext cx="599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2697701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36317289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78829768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56142442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opcode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Ad.B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W#.As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9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8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Autoincrement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mov.w</a:t>
            </a:r>
            <a:r>
              <a:rPr lang="en-US" dirty="0" smtClean="0"/>
              <a:t> @</a:t>
            </a:r>
            <a:r>
              <a:rPr lang="en-US" dirty="0" err="1" smtClean="0"/>
              <a:t>r5</a:t>
            </a:r>
            <a:r>
              <a:rPr lang="en-US" dirty="0" smtClean="0"/>
              <a:t>+, </a:t>
            </a:r>
            <a:r>
              <a:rPr lang="en-US" dirty="0" err="1" smtClean="0"/>
              <a:t>r7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600" y="1752600"/>
            <a:ext cx="1591230" cy="3933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57400"/>
            <a:ext cx="1837050" cy="3634834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14837"/>
              </p:ext>
            </p:extLst>
          </p:nvPr>
        </p:nvGraphicFramePr>
        <p:xfrm>
          <a:off x="3962400" y="1219200"/>
          <a:ext cx="599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2697701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36317289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78829768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56142442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opcode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Ad.B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W#.As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9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7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Immediate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mov.w</a:t>
            </a:r>
            <a:r>
              <a:rPr lang="en-US" dirty="0" smtClean="0"/>
              <a:t> #45, </a:t>
            </a:r>
            <a:r>
              <a:rPr lang="en-US" dirty="0" err="1" smtClean="0"/>
              <a:t>r7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1837050" cy="36348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187042"/>
              </p:ext>
            </p:extLst>
          </p:nvPr>
        </p:nvGraphicFramePr>
        <p:xfrm>
          <a:off x="4343400" y="1143000"/>
          <a:ext cx="5994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>
                  <a:extLst>
                    <a:ext uri="{9D8B030D-6E8A-4147-A177-3AD203B41FA5}">
                      <a16:colId xmlns:a16="http://schemas.microsoft.com/office/drawing/2014/main" val="282697701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36317289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788297689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56142442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opcode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S-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Ad.B</a:t>
                      </a:r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/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W#.As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accent1"/>
                          </a:solidFill>
                        </a:rPr>
                        <a:t>D-</a:t>
                      </a:r>
                      <a:r>
                        <a:rPr lang="en-US" dirty="0" err="1" smtClean="0">
                          <a:solidFill>
                            <a:schemeClr val="accent1"/>
                          </a:solidFill>
                        </a:rPr>
                        <a:t>reg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62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95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30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 smtClean="0"/>
              <a:t> 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1. Types of ISA (16, 16-bit </a:t>
            </a:r>
            <a:r>
              <a:rPr lang="en-US" dirty="0" err="1" smtClean="0"/>
              <a:t>GPRs</a:t>
            </a:r>
            <a:r>
              <a:rPr lang="en-US" dirty="0" smtClean="0"/>
              <a:t>, </a:t>
            </a:r>
            <a:r>
              <a:rPr lang="en-US" dirty="0" err="1" smtClean="0"/>
              <a:t>R0</a:t>
            </a:r>
            <a:r>
              <a:rPr lang="en-US" dirty="0" smtClean="0"/>
              <a:t>=PC, </a:t>
            </a:r>
            <a:r>
              <a:rPr lang="en-US" dirty="0" err="1" smtClean="0"/>
              <a:t>R1</a:t>
            </a:r>
            <a:r>
              <a:rPr lang="en-US" dirty="0" smtClean="0"/>
              <a:t>=SP, </a:t>
            </a:r>
            <a:r>
              <a:rPr lang="en-US" dirty="0" err="1" smtClean="0"/>
              <a:t>R2</a:t>
            </a:r>
            <a:r>
              <a:rPr lang="en-US" dirty="0" smtClean="0"/>
              <a:t>=SR, </a:t>
            </a:r>
            <a:r>
              <a:rPr lang="en-US" dirty="0" err="1" smtClean="0"/>
              <a:t>R3</a:t>
            </a:r>
            <a:r>
              <a:rPr lang="en-US" dirty="0" smtClean="0"/>
              <a:t>=CG)</a:t>
            </a:r>
          </a:p>
          <a:p>
            <a:r>
              <a:rPr lang="en-US" dirty="0" smtClean="0"/>
              <a:t>2. Memory View (byte addressable, 16-bit word aligned, little-endian)</a:t>
            </a:r>
          </a:p>
          <a:p>
            <a:r>
              <a:rPr lang="en-US" dirty="0" smtClean="0"/>
              <a:t>3. Data Types (8-bit, 16-bit numbers)</a:t>
            </a:r>
          </a:p>
          <a:p>
            <a:r>
              <a:rPr lang="en-US" dirty="0" smtClean="0"/>
              <a:t>4. Instruction Set</a:t>
            </a:r>
          </a:p>
          <a:p>
            <a:r>
              <a:rPr lang="en-US" dirty="0" smtClean="0"/>
              <a:t>5. Addressing Modes</a:t>
            </a:r>
          </a:p>
          <a:p>
            <a:r>
              <a:rPr lang="en-US" dirty="0" smtClean="0"/>
              <a:t>6. Instruction Encoding</a:t>
            </a:r>
          </a:p>
          <a:p>
            <a:r>
              <a:rPr lang="en-US" dirty="0" smtClean="0"/>
              <a:t>7. Exceptions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Accumulator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Register/memory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3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 smtClean="0"/>
              <a:t>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1295400"/>
            <a:ext cx="7518400" cy="4525963"/>
          </a:xfrm>
        </p:spPr>
        <p:txBody>
          <a:bodyPr/>
          <a:lstStyle/>
          <a:p>
            <a:r>
              <a:rPr lang="en-US" dirty="0" smtClean="0"/>
              <a:t>R0</a:t>
            </a:r>
          </a:p>
          <a:p>
            <a:r>
              <a:rPr lang="en-US" dirty="0" smtClean="0"/>
              <a:t>R1</a:t>
            </a:r>
          </a:p>
          <a:p>
            <a:r>
              <a:rPr lang="en-US" dirty="0" smtClean="0"/>
              <a:t>R2</a:t>
            </a:r>
          </a:p>
          <a:p>
            <a:r>
              <a:rPr lang="en-US" dirty="0" smtClean="0"/>
              <a:t>R3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33400"/>
            <a:ext cx="3276600" cy="613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space 2^16 bytes</a:t>
            </a:r>
          </a:p>
          <a:p>
            <a:r>
              <a:rPr lang="en-US" dirty="0" smtClean="0"/>
              <a:t>Byte addressable, can read 16-bit words from memory </a:t>
            </a:r>
          </a:p>
          <a:p>
            <a:r>
              <a:rPr lang="en-US" dirty="0" smtClean="0"/>
              <a:t>Words are aligned in memory: start at even addresses</a:t>
            </a:r>
          </a:p>
          <a:p>
            <a:r>
              <a:rPr lang="en-US" dirty="0" smtClean="0"/>
              <a:t>Little-endian placement policy</a:t>
            </a:r>
          </a:p>
          <a:p>
            <a:r>
              <a:rPr lang="en-US" dirty="0" smtClean="0"/>
              <a:t>Flash (ROM): Contains code and constants (read-only)</a:t>
            </a:r>
            <a:endParaRPr lang="en-US" dirty="0"/>
          </a:p>
          <a:p>
            <a:r>
              <a:rPr lang="en-US" dirty="0" smtClean="0"/>
              <a:t>RAM: Random Access Memory (stack, heap)</a:t>
            </a:r>
          </a:p>
          <a:p>
            <a:r>
              <a:rPr lang="en-US" dirty="0" smtClean="0"/>
              <a:t>I/O address space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9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16 KB – flash memory at the top of address space</a:t>
            </a:r>
          </a:p>
          <a:p>
            <a:pPr lvl="1"/>
            <a:r>
              <a:rPr lang="en-US" dirty="0" smtClean="0"/>
              <a:t>4 KB SRAM @ </a:t>
            </a:r>
            <a:r>
              <a:rPr lang="en-US" dirty="0" err="1" smtClean="0"/>
              <a:t>0x3100</a:t>
            </a:r>
            <a:endParaRPr lang="en-US" dirty="0" smtClean="0"/>
          </a:p>
          <a:p>
            <a:pPr lvl="1"/>
            <a:r>
              <a:rPr lang="en-US" dirty="0" smtClean="0"/>
              <a:t>256 bytes for 8-bit I/O peripherals @ </a:t>
            </a:r>
            <a:r>
              <a:rPr lang="en-US" dirty="0" err="1" smtClean="0"/>
              <a:t>0x0000</a:t>
            </a:r>
            <a:endParaRPr lang="en-US" dirty="0" smtClean="0"/>
          </a:p>
          <a:p>
            <a:pPr lvl="1"/>
            <a:r>
              <a:rPr lang="en-US" dirty="0" smtClean="0"/>
              <a:t>256 bytes for 16-bit I/O peripherals 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915400" y="990600"/>
            <a:ext cx="2438400" cy="1371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Flash 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15400" y="2362200"/>
            <a:ext cx="2438400" cy="1447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915400" y="3810000"/>
            <a:ext cx="2438400" cy="6858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RAM</a:t>
            </a:r>
            <a:br>
              <a:rPr lang="en-US" dirty="0" smtClean="0"/>
            </a:br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915400" y="5105400"/>
            <a:ext cx="2438400" cy="609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16-bit I/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915400" y="5715000"/>
            <a:ext cx="2438400" cy="609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8-bit I/</a:t>
            </a:r>
            <a:r>
              <a:rPr lang="en-US" dirty="0" err="1" smtClean="0"/>
              <a:t>Os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15400" y="4495800"/>
            <a:ext cx="2438400" cy="6096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--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61489"/>
              </p:ext>
            </p:extLst>
          </p:nvPr>
        </p:nvGraphicFramePr>
        <p:xfrm>
          <a:off x="8915400" y="685800"/>
          <a:ext cx="2463808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988">
                  <a:extLst>
                    <a:ext uri="{9D8B030D-6E8A-4147-A177-3AD203B41FA5}">
                      <a16:colId xmlns:a16="http://schemas.microsoft.com/office/drawing/2014/main" val="1962380877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3416075829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2417646498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1301898734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3907727567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653535383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1818820210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3979305480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3947700401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2150346616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4154164862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3202602117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3730539772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2860416626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997721873"/>
                    </a:ext>
                  </a:extLst>
                </a:gridCol>
                <a:gridCol w="153988">
                  <a:extLst>
                    <a:ext uri="{9D8B030D-6E8A-4147-A177-3AD203B41FA5}">
                      <a16:colId xmlns:a16="http://schemas.microsoft.com/office/drawing/2014/main" val="12045667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282343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8077200" y="6096000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0x0000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77200" y="5715000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0x00FE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077200" y="5410200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0x0100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077200" y="5133201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0x01FE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077200" y="4876800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0x0200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077200" y="4495800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0x30FE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077200" y="4191000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0x3100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077200" y="3761601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0x40FE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077200" y="2057400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0xC000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077200" y="1018401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0xFFFE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077200" y="3489960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0x4100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77200" y="2362200"/>
            <a:ext cx="83820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err="1" smtClean="0"/>
              <a:t>0xBFFE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1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MSP430 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LIFO – Last In First Out</a:t>
            </a:r>
          </a:p>
          <a:p>
            <a:r>
              <a:rPr lang="en-US" dirty="0" smtClean="0"/>
              <a:t>SP points to last full location</a:t>
            </a:r>
          </a:p>
          <a:p>
            <a:r>
              <a:rPr lang="en-US" dirty="0" smtClean="0"/>
              <a:t>Grows toward lower addresses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1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2053</TotalTime>
  <Words>690</Words>
  <Application>Microsoft Office PowerPoint</Application>
  <PresentationFormat>Widescreen</PresentationFormat>
  <Paragraphs>230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Arial</vt:lpstr>
      <vt:lpstr>Times New Roman</vt:lpstr>
      <vt:lpstr>Office Theme</vt:lpstr>
      <vt:lpstr>CPE 323  Intro to Embedded Computer Systems MSP430 Instruction Set Architecture</vt:lpstr>
      <vt:lpstr>Admin</vt:lpstr>
      <vt:lpstr>MSP430 Instruction Set Architecture</vt:lpstr>
      <vt:lpstr>Types of ISA</vt:lpstr>
      <vt:lpstr>MSP430 Registers</vt:lpstr>
      <vt:lpstr>Address Space</vt:lpstr>
      <vt:lpstr>Memory</vt:lpstr>
      <vt:lpstr>Memory</vt:lpstr>
      <vt:lpstr>MSP430 Stack</vt:lpstr>
      <vt:lpstr>Data Types</vt:lpstr>
      <vt:lpstr>Instruction Formats</vt:lpstr>
      <vt:lpstr>Addressing Modes</vt:lpstr>
      <vt:lpstr>Address Specifiers (As, Ad)</vt:lpstr>
      <vt:lpstr>Register</vt:lpstr>
      <vt:lpstr>Indexed</vt:lpstr>
      <vt:lpstr>Symbolic</vt:lpstr>
      <vt:lpstr>Absolute</vt:lpstr>
      <vt:lpstr>Register Indirect</vt:lpstr>
      <vt:lpstr>Autoincrement</vt:lpstr>
      <vt:lpstr>Immediate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26</cp:revision>
  <dcterms:created xsi:type="dcterms:W3CDTF">2006-08-16T00:00:00Z</dcterms:created>
  <dcterms:modified xsi:type="dcterms:W3CDTF">2022-05-09T03:27:07Z</dcterms:modified>
</cp:coreProperties>
</file>