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7"/>
  </p:notesMasterIdLst>
  <p:sldIdLst>
    <p:sldId id="268" r:id="rId2"/>
    <p:sldId id="269" r:id="rId3"/>
    <p:sldId id="266" r:id="rId4"/>
    <p:sldId id="275" r:id="rId5"/>
    <p:sldId id="272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1" r:id="rId25"/>
    <p:sldId id="300" r:id="rId26"/>
  </p:sldIdLst>
  <p:sldSz cx="12192000" cy="6858000"/>
  <p:notesSz cx="6858000" cy="9144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66"/>
            <p14:sldId id="275"/>
            <p14:sldId id="272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1"/>
            <p14:sldId id="3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866" y="2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7/29/2020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7/29/2020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7/29/2020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7/29/2020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7/29/2020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MSP430 Instruction Set Architecture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addc</a:t>
            </a:r>
            <a:r>
              <a:rPr lang="en-US" dirty="0" smtClean="0"/>
              <a:t>: </a:t>
            </a:r>
            <a:r>
              <a:rPr lang="en-US" dirty="0"/>
              <a:t>: </a:t>
            </a:r>
            <a:r>
              <a:rPr lang="en-US" dirty="0" err="1"/>
              <a:t>dst</a:t>
            </a:r>
            <a:r>
              <a:rPr lang="en-US" dirty="0"/>
              <a:t> &lt;-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 smtClean="0"/>
              <a:t>src</a:t>
            </a:r>
            <a:r>
              <a:rPr lang="en-US" dirty="0" smtClean="0"/>
              <a:t> + 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addc.b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addc.w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0x200F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0x200F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058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dadd</a:t>
            </a:r>
            <a:r>
              <a:rPr lang="en-US" dirty="0" smtClean="0"/>
              <a:t>: </a:t>
            </a:r>
            <a:r>
              <a:rPr lang="en-US" dirty="0" err="1"/>
              <a:t>dst</a:t>
            </a:r>
            <a:r>
              <a:rPr lang="en-US" dirty="0"/>
              <a:t> &lt;-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err="1" smtClean="0"/>
              <a:t>src</a:t>
            </a:r>
            <a:r>
              <a:rPr lang="en-US" dirty="0" smtClean="0"/>
              <a:t> + C (decimally)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dadd.b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r>
              <a:rPr lang="en-US" dirty="0" smtClean="0"/>
              <a:t>C=1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dadd.w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0x4247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x0203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0x4247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0x0203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39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sub: </a:t>
            </a:r>
            <a:r>
              <a:rPr lang="en-US" dirty="0" err="1"/>
              <a:t>dst</a:t>
            </a:r>
            <a:r>
              <a:rPr lang="en-US" dirty="0"/>
              <a:t> &lt;- </a:t>
            </a:r>
            <a:r>
              <a:rPr lang="en-US" dirty="0" err="1"/>
              <a:t>dst</a:t>
            </a:r>
            <a:r>
              <a:rPr lang="en-US" dirty="0"/>
              <a:t> + </a:t>
            </a:r>
            <a:r>
              <a:rPr lang="en-US" dirty="0" smtClean="0"/>
              <a:t>#</a:t>
            </a:r>
            <a:r>
              <a:rPr lang="en-US" dirty="0" err="1" smtClean="0"/>
              <a:t>src</a:t>
            </a:r>
            <a:r>
              <a:rPr lang="en-US" dirty="0" smtClean="0"/>
              <a:t> + 1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sub.b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sub.w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1343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bit: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bit.b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bit.w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2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bic</a:t>
            </a:r>
            <a:r>
              <a:rPr lang="en-US" dirty="0" smtClean="0"/>
              <a:t>: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</a:t>
            </a:r>
            <a:r>
              <a:rPr lang="en-US" dirty="0" smtClean="0"/>
              <a:t> #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bic.b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bic.w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85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bis</a:t>
            </a:r>
            <a:r>
              <a:rPr lang="en-US" dirty="0" smtClean="0"/>
              <a:t>: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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OR </a:t>
            </a:r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bis.b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bis.w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29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xor</a:t>
            </a:r>
            <a:r>
              <a:rPr lang="en-US" dirty="0" smtClean="0"/>
              <a:t>: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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</a:t>
            </a:r>
            <a:r>
              <a:rPr lang="en-US" dirty="0" err="1" smtClean="0"/>
              <a:t>XOR</a:t>
            </a:r>
            <a:r>
              <a:rPr lang="en-US" dirty="0" smtClean="0"/>
              <a:t> </a:t>
            </a:r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xor.b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xor.w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784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and: </a:t>
            </a:r>
            <a:r>
              <a:rPr lang="en-US" dirty="0" err="1" smtClean="0"/>
              <a:t>dst</a:t>
            </a:r>
            <a:r>
              <a:rPr lang="en-US" dirty="0" smtClean="0"/>
              <a:t> </a:t>
            </a:r>
            <a:r>
              <a:rPr lang="en-US" dirty="0" smtClean="0">
                <a:sym typeface="Symbol" panose="05050102010706020507" pitchFamily="18" charset="2"/>
              </a:rPr>
              <a:t>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 AND </a:t>
            </a:r>
            <a:r>
              <a:rPr lang="en-US" dirty="0" err="1" smtClean="0"/>
              <a:t>dst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and.b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and.w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0x0245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0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rrc</a:t>
            </a:r>
            <a:r>
              <a:rPr lang="en-US" dirty="0" smtClean="0"/>
              <a:t>: rotate right through carry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rrc.b</a:t>
            </a:r>
            <a:r>
              <a:rPr lang="en-US" dirty="0" smtClean="0"/>
              <a:t>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rrc.w</a:t>
            </a:r>
            <a:r>
              <a:rPr lang="en-US" dirty="0" smtClean="0"/>
              <a:t>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08414" y="2073729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0x45A8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2614" y="214992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114800" y="2057400"/>
            <a:ext cx="304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1014" y="214992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2059214" y="2846616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3414" y="292281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65600" y="2830287"/>
            <a:ext cx="304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1814" y="292281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2008414" y="465243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0x45A8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2614" y="472863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114800" y="4636101"/>
            <a:ext cx="304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1014" y="47286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059214" y="5425317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3414" y="550151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4165600" y="5408988"/>
            <a:ext cx="304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1814" y="550151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23991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rra</a:t>
            </a:r>
            <a:r>
              <a:rPr lang="en-US" dirty="0" smtClean="0"/>
              <a:t>: rotate right arithmetically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rra.b</a:t>
            </a:r>
            <a:r>
              <a:rPr lang="en-US" dirty="0" smtClean="0"/>
              <a:t>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rra.w</a:t>
            </a:r>
            <a:r>
              <a:rPr lang="en-US" dirty="0" smtClean="0"/>
              <a:t>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08414" y="2073729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0x45A8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2614" y="214992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114800" y="2057400"/>
            <a:ext cx="304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61014" y="2149929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0" name="Rectangle 19"/>
          <p:cNvSpPr/>
          <p:nvPr/>
        </p:nvSpPr>
        <p:spPr>
          <a:xfrm>
            <a:off x="2059214" y="2846616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373414" y="2922816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22" name="Rectangle 21"/>
          <p:cNvSpPr/>
          <p:nvPr/>
        </p:nvSpPr>
        <p:spPr>
          <a:xfrm>
            <a:off x="4165600" y="2830287"/>
            <a:ext cx="304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11814" y="2922816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4" name="Rectangle 23"/>
          <p:cNvSpPr/>
          <p:nvPr/>
        </p:nvSpPr>
        <p:spPr>
          <a:xfrm>
            <a:off x="2008414" y="465243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0x45A8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322614" y="472863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26" name="Rectangle 25"/>
          <p:cNvSpPr/>
          <p:nvPr/>
        </p:nvSpPr>
        <p:spPr>
          <a:xfrm>
            <a:off x="4114800" y="4636101"/>
            <a:ext cx="304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761014" y="472863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  <p:sp>
        <p:nvSpPr>
          <p:cNvPr id="28" name="Rectangle 27"/>
          <p:cNvSpPr/>
          <p:nvPr/>
        </p:nvSpPr>
        <p:spPr>
          <a:xfrm>
            <a:off x="2059214" y="5425317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373414" y="5501517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30" name="Rectangle 29"/>
          <p:cNvSpPr/>
          <p:nvPr/>
        </p:nvSpPr>
        <p:spPr>
          <a:xfrm>
            <a:off x="4165600" y="5408988"/>
            <a:ext cx="3048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811814" y="550151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435541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push, </a:t>
            </a:r>
            <a:r>
              <a:rPr lang="en-US" dirty="0" err="1" smtClean="0"/>
              <a:t>swpb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swpb</a:t>
            </a:r>
            <a:r>
              <a:rPr lang="en-US" dirty="0" smtClean="0"/>
              <a:t>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008414" y="2073729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0x45A8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22614" y="2149929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32" name="Rectangle 31"/>
          <p:cNvSpPr/>
          <p:nvPr/>
        </p:nvSpPr>
        <p:spPr>
          <a:xfrm>
            <a:off x="1905000" y="4724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0x45A8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219200" y="4800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34" name="Rectangle 33"/>
          <p:cNvSpPr/>
          <p:nvPr/>
        </p:nvSpPr>
        <p:spPr>
          <a:xfrm>
            <a:off x="4038600" y="4724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726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call #</a:t>
            </a:r>
            <a:r>
              <a:rPr lang="en-US" dirty="0" err="1" smtClean="0"/>
              <a:t>mysub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5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reti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reti</a:t>
            </a:r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3700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Asynchronous (triggered by in hardware)</a:t>
            </a:r>
          </a:p>
          <a:p>
            <a:r>
              <a:rPr lang="en-US" dirty="0" smtClean="0"/>
              <a:t>Synchronous (triggered in software, e.g., call OS function)</a:t>
            </a:r>
          </a:p>
          <a:p>
            <a:r>
              <a:rPr lang="en-US" dirty="0" smtClean="0"/>
              <a:t>Handled in Interrupt Service Routines or </a:t>
            </a:r>
            <a:r>
              <a:rPr lang="en-US" dirty="0" err="1" smtClean="0"/>
              <a:t>ISRs</a:t>
            </a:r>
            <a:endParaRPr lang="en-US" dirty="0" smtClean="0"/>
          </a:p>
          <a:p>
            <a:pPr lvl="1"/>
            <a:r>
              <a:rPr lang="en-US" dirty="0" smtClean="0"/>
              <a:t>Similar to subroutines, but no input or output parameters</a:t>
            </a:r>
          </a:p>
          <a:p>
            <a:r>
              <a:rPr lang="en-US" dirty="0" smtClean="0"/>
              <a:t>Exception processing</a:t>
            </a:r>
          </a:p>
          <a:p>
            <a:pPr lvl="1"/>
            <a:r>
              <a:rPr lang="en-US" dirty="0" smtClean="0"/>
              <a:t>Occurs at the end of each instruction</a:t>
            </a:r>
          </a:p>
          <a:p>
            <a:pPr lvl="1"/>
            <a:r>
              <a:rPr lang="en-US" dirty="0" smtClean="0"/>
              <a:t>Sequence of steps taken in hardware once interrupts (exceptions) are pending to determine which interrupts are pending and which one to service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755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HW</a:t>
            </a:r>
            <a:r>
              <a:rPr lang="en-US" dirty="0" smtClean="0"/>
              <a:t> structures for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Interrupt Flag Registers: keep track of pending requests</a:t>
            </a:r>
          </a:p>
          <a:p>
            <a:r>
              <a:rPr lang="en-US" dirty="0" smtClean="0"/>
              <a:t>Interrupt Enable Register: allow for selective enabling/disabling of </a:t>
            </a:r>
            <a:r>
              <a:rPr lang="en-US" dirty="0" err="1" smtClean="0"/>
              <a:t>MASKABLE</a:t>
            </a:r>
            <a:r>
              <a:rPr lang="en-US" dirty="0" smtClean="0"/>
              <a:t> interrupts </a:t>
            </a:r>
            <a:br>
              <a:rPr lang="en-US" dirty="0" smtClean="0"/>
            </a:br>
            <a:r>
              <a:rPr lang="en-US" dirty="0" smtClean="0"/>
              <a:t>(control whether CPU sees them or not)</a:t>
            </a:r>
          </a:p>
          <a:p>
            <a:r>
              <a:rPr lang="en-US" dirty="0" smtClean="0"/>
              <a:t>Global Interrupt Enable (</a:t>
            </a:r>
            <a:r>
              <a:rPr lang="en-US" dirty="0" err="1" smtClean="0"/>
              <a:t>GIE</a:t>
            </a:r>
            <a:r>
              <a:rPr lang="en-US" dirty="0" smtClean="0"/>
              <a:t>) sits in SR (</a:t>
            </a:r>
            <a:r>
              <a:rPr lang="en-US" dirty="0" err="1" smtClean="0"/>
              <a:t>R2</a:t>
            </a:r>
            <a:r>
              <a:rPr lang="en-US" dirty="0" smtClean="0"/>
              <a:t>): disables all </a:t>
            </a:r>
            <a:r>
              <a:rPr lang="en-US" dirty="0" err="1" smtClean="0"/>
              <a:t>maskable</a:t>
            </a:r>
            <a:r>
              <a:rPr lang="en-US" dirty="0" smtClean="0"/>
              <a:t> interrupts</a:t>
            </a:r>
          </a:p>
          <a:p>
            <a:r>
              <a:rPr lang="en-US" dirty="0" smtClean="0"/>
              <a:t>Interrupt Vector Table: sits at the top of first 64 KB of address space and contains starting addresses of </a:t>
            </a:r>
            <a:r>
              <a:rPr lang="en-US" dirty="0" err="1" smtClean="0"/>
              <a:t>ISRs</a:t>
            </a:r>
            <a:r>
              <a:rPr lang="en-US" dirty="0" smtClean="0"/>
              <a:t> (defined by programmer/compiler)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77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Exception Processing (all steps are carried in </a:t>
            </a:r>
            <a:r>
              <a:rPr lang="en-US" dirty="0" err="1" smtClean="0"/>
              <a:t>hw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Finish current instruction</a:t>
            </a:r>
          </a:p>
          <a:p>
            <a:r>
              <a:rPr lang="en-US" dirty="0" smtClean="0"/>
              <a:t>Push PC and SR onto the stack</a:t>
            </a:r>
          </a:p>
          <a:p>
            <a:r>
              <a:rPr lang="en-US" dirty="0" smtClean="0"/>
              <a:t>Clear SR (exits low-power mode if CPU was in the one)</a:t>
            </a:r>
          </a:p>
          <a:p>
            <a:r>
              <a:rPr lang="en-US" dirty="0" smtClean="0"/>
              <a:t>If multiple interrupts are pending (more than one </a:t>
            </a:r>
            <a:r>
              <a:rPr lang="en-US" dirty="0" err="1" smtClean="0"/>
              <a:t>IFG</a:t>
            </a:r>
            <a:r>
              <a:rPr lang="en-US" dirty="0" smtClean="0"/>
              <a:t> bit is set), determine the highest priority one that is not masked to be served </a:t>
            </a:r>
          </a:p>
          <a:p>
            <a:pPr lvl="1"/>
            <a:r>
              <a:rPr lang="en-US" dirty="0" smtClean="0"/>
              <a:t>Priority is determined by entries in </a:t>
            </a:r>
            <a:r>
              <a:rPr lang="en-US" dirty="0" err="1" smtClean="0"/>
              <a:t>IVT</a:t>
            </a:r>
            <a:endParaRPr lang="en-US" dirty="0" smtClean="0"/>
          </a:p>
          <a:p>
            <a:r>
              <a:rPr lang="en-US" dirty="0" smtClean="0"/>
              <a:t>If single-source interrupt is serviced clear its </a:t>
            </a:r>
            <a:r>
              <a:rPr lang="en-US" dirty="0" err="1" smtClean="0"/>
              <a:t>IFG</a:t>
            </a:r>
            <a:r>
              <a:rPr lang="en-US" dirty="0" smtClean="0"/>
              <a:t> bit</a:t>
            </a:r>
          </a:p>
          <a:p>
            <a:r>
              <a:rPr lang="en-US" dirty="0" smtClean="0"/>
              <a:t>Read the starting address of the </a:t>
            </a:r>
            <a:r>
              <a:rPr lang="en-US" dirty="0" err="1" smtClean="0"/>
              <a:t>ISR</a:t>
            </a:r>
            <a:r>
              <a:rPr lang="en-US" dirty="0" smtClean="0"/>
              <a:t> from its entry in </a:t>
            </a:r>
            <a:r>
              <a:rPr lang="en-US" dirty="0" err="1" smtClean="0"/>
              <a:t>IVT</a:t>
            </a:r>
            <a:r>
              <a:rPr lang="en-US" dirty="0" smtClean="0"/>
              <a:t> and </a:t>
            </a:r>
            <a:br>
              <a:rPr lang="en-US" dirty="0" smtClean="0"/>
            </a:br>
            <a:r>
              <a:rPr lang="en-US" dirty="0" smtClean="0"/>
              <a:t>move it to PC (now you are in the </a:t>
            </a:r>
            <a:r>
              <a:rPr lang="en-US" dirty="0" err="1" smtClean="0"/>
              <a:t>ISR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20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</a:t>
            </a:r>
            <a:r>
              <a:rPr lang="en-US" dirty="0" smtClean="0"/>
              <a:t> 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1. Types of ISA (16, 16-bit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GPRs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R0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=PC,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R1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=SP,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R2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=SR,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R3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=CG)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2. Memory View (byte addressable, 16-bit word aligned, little-endian)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3. Data Types (8-bit, 16-bit numbers)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4. Instruction Set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5. Addressing Modes</a:t>
            </a:r>
          </a:p>
          <a:p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6. Instruction Encoding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7. Exceptions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7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Address </a:t>
            </a:r>
            <a:r>
              <a:rPr lang="en-US" dirty="0" smtClean="0"/>
              <a:t>Specifiers (As, Ad)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84" y="1308504"/>
            <a:ext cx="6015831" cy="484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157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Formats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Double-operand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Single-operand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Jumps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029428"/>
            <a:ext cx="5862105" cy="232218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8199" y="3466857"/>
            <a:ext cx="5862105" cy="15888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4547" y="5403967"/>
            <a:ext cx="5593523" cy="5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44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Double Operand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181" y="1273628"/>
            <a:ext cx="6018075" cy="4898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399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Operand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267042"/>
            <a:ext cx="6515171" cy="4582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549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Jump Instructions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NewPC</a:t>
            </a:r>
            <a:r>
              <a:rPr lang="en-US" dirty="0" smtClean="0"/>
              <a:t> &lt;= PC + 2 + Offset*2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845" y="2743200"/>
            <a:ext cx="6092309" cy="261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790700"/>
            <a:ext cx="5593523" cy="570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72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add: </a:t>
            </a:r>
            <a:r>
              <a:rPr lang="en-US" dirty="0" err="1" smtClean="0"/>
              <a:t>dst</a:t>
            </a:r>
            <a:r>
              <a:rPr lang="en-US" dirty="0" smtClean="0"/>
              <a:t> &lt;- </a:t>
            </a:r>
            <a:r>
              <a:rPr lang="en-US" dirty="0" err="1" smtClean="0"/>
              <a:t>dst</a:t>
            </a:r>
            <a:r>
              <a:rPr lang="en-US" dirty="0" smtClean="0"/>
              <a:t> + </a:t>
            </a:r>
            <a:r>
              <a:rPr lang="en-US" dirty="0" err="1" smtClean="0"/>
              <a:t>src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add.b</a:t>
            </a:r>
            <a:r>
              <a:rPr lang="en-US" dirty="0" smtClean="0"/>
              <a:t> </a:t>
            </a:r>
            <a:r>
              <a:rPr lang="en-US" dirty="0" err="1" smtClean="0"/>
              <a:t>r5</a:t>
            </a:r>
            <a:r>
              <a:rPr lang="en-US" dirty="0" smtClean="0"/>
              <a:t>, </a:t>
            </a:r>
            <a:r>
              <a:rPr lang="en-US" dirty="0" err="1" smtClean="0"/>
              <a:t>r7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add.w</a:t>
            </a:r>
            <a:r>
              <a:rPr lang="en-US" dirty="0" smtClean="0"/>
              <a:t> </a:t>
            </a:r>
            <a:r>
              <a:rPr lang="en-US" dirty="0" err="1"/>
              <a:t>r5</a:t>
            </a:r>
            <a:r>
              <a:rPr lang="en-US" dirty="0"/>
              <a:t>, </a:t>
            </a:r>
            <a:r>
              <a:rPr lang="en-US" dirty="0" err="1"/>
              <a:t>r7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7/29/2020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0" y="24384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00200" y="25146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1" name="Rectangle 10"/>
          <p:cNvSpPr/>
          <p:nvPr/>
        </p:nvSpPr>
        <p:spPr>
          <a:xfrm>
            <a:off x="2286000" y="3124200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0x200F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00200" y="3200400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4267200" y="3114292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438400" y="48787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0x42CE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52600" y="49549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r5</a:t>
            </a:r>
            <a:endParaRPr lang="en-US" sz="2400" b="1" dirty="0"/>
          </a:p>
        </p:txBody>
      </p:sp>
      <p:sp>
        <p:nvSpPr>
          <p:cNvPr id="16" name="Rectangle 15"/>
          <p:cNvSpPr/>
          <p:nvPr/>
        </p:nvSpPr>
        <p:spPr>
          <a:xfrm>
            <a:off x="2438400" y="5564571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 smtClean="0">
                <a:ln w="0"/>
                <a:solidFill>
                  <a:schemeClr val="tx1"/>
                </a:solidFill>
              </a:rPr>
              <a:t>0x200F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752600" y="5640771"/>
            <a:ext cx="685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r7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4419600" y="5554663"/>
            <a:ext cx="1600200" cy="533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65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782</Words>
  <Application>Microsoft Office PowerPoint</Application>
  <PresentationFormat>Widescreen</PresentationFormat>
  <Paragraphs>308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Symbol</vt:lpstr>
      <vt:lpstr>Arial</vt:lpstr>
      <vt:lpstr>Office Theme</vt:lpstr>
      <vt:lpstr>CPE 323  Intro to Embedded Computer Systems MSP430 Instruction Set Architecture</vt:lpstr>
      <vt:lpstr>Admin</vt:lpstr>
      <vt:lpstr>MSP430 Instruction Set Architecture</vt:lpstr>
      <vt:lpstr>Review: Address Specifiers (As, Ad)</vt:lpstr>
      <vt:lpstr>Instruction Formats</vt:lpstr>
      <vt:lpstr>Double Operand Instructions</vt:lpstr>
      <vt:lpstr>Single Operand Instructions</vt:lpstr>
      <vt:lpstr>Jump Instructions</vt:lpstr>
      <vt:lpstr>add: dst &lt;- dst + src</vt:lpstr>
      <vt:lpstr>addc: : dst &lt;- dst + src + C</vt:lpstr>
      <vt:lpstr>dadd: dst &lt;- dst + src + C (decimally)</vt:lpstr>
      <vt:lpstr>sub: dst &lt;- dst + #src + 1</vt:lpstr>
      <vt:lpstr>bit: src AND dst</vt:lpstr>
      <vt:lpstr>bic: dst  #src AND dst</vt:lpstr>
      <vt:lpstr>bis: dst  src OR dst</vt:lpstr>
      <vt:lpstr>xor: dst  src XOR dst</vt:lpstr>
      <vt:lpstr>and: dst  src AND dst</vt:lpstr>
      <vt:lpstr>rrc: rotate right through carry</vt:lpstr>
      <vt:lpstr>rra: rotate right arithmetically</vt:lpstr>
      <vt:lpstr>push, swpb</vt:lpstr>
      <vt:lpstr>call</vt:lpstr>
      <vt:lpstr>reti</vt:lpstr>
      <vt:lpstr>Exceptions</vt:lpstr>
      <vt:lpstr>HW structures for exceptions</vt:lpstr>
      <vt:lpstr>Exception Processing (all steps are carried in hw)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25</cp:revision>
  <dcterms:created xsi:type="dcterms:W3CDTF">2006-08-16T00:00:00Z</dcterms:created>
  <dcterms:modified xsi:type="dcterms:W3CDTF">2020-07-29T15:26:46Z</dcterms:modified>
</cp:coreProperties>
</file>