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68" r:id="rId2"/>
    <p:sldId id="269" r:id="rId3"/>
    <p:sldId id="266" r:id="rId4"/>
    <p:sldId id="302" r:id="rId5"/>
    <p:sldId id="303" r:id="rId6"/>
    <p:sldId id="304" r:id="rId7"/>
    <p:sldId id="305" r:id="rId8"/>
    <p:sldId id="306" r:id="rId9"/>
    <p:sldId id="307" r:id="rId10"/>
    <p:sldId id="312" r:id="rId11"/>
    <p:sldId id="308" r:id="rId12"/>
    <p:sldId id="309" r:id="rId13"/>
    <p:sldId id="310" r:id="rId14"/>
    <p:sldId id="313" r:id="rId15"/>
    <p:sldId id="314" r:id="rId16"/>
    <p:sldId id="315" r:id="rId17"/>
    <p:sldId id="316" r:id="rId18"/>
    <p:sldId id="318" r:id="rId19"/>
  </p:sldIdLst>
  <p:sldSz cx="12192000" cy="6858000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347ECB-2C3F-4127-954D-9A534D37795E}">
          <p14:sldIdLst>
            <p14:sldId id="268"/>
            <p14:sldId id="269"/>
            <p14:sldId id="266"/>
            <p14:sldId id="302"/>
            <p14:sldId id="303"/>
            <p14:sldId id="304"/>
            <p14:sldId id="305"/>
            <p14:sldId id="306"/>
            <p14:sldId id="307"/>
            <p14:sldId id="312"/>
            <p14:sldId id="308"/>
            <p14:sldId id="309"/>
            <p14:sldId id="310"/>
            <p14:sldId id="313"/>
            <p14:sldId id="314"/>
            <p14:sldId id="315"/>
            <p14:sldId id="316"/>
            <p14:sldId id="31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EF7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4660"/>
  </p:normalViewPr>
  <p:slideViewPr>
    <p:cSldViewPr>
      <p:cViewPr varScale="1">
        <p:scale>
          <a:sx n="83" d="100"/>
          <a:sy n="83" d="100"/>
        </p:scale>
        <p:origin x="614" y="2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09T19:31:27.8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2893 15575 0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C98FE-B9D4-4681-89C1-A4546AB9DC59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2C84-F5DF-4197-9350-5508BA52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0B5-BBF2-4795-B3C5-C075D8107B5A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32" y="0"/>
            <a:ext cx="1533968" cy="65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23F-A687-47D1-A5BD-2883E7F29567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4133-C026-497A-997A-19787D8A5D98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25" y="-9578"/>
            <a:ext cx="1227175" cy="524190"/>
          </a:xfrm>
          <a:prstGeom prst="rect">
            <a:avLst/>
          </a:prstGeom>
        </p:spPr>
      </p:pic>
      <p:pic>
        <p:nvPicPr>
          <p:cNvPr id="8" name="Picture 2" descr="C:\Users\mm0012\Pictures\UAHlogo2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4007" b="12713"/>
          <a:stretch/>
        </p:blipFill>
        <p:spPr bwMode="auto">
          <a:xfrm>
            <a:off x="-9131" y="1"/>
            <a:ext cx="1156705" cy="4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6EF3-6EE4-4CC6-8E3F-120615CBBF11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DA3-342A-4161-A95F-938A3834BD9A}" type="datetime1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DB98-988A-4D28-BA42-485A767D16CE}" type="datetime1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DCD6-715D-4FF5-9C2D-DA6AE2DFE59D}" type="datetime1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EA21-8E72-4B23-9C5B-46A63DD800D1}" type="datetime1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2095-57BD-450B-8A83-1E3D8AB3CD52}" type="datetime1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E0A0-00D7-454D-BFA7-02B766CEE5C5}" type="datetime1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E387-9B67-4C33-9EFB-33557CF87500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755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CPE 323 </a:t>
            </a:r>
            <a:br>
              <a:rPr lang="en-US" dirty="0" smtClean="0"/>
            </a:br>
            <a:r>
              <a:rPr lang="en-US" dirty="0" smtClean="0"/>
              <a:t>Intro to Embedded Computer Systems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Assembly Language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Aleksandar Milenkovic</a:t>
            </a:r>
          </a:p>
          <a:p>
            <a:r>
              <a:rPr lang="en-US" dirty="0" err="1" smtClean="0"/>
              <a:t>milenka@uah.edu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E432-1988-4F29-879A-5A122641F4F5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41480" y="56070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5597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235008"/>
              </p:ext>
            </p:extLst>
          </p:nvPr>
        </p:nvGraphicFramePr>
        <p:xfrm>
          <a:off x="5257800" y="1143000"/>
          <a:ext cx="2712266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Symbol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 [hex]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0x3100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b2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0x3101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0x3102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b4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0x3103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b5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0x3104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tf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0x0019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0x3106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w2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0x3108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0x310A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dw1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0x310C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dw2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0x3110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s1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0x3114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s2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0x3118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988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Directives: Variables in 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2782" y="1447800"/>
            <a:ext cx="8078817" cy="1989362"/>
          </a:xfrm>
          <a:prstGeom prst="rect">
            <a:avLst/>
          </a:prstGeom>
          <a:solidFill>
            <a:srgbClr val="ACDEF7"/>
          </a:solidFill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4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v1b,1,1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; allocates a byte in memory, equivalent to DS 1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v2b,1,1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; allocates a byte in memory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v3w,2,2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; allocates a word of 2 bytes in memory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v4b,8,2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; allocates a buffer of 2 long words (8 bytes)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.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vx,1,1</a:t>
            </a:r>
            <a:endParaRPr lang="en-US" sz="1400" b="1" dirty="0">
              <a:latin typeface="Courier New" pitchFamily="49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320411"/>
              </p:ext>
            </p:extLst>
          </p:nvPr>
        </p:nvGraphicFramePr>
        <p:xfrm>
          <a:off x="912782" y="3589562"/>
          <a:ext cx="502920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Label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Memory[15:8]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Memory[7:0]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v1b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 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v3w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v4b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08157"/>
              </p:ext>
            </p:extLst>
          </p:nvPr>
        </p:nvGraphicFramePr>
        <p:xfrm>
          <a:off x="7848600" y="3581400"/>
          <a:ext cx="27122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3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Symbol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 [hex]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v1b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v2b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v3w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v4b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vx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112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Decimal/Integer Addition of 32-bit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Write an assembly program that finds a sum </a:t>
            </a:r>
            <a:br>
              <a:rPr lang="en-US" sz="2400" dirty="0"/>
            </a:br>
            <a:r>
              <a:rPr lang="en-US" sz="2400" dirty="0"/>
              <a:t>of two 32-bit numbers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Input numbers are decimal </a:t>
            </a:r>
            <a:r>
              <a:rPr lang="en-US" sz="2200" dirty="0" smtClean="0"/>
              <a:t>numbers given in BCD</a:t>
            </a:r>
            <a:br>
              <a:rPr lang="en-US" sz="2200" dirty="0" smtClean="0"/>
            </a:br>
            <a:r>
              <a:rPr lang="en-US" sz="2200" dirty="0" smtClean="0"/>
              <a:t>(</a:t>
            </a:r>
            <a:r>
              <a:rPr lang="en-US" sz="2200" dirty="0"/>
              <a:t>8-digit in length)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Input numbers are signed integers in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two’s </a:t>
            </a:r>
            <a:r>
              <a:rPr lang="en-US" sz="2200" dirty="0" smtClean="0"/>
              <a:t>complement</a:t>
            </a:r>
          </a:p>
          <a:p>
            <a:pPr>
              <a:lnSpc>
                <a:spcPct val="90000"/>
              </a:lnSpc>
            </a:pPr>
            <a:r>
              <a:rPr lang="en-US" sz="2600" dirty="0" smtClean="0"/>
              <a:t>E.g.:</a:t>
            </a:r>
          </a:p>
          <a:p>
            <a:pPr>
              <a:lnSpc>
                <a:spcPct val="90000"/>
              </a:lnSpc>
            </a:pP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lint1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.long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0x45678923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lint2</a:t>
            </a:r>
            <a:r>
              <a:rPr lang="en-US" sz="2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.long </a:t>
            </a:r>
            <a:r>
              <a:rPr lang="en-US" sz="2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0x23456789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26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39660"/>
              </p:ext>
            </p:extLst>
          </p:nvPr>
        </p:nvGraphicFramePr>
        <p:xfrm>
          <a:off x="7696200" y="1371600"/>
          <a:ext cx="37338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115953141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101375799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87416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Label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Memory</a:t>
                      </a:r>
                      <a:r>
                        <a:rPr lang="en-US" baseline="0" dirty="0" smtClean="0"/>
                        <a:t>[15:0]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46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lsumd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0x2400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0x</a:t>
                      </a:r>
                      <a:r>
                        <a:rPr lang="en-US" dirty="0" smtClean="0"/>
                        <a:t>????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82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0x2402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0x</a:t>
                      </a:r>
                      <a:r>
                        <a:rPr lang="en-US" dirty="0" smtClean="0"/>
                        <a:t>????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709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lsumi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0x2404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0x</a:t>
                      </a:r>
                      <a:r>
                        <a:rPr lang="en-US" dirty="0" smtClean="0"/>
                        <a:t>????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62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0x2406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0x</a:t>
                      </a:r>
                      <a:r>
                        <a:rPr lang="en-US" dirty="0" smtClean="0"/>
                        <a:t>????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0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baseline="0" dirty="0" smtClean="0"/>
                        <a:t>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536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 . 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27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0x4400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0x8923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4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0x4402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0x</a:t>
                      </a:r>
                      <a:r>
                        <a:rPr lang="en-US" dirty="0" err="1" smtClean="0"/>
                        <a:t>4567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248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lint2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0x4404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0x</a:t>
                      </a:r>
                      <a:r>
                        <a:rPr lang="en-US" dirty="0" err="1" smtClean="0"/>
                        <a:t>6789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81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0x4406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0x</a:t>
                      </a:r>
                      <a:r>
                        <a:rPr lang="en-US" dirty="0" err="1" smtClean="0"/>
                        <a:t>2345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48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102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Allocate Space &amp; Start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90600" y="1219200"/>
            <a:ext cx="9152467" cy="5334000"/>
          </a:xfrm>
          <a:prstGeom prst="rect">
            <a:avLst/>
          </a:prstGeom>
          <a:solidFill>
            <a:srgbClr val="ACDEF7"/>
          </a:solidFill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200" b="1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2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41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Code (Ver.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82133" y="1219200"/>
            <a:ext cx="9152467" cy="5334000"/>
          </a:xfrm>
          <a:prstGeom prst="rect">
            <a:avLst/>
          </a:prstGeom>
          <a:solidFill>
            <a:srgbClr val="ACDEF7"/>
          </a:solidFill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200" b="1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2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56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Code (Ver.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982133" y="1219200"/>
            <a:ext cx="9152467" cy="5334000"/>
          </a:xfrm>
          <a:prstGeom prst="rect">
            <a:avLst/>
          </a:prstGeom>
          <a:solidFill>
            <a:srgbClr val="ACDEF7"/>
          </a:solidFill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sz="1200" b="1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200" b="1" dirty="0">
              <a:solidFill>
                <a:srgbClr val="3F7F5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8675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 Characters ‘E’ in a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Write an assembly program that processes an input string to find the number of characters ‘E’ in the string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number of characters is “displayed” on the port 1 of the </a:t>
            </a:r>
            <a:r>
              <a:rPr lang="en-US" sz="2400" dirty="0" err="1"/>
              <a:t>MSP430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89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Characters ‘E’ 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733953" y="1447800"/>
            <a:ext cx="8201025" cy="5029200"/>
          </a:xfrm>
          <a:prstGeom prst="rect">
            <a:avLst/>
          </a:prstGeom>
          <a:solidFill>
            <a:srgbClr val="ACDEF7"/>
          </a:solidFill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it-IT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File       : Lab4_D1.asm (CPE 325 Lab4 Demo code)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Function   : Counts the number of characters E in a given string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Description: Program traverses an input array of characters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             to detect a character 'E'; exits when a NULL is detected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Input      : The input string is specified in </a:t>
            </a:r>
            <a:r>
              <a:rPr lang="en-US" sz="12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myStr</a:t>
            </a:r>
            <a:endParaRPr lang="en-US" sz="12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Output     : The port </a:t>
            </a:r>
            <a:r>
              <a:rPr lang="en-US" sz="12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P1OUT</a:t>
            </a: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displays the number of E's in the string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Author     : A. Milenkovic, </a:t>
            </a:r>
            <a:r>
              <a:rPr lang="en-US" sz="12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milenkovic@computer.org</a:t>
            </a:r>
            <a:endParaRPr lang="en-US" sz="1200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Date       : August 14, 2008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cdecls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C,LIST,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msp430.h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Include device header file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RESET                   </a:t>
            </a: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Export program entry-point to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</a:t>
            </a: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make it known to linker.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myStr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.string 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"HELLO WORLD, I AM THE </a:t>
            </a:r>
            <a:r>
              <a:rPr lang="en-US" sz="12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MSP430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''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.text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Assemble into program memory.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.retain                         </a:t>
            </a: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Override ELF conditional linking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</a:t>
            </a: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and retain current section.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retainrefs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And retain any sections that have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</a:t>
            </a: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references to current section.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200" dirty="0" smtClean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RESET: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mov.w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#__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STACK_END,SP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Initialize stack pointer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mov.w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#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WDTPW|WDTHOLD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,&amp;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WDTCTL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Stop watchdog timer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461963" algn="l"/>
                <a:tab pos="909638" algn="l"/>
                <a:tab pos="1371600" algn="l"/>
                <a:tab pos="1774825" algn="l"/>
                <a:tab pos="2279650" algn="l"/>
              </a:tabLst>
            </a:pPr>
            <a:endParaRPr lang="en-US" sz="1200" b="1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467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Characters ‘E’ 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014412" y="1157432"/>
            <a:ext cx="7696200" cy="5548168"/>
          </a:xfrm>
          <a:prstGeom prst="rect">
            <a:avLst/>
          </a:prstGeom>
          <a:solidFill>
            <a:srgbClr val="ACDEF7"/>
          </a:solidFill>
          <a:ln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Main loop here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main: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en-US" sz="12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2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2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2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2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2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2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endParaRPr lang="en-US" sz="12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Stack Pointer definition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.global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__</a:t>
            </a:r>
            <a:r>
              <a:rPr lang="en-US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STACK_END</a:t>
            </a:r>
            <a:endParaRPr lang="en-US" sz="12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.sect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.stack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Interrupt Vectors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;-------------------------------------------------------------------------------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.sect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".reset"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MSP430</a:t>
            </a:r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 RESET Vector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.short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RESET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.end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  <a:tabLst>
                <a:tab pos="461963" algn="l"/>
                <a:tab pos="909638" algn="l"/>
                <a:tab pos="1371600" algn="l"/>
                <a:tab pos="1774825" algn="l"/>
                <a:tab pos="4171950" algn="l"/>
              </a:tabLst>
            </a:pPr>
            <a:endParaRPr lang="en-US" sz="1200" b="1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64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Development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Folded Corner 5"/>
          <p:cNvSpPr/>
          <p:nvPr/>
        </p:nvSpPr>
        <p:spPr>
          <a:xfrm>
            <a:off x="3124200" y="1162984"/>
            <a:ext cx="1676401" cy="53156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ASM file (*.</a:t>
            </a:r>
            <a:r>
              <a:rPr lang="en-US" dirty="0" err="1" smtClean="0"/>
              <a:t>asm</a:t>
            </a:r>
            <a:r>
              <a:rPr lang="en-US" dirty="0" smtClean="0"/>
              <a:t>)</a:t>
            </a:r>
          </a:p>
        </p:txBody>
      </p:sp>
      <p:sp>
        <p:nvSpPr>
          <p:cNvPr id="7" name="Bevel 6"/>
          <p:cNvSpPr/>
          <p:nvPr/>
        </p:nvSpPr>
        <p:spPr>
          <a:xfrm>
            <a:off x="3124199" y="2038103"/>
            <a:ext cx="1676402" cy="57593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8" name="Folded Corner 7"/>
          <p:cNvSpPr/>
          <p:nvPr/>
        </p:nvSpPr>
        <p:spPr>
          <a:xfrm>
            <a:off x="3124199" y="2986166"/>
            <a:ext cx="1676401" cy="3898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File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2"/>
            <a:endCxn id="7" idx="6"/>
          </p:cNvCxnSpPr>
          <p:nvPr/>
        </p:nvCxnSpPr>
        <p:spPr>
          <a:xfrm flipH="1">
            <a:off x="3962400" y="1694553"/>
            <a:ext cx="1" cy="343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62398" y="2632279"/>
            <a:ext cx="1" cy="36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lded Corner 10"/>
          <p:cNvSpPr/>
          <p:nvPr/>
        </p:nvSpPr>
        <p:spPr>
          <a:xfrm>
            <a:off x="5181601" y="1171859"/>
            <a:ext cx="1676401" cy="53156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ASM file (*.</a:t>
            </a:r>
            <a:r>
              <a:rPr lang="en-US" dirty="0" err="1" smtClean="0"/>
              <a:t>asm</a:t>
            </a:r>
            <a:r>
              <a:rPr lang="en-US" dirty="0" smtClean="0"/>
              <a:t>)</a:t>
            </a:r>
          </a:p>
        </p:txBody>
      </p:sp>
      <p:sp>
        <p:nvSpPr>
          <p:cNvPr id="12" name="Bevel 11"/>
          <p:cNvSpPr/>
          <p:nvPr/>
        </p:nvSpPr>
        <p:spPr>
          <a:xfrm>
            <a:off x="5181600" y="2046978"/>
            <a:ext cx="1676402" cy="57593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13" name="Folded Corner 12"/>
          <p:cNvSpPr/>
          <p:nvPr/>
        </p:nvSpPr>
        <p:spPr>
          <a:xfrm>
            <a:off x="5181600" y="2995041"/>
            <a:ext cx="1676401" cy="3898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File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1" idx="2"/>
            <a:endCxn id="12" idx="6"/>
          </p:cNvCxnSpPr>
          <p:nvPr/>
        </p:nvCxnSpPr>
        <p:spPr>
          <a:xfrm flipH="1">
            <a:off x="6019801" y="1703428"/>
            <a:ext cx="1" cy="343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19799" y="2641154"/>
            <a:ext cx="1" cy="36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lded Corner 15"/>
          <p:cNvSpPr/>
          <p:nvPr/>
        </p:nvSpPr>
        <p:spPr>
          <a:xfrm>
            <a:off x="7391401" y="1171859"/>
            <a:ext cx="1676401" cy="531569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ASM file (*.</a:t>
            </a:r>
            <a:r>
              <a:rPr lang="en-US" dirty="0" err="1" smtClean="0"/>
              <a:t>asm</a:t>
            </a:r>
            <a:r>
              <a:rPr lang="en-US" dirty="0" smtClean="0"/>
              <a:t>)</a:t>
            </a:r>
          </a:p>
        </p:txBody>
      </p:sp>
      <p:sp>
        <p:nvSpPr>
          <p:cNvPr id="17" name="Bevel 16"/>
          <p:cNvSpPr/>
          <p:nvPr/>
        </p:nvSpPr>
        <p:spPr>
          <a:xfrm>
            <a:off x="7391400" y="2046978"/>
            <a:ext cx="1676402" cy="57593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Assembler</a:t>
            </a:r>
            <a:endParaRPr lang="en-US" dirty="0"/>
          </a:p>
        </p:txBody>
      </p:sp>
      <p:sp>
        <p:nvSpPr>
          <p:cNvPr id="18" name="Folded Corner 17"/>
          <p:cNvSpPr/>
          <p:nvPr/>
        </p:nvSpPr>
        <p:spPr>
          <a:xfrm>
            <a:off x="7391400" y="2995041"/>
            <a:ext cx="1676401" cy="3898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Object File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6" idx="2"/>
            <a:endCxn id="17" idx="6"/>
          </p:cNvCxnSpPr>
          <p:nvPr/>
        </p:nvCxnSpPr>
        <p:spPr>
          <a:xfrm flipH="1">
            <a:off x="8229601" y="1703428"/>
            <a:ext cx="1" cy="343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8229599" y="2641154"/>
            <a:ext cx="1" cy="360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evel 20"/>
          <p:cNvSpPr/>
          <p:nvPr/>
        </p:nvSpPr>
        <p:spPr>
          <a:xfrm>
            <a:off x="5181600" y="3691385"/>
            <a:ext cx="1676402" cy="57593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Linker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3" idx="2"/>
            <a:endCxn id="21" idx="6"/>
          </p:cNvCxnSpPr>
          <p:nvPr/>
        </p:nvCxnSpPr>
        <p:spPr>
          <a:xfrm>
            <a:off x="6019801" y="3384917"/>
            <a:ext cx="0" cy="3064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629400" y="3399735"/>
            <a:ext cx="1600199" cy="300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962398" y="3384917"/>
            <a:ext cx="1524002" cy="2959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lded Corner 24"/>
          <p:cNvSpPr/>
          <p:nvPr/>
        </p:nvSpPr>
        <p:spPr>
          <a:xfrm>
            <a:off x="7395209" y="3750510"/>
            <a:ext cx="1676401" cy="47543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Libraries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1"/>
            <a:endCxn id="21" idx="0"/>
          </p:cNvCxnSpPr>
          <p:nvPr/>
        </p:nvCxnSpPr>
        <p:spPr>
          <a:xfrm flipH="1" flipV="1">
            <a:off x="6858002" y="3979354"/>
            <a:ext cx="537207" cy="88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lded Corner 26"/>
          <p:cNvSpPr/>
          <p:nvPr/>
        </p:nvSpPr>
        <p:spPr>
          <a:xfrm>
            <a:off x="5181599" y="4619748"/>
            <a:ext cx="1676401" cy="389876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Executable File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>
          <a:xfrm flipH="1">
            <a:off x="6019800" y="4267323"/>
            <a:ext cx="1" cy="352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Bevel 28"/>
          <p:cNvSpPr/>
          <p:nvPr/>
        </p:nvSpPr>
        <p:spPr>
          <a:xfrm>
            <a:off x="5181600" y="5358430"/>
            <a:ext cx="1676402" cy="575938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Loader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07098" y="5019007"/>
            <a:ext cx="1" cy="352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181600" y="6079282"/>
            <a:ext cx="1704980" cy="63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Machine Code</a:t>
            </a:r>
            <a:br>
              <a:rPr lang="en-US" dirty="0" smtClean="0"/>
            </a:br>
            <a:r>
              <a:rPr lang="en-US" dirty="0" smtClean="0"/>
              <a:t>in Memory</a:t>
            </a:r>
            <a:endParaRPr lang="en-US" dirty="0"/>
          </a:p>
        </p:txBody>
      </p:sp>
      <p:sp>
        <p:nvSpPr>
          <p:cNvPr id="32" name="ProgressTitle"/>
          <p:cNvSpPr/>
          <p:nvPr/>
        </p:nvSpPr>
        <p:spPr>
          <a:xfrm>
            <a:off x="1933579" y="1133759"/>
            <a:ext cx="9144000" cy="38100"/>
          </a:xfrm>
          <a:prstGeom prst="rect">
            <a:avLst/>
          </a:prstGeom>
          <a:solidFill>
            <a:srgbClr val="D9D9D9"/>
          </a:solidFill>
          <a:ln w="15875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5875" cap="rnd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Assembly Language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Assembly language directives tell the assembler to</a:t>
            </a:r>
          </a:p>
          <a:p>
            <a:pPr lvl="1"/>
            <a:r>
              <a:rPr lang="en-US" dirty="0"/>
              <a:t>Set the data and program at particular addresses in address pace</a:t>
            </a:r>
          </a:p>
          <a:p>
            <a:pPr lvl="1"/>
            <a:r>
              <a:rPr lang="en-US" dirty="0"/>
              <a:t>Allocate space for constants and variables</a:t>
            </a:r>
          </a:p>
          <a:p>
            <a:pPr lvl="1"/>
            <a:r>
              <a:rPr lang="en-US" dirty="0"/>
              <a:t>Define synonyms</a:t>
            </a:r>
          </a:p>
          <a:p>
            <a:pPr lvl="1"/>
            <a:r>
              <a:rPr lang="en-US" dirty="0"/>
              <a:t>Include additional files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Typical directives</a:t>
            </a:r>
          </a:p>
          <a:p>
            <a:pPr lvl="1"/>
            <a:r>
              <a:rPr lang="en-US" dirty="0"/>
              <a:t>Equate: assign a value to a symbol </a:t>
            </a:r>
          </a:p>
          <a:p>
            <a:pPr lvl="1"/>
            <a:r>
              <a:rPr lang="en-US" dirty="0"/>
              <a:t>Origin: set the current location pointer</a:t>
            </a:r>
          </a:p>
          <a:p>
            <a:pPr lvl="1"/>
            <a:r>
              <a:rPr lang="en-US" dirty="0"/>
              <a:t>Define space: allocate space in memory</a:t>
            </a:r>
          </a:p>
          <a:p>
            <a:pPr lvl="1"/>
            <a:r>
              <a:rPr lang="en-US" dirty="0"/>
              <a:t>Define constant: allocate space for and initialize constants</a:t>
            </a:r>
          </a:p>
          <a:p>
            <a:pPr lvl="1"/>
            <a:r>
              <a:rPr lang="en-US" dirty="0"/>
              <a:t>Include: loads another source file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93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ASM</a:t>
            </a:r>
            <a:r>
              <a:rPr lang="en-US" dirty="0" smtClean="0"/>
              <a:t> Section Control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940240"/>
              </p:ext>
            </p:extLst>
          </p:nvPr>
        </p:nvGraphicFramePr>
        <p:xfrm>
          <a:off x="1600200" y="1296313"/>
          <a:ext cx="8427027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14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ASM430</a:t>
                      </a:r>
                      <a:r>
                        <a:rPr lang="en-US" baseline="0" dirty="0" smtClean="0"/>
                        <a:t> (CCS)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A430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IAR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Reserve size bytes in the uninitialized sect.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bss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Assemble</a:t>
                      </a:r>
                      <a:r>
                        <a:rPr lang="en-US" baseline="0" dirty="0" smtClean="0"/>
                        <a:t> into the initialized data 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RSEG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const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Assemble</a:t>
                      </a:r>
                      <a:r>
                        <a:rPr lang="en-US" baseline="0" dirty="0" smtClean="0"/>
                        <a:t> into a named initialized data sect.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.sect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RSEG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Assemble</a:t>
                      </a:r>
                      <a:r>
                        <a:rPr lang="en-US" baseline="0" dirty="0" smtClean="0"/>
                        <a:t> into the executable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RSEG</a:t>
                      </a:r>
                      <a:r>
                        <a:rPr lang="en-US" dirty="0" smtClean="0"/>
                        <a:t> 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Reserve</a:t>
                      </a:r>
                      <a:r>
                        <a:rPr lang="en-US" baseline="0" dirty="0" smtClean="0"/>
                        <a:t> space in a named (uninitialized) section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r>
                        <a:rPr lang="en-US" dirty="0" err="1" smtClean="0"/>
                        <a:t>usect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Align</a:t>
                      </a:r>
                      <a:r>
                        <a:rPr lang="en-US" baseline="0" dirty="0" smtClean="0"/>
                        <a:t> on byte boundary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.align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r>
                        <a:rPr lang="en-US" dirty="0" smtClean="0"/>
                        <a:t>Align</a:t>
                      </a:r>
                      <a:r>
                        <a:rPr lang="en-US" baseline="0" dirty="0" smtClean="0"/>
                        <a:t> on word boundary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.align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EVEN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36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Initialization Directives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.byte</a:t>
            </a:r>
          </a:p>
          <a:p>
            <a:r>
              <a:rPr lang="en-US" dirty="0" smtClean="0"/>
              <a:t>.float</a:t>
            </a:r>
          </a:p>
          <a:p>
            <a:r>
              <a:rPr lang="en-US" dirty="0" smtClean="0"/>
              <a:t>.word</a:t>
            </a:r>
          </a:p>
          <a:p>
            <a:r>
              <a:rPr lang="en-US" dirty="0" smtClean="0"/>
              <a:t>.long</a:t>
            </a:r>
          </a:p>
          <a:p>
            <a:r>
              <a:rPr lang="en-US" dirty="0" smtClean="0"/>
              <a:t>.string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644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Directives: Dealing with Constants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9600" y="1196181"/>
            <a:ext cx="9525000" cy="2362200"/>
          </a:xfrm>
          <a:prstGeom prst="rect">
            <a:avLst/>
          </a:prstGeom>
          <a:solidFill>
            <a:srgbClr val="ACDEF7"/>
          </a:solidFill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b1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.byte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5        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; allocates a byte in memory and initialize it with 5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b2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.byte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-122     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; allocates a byte with constant -122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b3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.byte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10110111b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; binary value of a constant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b4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.byte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0xA0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; hexadecimal value of a constant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b5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.byte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123q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; octal value of a constant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tf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.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equ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25</a:t>
            </a:r>
            <a:endParaRPr lang="en-US" sz="1400" b="1" dirty="0">
              <a:latin typeface="Courier New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sz="14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6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Dealing with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0" y="1371600"/>
            <a:ext cx="7933267" cy="2362200"/>
          </a:xfrm>
          <a:prstGeom prst="rect">
            <a:avLst/>
          </a:prstGeom>
          <a:solidFill>
            <a:srgbClr val="ACDEF7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sz="1400" b="1" dirty="0" smtClean="0">
                <a:latin typeface="Courier New" pitchFamily="49" charset="0"/>
              </a:rPr>
              <a:t>... 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w1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.word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21         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; allocates a word constant in memory;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w2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.word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-21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w3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.word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tf</a:t>
            </a:r>
            <a:endParaRPr lang="en-US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dw1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.long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100000       </a:t>
            </a:r>
            <a:r>
              <a:rPr lang="en-US" sz="1400" b="1" dirty="0">
                <a:solidFill>
                  <a:srgbClr val="3F7F5F"/>
                </a:solidFill>
                <a:latin typeface="Consolas" panose="020B0609020204030204" pitchFamily="49" charset="0"/>
              </a:rPr>
              <a:t>; allocates a long word size constant in memory;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; 100000 (</a:t>
            </a:r>
            <a:r>
              <a:rPr lang="en-US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0x0001_86A0</a:t>
            </a:r>
            <a:r>
              <a:rPr lang="en-US" sz="1400" dirty="0">
                <a:solidFill>
                  <a:srgbClr val="3F7F5F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dw2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.long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0xFFFFFFEA</a:t>
            </a:r>
            <a:endParaRPr lang="en-US" sz="1400" b="1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46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Directives: Dealing with Constants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62099"/>
            <a:ext cx="8229600" cy="1168400"/>
          </a:xfrm>
          <a:prstGeom prst="rect">
            <a:avLst/>
          </a:prstGeom>
          <a:solidFill>
            <a:srgbClr val="ACDEF7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s1: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.byte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nsolas" panose="020B0609020204030204" pitchFamily="49" charset="0"/>
              </a:rPr>
              <a:t>'A',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nsolas" panose="020B0609020204030204" pitchFamily="49" charset="0"/>
              </a:rPr>
              <a:t>'B',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nsolas" panose="020B0609020204030204" pitchFamily="49" charset="0"/>
              </a:rPr>
              <a:t>'C',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nsolas" panose="020B0609020204030204" pitchFamily="49" charset="0"/>
              </a:rPr>
              <a:t>'D‘ ;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allocates 4 bytes in memory with string ABCD</a:t>
            </a:r>
          </a:p>
          <a:p>
            <a:pPr marL="0" indent="0">
              <a:buFont typeface="Arial" pitchFamily="34" charset="0"/>
              <a:buNone/>
            </a:pP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s2: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400" b="1" smtClean="0">
                <a:solidFill>
                  <a:srgbClr val="7F0055"/>
                </a:solidFill>
                <a:latin typeface="Consolas" panose="020B0609020204030204" pitchFamily="49" charset="0"/>
              </a:rPr>
              <a:t>.byte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smtClean="0">
                <a:solidFill>
                  <a:srgbClr val="2A00FF"/>
                </a:solidFill>
                <a:latin typeface="Consolas" panose="020B0609020204030204" pitchFamily="49" charset="0"/>
              </a:rPr>
              <a:t>"ABCD"</a:t>
            </a:r>
            <a:r>
              <a:rPr lang="en-US" sz="1400" b="1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smtClean="0">
                <a:solidFill>
                  <a:srgbClr val="2A00FF"/>
                </a:solidFill>
                <a:latin typeface="Consolas" panose="020B0609020204030204" pitchFamily="49" charset="0"/>
              </a:rPr>
              <a:t>' ' </a:t>
            </a:r>
            <a:r>
              <a:rPr lang="en-US" sz="1400" b="1" smtClean="0">
                <a:solidFill>
                  <a:srgbClr val="3F7F5F"/>
                </a:solidFill>
                <a:latin typeface="Consolas" panose="020B0609020204030204" pitchFamily="49" charset="0"/>
              </a:rPr>
              <a:t>; allocates 5 bytes in memory with string ABCD + NULL</a:t>
            </a:r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16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1038</Words>
  <Application>Microsoft Office PowerPoint</Application>
  <PresentationFormat>Widescreen</PresentationFormat>
  <Paragraphs>292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Times New Roman</vt:lpstr>
      <vt:lpstr>Consolas</vt:lpstr>
      <vt:lpstr>Calibri</vt:lpstr>
      <vt:lpstr>Office Theme</vt:lpstr>
      <vt:lpstr>CPE 323  Intro to Embedded Computer Systems Assembly Language Programming</vt:lpstr>
      <vt:lpstr>Admin</vt:lpstr>
      <vt:lpstr>Assembly Development Flow</vt:lpstr>
      <vt:lpstr>Assembly Language Directives</vt:lpstr>
      <vt:lpstr>ASM Section Control Directives</vt:lpstr>
      <vt:lpstr>Constant Initialization Directives</vt:lpstr>
      <vt:lpstr>Directives: Dealing with Constants</vt:lpstr>
      <vt:lpstr>Directives: Dealing with Constants</vt:lpstr>
      <vt:lpstr>Directives: Dealing with Constants</vt:lpstr>
      <vt:lpstr>Table of Symbols</vt:lpstr>
      <vt:lpstr>Directives: Variables in RAM</vt:lpstr>
      <vt:lpstr>Decimal/Integer Addition of 32-bit Numbers</vt:lpstr>
      <vt:lpstr>Allocate Space &amp; Start Program</vt:lpstr>
      <vt:lpstr>Main Code (Ver. 1)</vt:lpstr>
      <vt:lpstr>Main Code (Ver. 2)</vt:lpstr>
      <vt:lpstr>Count Characters ‘E’ in a String</vt:lpstr>
      <vt:lpstr>Count Characters ‘E’ in a String</vt:lpstr>
      <vt:lpstr>Count Characters ‘E’ in a String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323  Intro to Embedded Computer Systems</dc:title>
  <dc:creator>Aleksandar Milenkovic</dc:creator>
  <cp:lastModifiedBy>Aleksandar Milenkovic</cp:lastModifiedBy>
  <cp:revision>30</cp:revision>
  <dcterms:created xsi:type="dcterms:W3CDTF">2006-08-16T00:00:00Z</dcterms:created>
  <dcterms:modified xsi:type="dcterms:W3CDTF">2022-08-06T16:50:47Z</dcterms:modified>
</cp:coreProperties>
</file>