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270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7" y="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0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Alex Milenkovich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8E7A6-9C8A-443B-9009-2892CFC0F48E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2" rIns="91422" bIns="45712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715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MSP430</a:t>
            </a:r>
            <a:r>
              <a:rPr lang="en-US" dirty="0"/>
              <a:t>: Assembly Language and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</a:t>
            </a:r>
            <a:r>
              <a:rPr lang="en-US" dirty="0" err="1"/>
              <a:t>demoC2ASM.c</a:t>
            </a:r>
            <a:r>
              <a:rPr lang="en-US" dirty="0"/>
              <a:t> </a:t>
            </a:r>
            <a:r>
              <a:rPr lang="en-US" dirty="0" smtClean="0"/>
              <a:t> (List file,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2000" y="1219200"/>
            <a:ext cx="8305800" cy="541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 err="1">
                <a:latin typeface="Courier New" pitchFamily="49" charset="0"/>
              </a:rPr>
              <a:t>MSP430</a:t>
            </a:r>
            <a:r>
              <a:rPr lang="en-US" sz="1000" b="1" dirty="0">
                <a:latin typeface="Courier New" pitchFamily="49" charset="0"/>
              </a:rPr>
              <a:t> Assembler PC </a:t>
            </a:r>
            <a:r>
              <a:rPr lang="en-US" sz="1000" b="1" dirty="0" err="1">
                <a:latin typeface="Courier New" pitchFamily="49" charset="0"/>
              </a:rPr>
              <a:t>v20.2.2</a:t>
            </a:r>
            <a:r>
              <a:rPr lang="en-US" sz="1000" b="1" dirty="0">
                <a:latin typeface="Courier New" pitchFamily="49" charset="0"/>
              </a:rPr>
              <a:t> Mon Sep 21 09:19:40 2020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endParaRPr lang="en-US" sz="1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1            ;******************************************************************************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2            ;* </a:t>
            </a:r>
            <a:r>
              <a:rPr lang="en-US" sz="1000" b="1" dirty="0" err="1">
                <a:latin typeface="Courier New" pitchFamily="49" charset="0"/>
              </a:rPr>
              <a:t>MSP430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</a:rPr>
              <a:t>G3</a:t>
            </a:r>
            <a:r>
              <a:rPr lang="en-US" sz="1000" b="1" dirty="0">
                <a:latin typeface="Courier New" pitchFamily="49" charset="0"/>
              </a:rPr>
              <a:t> C/C++ </a:t>
            </a:r>
            <a:r>
              <a:rPr lang="en-US" sz="1000" b="1" dirty="0" err="1">
                <a:latin typeface="Courier New" pitchFamily="49" charset="0"/>
              </a:rPr>
              <a:t>Codegen</a:t>
            </a:r>
            <a:r>
              <a:rPr lang="en-US" sz="1000" b="1" dirty="0">
                <a:latin typeface="Courier New" pitchFamily="49" charset="0"/>
              </a:rPr>
              <a:t>                                              PC </a:t>
            </a:r>
            <a:r>
              <a:rPr lang="en-US" sz="1000" b="1" dirty="0" err="1">
                <a:latin typeface="Courier New" pitchFamily="49" charset="0"/>
              </a:rPr>
              <a:t>v20.2.2.LTS</a:t>
            </a:r>
            <a:r>
              <a:rPr lang="en-US" sz="1000" b="1" dirty="0">
                <a:latin typeface="Courier New" pitchFamily="49" charset="0"/>
              </a:rPr>
              <a:t> 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3            ;* Date/Time created: Mon Sep 21 09:19:40 2020                                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4            ;******************************************************************************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5                    .</a:t>
            </a:r>
            <a:r>
              <a:rPr lang="en-US" sz="1000" b="1" dirty="0" err="1">
                <a:latin typeface="Courier New" pitchFamily="49" charset="0"/>
              </a:rPr>
              <a:t>compiler_opts</a:t>
            </a:r>
            <a:r>
              <a:rPr lang="en-US" sz="1000" b="1" dirty="0">
                <a:latin typeface="Courier New" pitchFamily="49" charset="0"/>
              </a:rPr>
              <a:t> --</a:t>
            </a:r>
            <a:r>
              <a:rPr lang="en-US" sz="1000" b="1" dirty="0" err="1">
                <a:latin typeface="Courier New" pitchFamily="49" charset="0"/>
              </a:rPr>
              <a:t>abi</a:t>
            </a:r>
            <a:r>
              <a:rPr lang="en-US" sz="1000" b="1" dirty="0">
                <a:latin typeface="Courier New" pitchFamily="49" charset="0"/>
              </a:rPr>
              <a:t>=</a:t>
            </a:r>
            <a:r>
              <a:rPr lang="en-US" sz="1000" b="1" dirty="0" err="1">
                <a:latin typeface="Courier New" pitchFamily="49" charset="0"/>
              </a:rPr>
              <a:t>eabi</a:t>
            </a:r>
            <a:r>
              <a:rPr lang="en-US" sz="1000" b="1" dirty="0">
                <a:latin typeface="Courier New" pitchFamily="49" charset="0"/>
              </a:rPr>
              <a:t> --</a:t>
            </a:r>
            <a:r>
              <a:rPr lang="en-US" sz="1000" b="1" dirty="0" err="1">
                <a:latin typeface="Courier New" pitchFamily="49" charset="0"/>
              </a:rPr>
              <a:t>diag_wrap</a:t>
            </a:r>
            <a:r>
              <a:rPr lang="en-US" sz="1000" b="1" dirty="0">
                <a:latin typeface="Courier New" pitchFamily="49" charset="0"/>
              </a:rPr>
              <a:t>=off --</a:t>
            </a:r>
            <a:r>
              <a:rPr lang="en-US" sz="1000" b="1" dirty="0" err="1">
                <a:latin typeface="Courier New" pitchFamily="49" charset="0"/>
              </a:rPr>
              <a:t>hll_source</a:t>
            </a:r>
            <a:r>
              <a:rPr lang="en-US" sz="1000" b="1" dirty="0">
                <a:latin typeface="Courier New" pitchFamily="49" charset="0"/>
              </a:rPr>
              <a:t>=on --</a:t>
            </a:r>
            <a:r>
              <a:rPr lang="en-US" sz="1000" b="1" dirty="0" err="1">
                <a:latin typeface="Courier New" pitchFamily="49" charset="0"/>
              </a:rPr>
              <a:t>mem_model:code</a:t>
            </a:r>
            <a:r>
              <a:rPr lang="en-US" sz="1000" b="1" dirty="0">
                <a:latin typeface="Courier New" pitchFamily="49" charset="0"/>
              </a:rPr>
              <a:t>=small --</a:t>
            </a:r>
            <a:r>
              <a:rPr lang="en-US" sz="1000" b="1" dirty="0" err="1">
                <a:latin typeface="Courier New" pitchFamily="49" charset="0"/>
              </a:rPr>
              <a:t>mem_model:d</a:t>
            </a:r>
            <a:endParaRPr lang="en-US" sz="1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6            ;       C:\</a:t>
            </a:r>
            <a:r>
              <a:rPr lang="en-US" sz="1000" b="1" dirty="0" err="1">
                <a:latin typeface="Courier New" pitchFamily="49" charset="0"/>
              </a:rPr>
              <a:t>ti</a:t>
            </a:r>
            <a:r>
              <a:rPr lang="en-US" sz="1000" b="1" dirty="0">
                <a:latin typeface="Courier New" pitchFamily="49" charset="0"/>
              </a:rPr>
              <a:t>\</a:t>
            </a:r>
            <a:r>
              <a:rPr lang="en-US" sz="1000" b="1" dirty="0" err="1">
                <a:latin typeface="Courier New" pitchFamily="49" charset="0"/>
              </a:rPr>
              <a:t>ccs1010</a:t>
            </a:r>
            <a:r>
              <a:rPr lang="en-US" sz="1000" b="1" dirty="0">
                <a:latin typeface="Courier New" pitchFamily="49" charset="0"/>
              </a:rPr>
              <a:t>\ccs\tools\compiler\</a:t>
            </a:r>
            <a:r>
              <a:rPr lang="en-US" sz="1000" b="1" dirty="0" err="1">
                <a:latin typeface="Courier New" pitchFamily="49" charset="0"/>
              </a:rPr>
              <a:t>ti-cgt-msp430_20.2.2.LTS</a:t>
            </a:r>
            <a:r>
              <a:rPr lang="en-US" sz="1000" b="1" dirty="0">
                <a:latin typeface="Courier New" pitchFamily="49" charset="0"/>
              </a:rPr>
              <a:t>\bin\</a:t>
            </a:r>
            <a:r>
              <a:rPr lang="en-US" sz="1000" b="1" dirty="0" err="1">
                <a:latin typeface="Courier New" pitchFamily="49" charset="0"/>
              </a:rPr>
              <a:t>opt430.exe</a:t>
            </a:r>
            <a:r>
              <a:rPr lang="en-US" sz="1000" b="1" dirty="0">
                <a:latin typeface="Courier New" pitchFamily="49" charset="0"/>
              </a:rPr>
              <a:t> C:\\Users\\</a:t>
            </a:r>
            <a:r>
              <a:rPr lang="en-US" sz="1000" b="1" dirty="0" err="1">
                <a:latin typeface="Courier New" pitchFamily="49" charset="0"/>
              </a:rPr>
              <a:t>milenka</a:t>
            </a:r>
            <a:r>
              <a:rPr lang="en-US" sz="1000" b="1" dirty="0">
                <a:latin typeface="Courier New" pitchFamily="49" charset="0"/>
              </a:rPr>
              <a:t>\\A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7 000000               .sect   ".</a:t>
            </a:r>
            <a:r>
              <a:rPr lang="en-US" sz="1000" b="1" dirty="0" err="1">
                <a:latin typeface="Courier New" pitchFamily="49" charset="0"/>
              </a:rPr>
              <a:t>text:main</a:t>
            </a:r>
            <a:r>
              <a:rPr lang="en-US" sz="1000" b="1" dirty="0">
                <a:latin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8                    .clink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9                    .global main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10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11            ;   7 | </a:t>
            </a:r>
            <a:r>
              <a:rPr lang="en-US" sz="10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main(void) {                   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12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13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14            ;*****************************************************************************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15            ;* FUNCTION NAME: main                                                       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16            ;*                                                                           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17            ;*   </a:t>
            </a:r>
            <a:r>
              <a:rPr lang="en-US" sz="1000" b="1" dirty="0" err="1">
                <a:latin typeface="Courier New" pitchFamily="49" charset="0"/>
              </a:rPr>
              <a:t>Regs</a:t>
            </a:r>
            <a:r>
              <a:rPr lang="en-US" sz="1000" b="1" dirty="0">
                <a:latin typeface="Courier New" pitchFamily="49" charset="0"/>
              </a:rPr>
              <a:t> Modified     : </a:t>
            </a:r>
            <a:r>
              <a:rPr lang="en-US" sz="1000" b="1" dirty="0" err="1">
                <a:latin typeface="Courier New" pitchFamily="49" charset="0"/>
              </a:rPr>
              <a:t>SP,SR,r12,r13,r14,r15</a:t>
            </a:r>
            <a:r>
              <a:rPr lang="en-US" sz="1000" b="1" dirty="0">
                <a:latin typeface="Courier New" pitchFamily="49" charset="0"/>
              </a:rPr>
              <a:t>                               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18            ;*   </a:t>
            </a:r>
            <a:r>
              <a:rPr lang="en-US" sz="1000" b="1" dirty="0" err="1">
                <a:latin typeface="Courier New" pitchFamily="49" charset="0"/>
              </a:rPr>
              <a:t>Regs</a:t>
            </a:r>
            <a:r>
              <a:rPr lang="en-US" sz="1000" b="1" dirty="0">
                <a:latin typeface="Courier New" pitchFamily="49" charset="0"/>
              </a:rPr>
              <a:t> Used         : </a:t>
            </a:r>
            <a:r>
              <a:rPr lang="en-US" sz="1000" b="1" dirty="0" err="1">
                <a:latin typeface="Courier New" pitchFamily="49" charset="0"/>
              </a:rPr>
              <a:t>SP,SR,r12,r13,r14,r15</a:t>
            </a:r>
            <a:r>
              <a:rPr lang="en-US" sz="1000" b="1" dirty="0">
                <a:latin typeface="Courier New" pitchFamily="49" charset="0"/>
              </a:rPr>
              <a:t>                               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19            ;*   Local Frame Size  : 0 </a:t>
            </a:r>
            <a:r>
              <a:rPr lang="en-US" sz="1000" b="1" dirty="0" err="1">
                <a:latin typeface="Courier New" pitchFamily="49" charset="0"/>
              </a:rPr>
              <a:t>Args</a:t>
            </a:r>
            <a:r>
              <a:rPr lang="en-US" sz="1000" b="1" dirty="0">
                <a:latin typeface="Courier New" pitchFamily="49" charset="0"/>
              </a:rPr>
              <a:t> + 0 Auto + 0 Save = 0 byte                   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20            ;*****************************************************************************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21 000000       main: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22            ;* --------------------------------------------------------------------------*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23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24            ;   8 | </a:t>
            </a:r>
            <a:r>
              <a:rPr lang="en-US" sz="1000" b="1" dirty="0" err="1">
                <a:latin typeface="Courier New" pitchFamily="49" charset="0"/>
              </a:rPr>
              <a:t>WDTCTL</a:t>
            </a:r>
            <a:r>
              <a:rPr lang="en-US" sz="1000" b="1" dirty="0">
                <a:latin typeface="Courier New" pitchFamily="49" charset="0"/>
              </a:rPr>
              <a:t> = </a:t>
            </a:r>
            <a:r>
              <a:rPr lang="en-US" sz="1000" b="1" dirty="0" err="1">
                <a:latin typeface="Courier New" pitchFamily="49" charset="0"/>
              </a:rPr>
              <a:t>WDTPW</a:t>
            </a:r>
            <a:r>
              <a:rPr lang="en-US" sz="1000" b="1" dirty="0">
                <a:latin typeface="Courier New" pitchFamily="49" charset="0"/>
              </a:rPr>
              <a:t> | </a:t>
            </a:r>
            <a:r>
              <a:rPr lang="en-US" sz="1000" b="1" dirty="0" err="1">
                <a:latin typeface="Courier New" pitchFamily="49" charset="0"/>
              </a:rPr>
              <a:t>WDTHOLD</a:t>
            </a:r>
            <a:r>
              <a:rPr lang="en-US" sz="1000" b="1" dirty="0">
                <a:latin typeface="Courier New" pitchFamily="49" charset="0"/>
              </a:rPr>
              <a:t>;       // stop watchdog timer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25            ;  10 | unsigned </a:t>
            </a:r>
            <a:r>
              <a:rPr lang="en-US" sz="10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</a:rPr>
              <a:t> = 0;                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26            ;  11 | unsigned char </a:t>
            </a:r>
            <a:r>
              <a:rPr lang="en-US" sz="1000" b="1" dirty="0" err="1">
                <a:latin typeface="Courier New" pitchFamily="49" charset="0"/>
              </a:rPr>
              <a:t>ch</a:t>
            </a:r>
            <a:r>
              <a:rPr lang="en-US" sz="1000" b="1" dirty="0">
                <a:latin typeface="Courier New" pitchFamily="49" charset="0"/>
              </a:rPr>
              <a:t>;                  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27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28 000000 </a:t>
            </a:r>
            <a:r>
              <a:rPr lang="en-US" sz="1000" b="1" dirty="0" err="1">
                <a:latin typeface="Courier New" pitchFamily="49" charset="0"/>
              </a:rPr>
              <a:t>40B2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MOV.W</a:t>
            </a:r>
            <a:r>
              <a:rPr lang="en-US" sz="1000" b="1" dirty="0">
                <a:latin typeface="Courier New" pitchFamily="49" charset="0"/>
              </a:rPr>
              <a:t>     #23168,&amp;</a:t>
            </a:r>
            <a:r>
              <a:rPr lang="en-US" sz="1000" b="1" dirty="0" err="1">
                <a:latin typeface="Courier New" pitchFamily="49" charset="0"/>
              </a:rPr>
              <a:t>WDTCTL+0</a:t>
            </a:r>
            <a:r>
              <a:rPr lang="en-US" sz="1000" b="1" dirty="0">
                <a:latin typeface="Courier New" pitchFamily="49" charset="0"/>
              </a:rPr>
              <a:t>      ; [] |8|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  000002 </a:t>
            </a:r>
            <a:r>
              <a:rPr lang="en-US" sz="1000" b="1" dirty="0" err="1">
                <a:latin typeface="Courier New" pitchFamily="49" charset="0"/>
              </a:rPr>
              <a:t>5A80</a:t>
            </a:r>
            <a:r>
              <a:rPr lang="en-US" sz="1000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  000004 0000</a:t>
            </a:r>
            <a:r>
              <a:rPr lang="en-US" sz="1000" b="1" dirty="0" smtClean="0">
                <a:latin typeface="Courier New" pitchFamily="49" charset="0"/>
              </a:rPr>
              <a:t>!</a:t>
            </a:r>
            <a:endParaRPr lang="en-US" sz="1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4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</a:t>
            </a:r>
            <a:r>
              <a:rPr lang="en-US" dirty="0" err="1"/>
              <a:t>demoC2ASM.c</a:t>
            </a:r>
            <a:r>
              <a:rPr lang="en-US" dirty="0"/>
              <a:t>  (List file,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066800"/>
            <a:ext cx="8153400" cy="5715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Courier New" pitchFamily="49" charset="0"/>
              </a:rPr>
              <a:t>      </a:t>
            </a:r>
            <a:r>
              <a:rPr lang="en-US" sz="1000" b="1" dirty="0">
                <a:latin typeface="Courier New" pitchFamily="49" charset="0"/>
              </a:rPr>
              <a:t>29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30            ;  12 | unsigned long </a:t>
            </a:r>
            <a:r>
              <a:rPr lang="en-US" sz="1000" b="1" dirty="0" err="1">
                <a:latin typeface="Courier New" pitchFamily="49" charset="0"/>
              </a:rPr>
              <a:t>int</a:t>
            </a:r>
            <a:r>
              <a:rPr lang="en-US" sz="1000" b="1" dirty="0">
                <a:latin typeface="Courier New" pitchFamily="49" charset="0"/>
              </a:rPr>
              <a:t> sum = 0;         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31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32 000006 </a:t>
            </a:r>
            <a:r>
              <a:rPr lang="en-US" sz="1000" b="1" dirty="0" err="1">
                <a:latin typeface="Courier New" pitchFamily="49" charset="0"/>
              </a:rPr>
              <a:t>430F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MOV.W</a:t>
            </a:r>
            <a:r>
              <a:rPr lang="en-US" sz="1000" b="1" dirty="0">
                <a:latin typeface="Courier New" pitchFamily="49" charset="0"/>
              </a:rPr>
              <a:t>     #</a:t>
            </a:r>
            <a:r>
              <a:rPr lang="en-US" sz="1000" b="1" dirty="0" err="1">
                <a:latin typeface="Courier New" pitchFamily="49" charset="0"/>
              </a:rPr>
              <a:t>0,r15</a:t>
            </a:r>
            <a:r>
              <a:rPr lang="en-US" sz="1000" b="1" dirty="0">
                <a:latin typeface="Courier New" pitchFamily="49" charset="0"/>
              </a:rPr>
              <a:t>                ; [] |12|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33 000008 </a:t>
            </a:r>
            <a:r>
              <a:rPr lang="en-US" sz="1000" b="1" dirty="0" err="1">
                <a:latin typeface="Courier New" pitchFamily="49" charset="0"/>
              </a:rPr>
              <a:t>430D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MOV.W</a:t>
            </a:r>
            <a:r>
              <a:rPr lang="en-US" sz="1000" b="1" dirty="0">
                <a:latin typeface="Courier New" pitchFamily="49" charset="0"/>
              </a:rPr>
              <a:t>     #</a:t>
            </a:r>
            <a:r>
              <a:rPr lang="en-US" sz="1000" b="1" dirty="0" err="1">
                <a:latin typeface="Courier New" pitchFamily="49" charset="0"/>
              </a:rPr>
              <a:t>0,r13</a:t>
            </a:r>
            <a:r>
              <a:rPr lang="en-US" sz="1000" b="1" dirty="0">
                <a:latin typeface="Courier New" pitchFamily="49" charset="0"/>
              </a:rPr>
              <a:t>                ; [] |12|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34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35            ;  14 | for(</a:t>
            </a:r>
            <a:r>
              <a:rPr lang="en-US" sz="1000" b="1" dirty="0" err="1">
                <a:latin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</a:rPr>
              <a:t>=0; </a:t>
            </a:r>
            <a:r>
              <a:rPr lang="en-US" sz="1000" b="1" dirty="0" err="1">
                <a:latin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</a:rPr>
              <a:t>&lt;10; </a:t>
            </a:r>
            <a:r>
              <a:rPr lang="en-US" sz="1000" b="1" dirty="0" err="1">
                <a:latin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</a:rPr>
              <a:t>++) sum += </a:t>
            </a:r>
            <a:r>
              <a:rPr lang="en-US" sz="1000" b="1" dirty="0" err="1">
                <a:latin typeface="Courier New" pitchFamily="49" charset="0"/>
              </a:rPr>
              <a:t>i</a:t>
            </a:r>
            <a:r>
              <a:rPr lang="en-US" sz="1000" b="1" dirty="0">
                <a:latin typeface="Courier New" pitchFamily="49" charset="0"/>
              </a:rPr>
              <a:t>;      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36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37 </a:t>
            </a:r>
            <a:r>
              <a:rPr lang="en-US" sz="1000" b="1" dirty="0" err="1">
                <a:latin typeface="Courier New" pitchFamily="49" charset="0"/>
              </a:rPr>
              <a:t>00000a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</a:rPr>
              <a:t>430E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MOV.W</a:t>
            </a:r>
            <a:r>
              <a:rPr lang="en-US" sz="1000" b="1" dirty="0">
                <a:latin typeface="Courier New" pitchFamily="49" charset="0"/>
              </a:rPr>
              <a:t>     #</a:t>
            </a:r>
            <a:r>
              <a:rPr lang="en-US" sz="1000" b="1" dirty="0" err="1">
                <a:latin typeface="Courier New" pitchFamily="49" charset="0"/>
              </a:rPr>
              <a:t>0,r14</a:t>
            </a:r>
            <a:r>
              <a:rPr lang="en-US" sz="1000" b="1" dirty="0">
                <a:latin typeface="Courier New" pitchFamily="49" charset="0"/>
              </a:rPr>
              <a:t>                ; [] |14|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38 </a:t>
            </a:r>
            <a:r>
              <a:rPr lang="en-US" sz="1000" b="1" dirty="0" err="1">
                <a:latin typeface="Courier New" pitchFamily="49" charset="0"/>
              </a:rPr>
              <a:t>00000c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</a:rPr>
              <a:t>903E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CMP.W</a:t>
            </a:r>
            <a:r>
              <a:rPr lang="en-US" sz="1000" b="1" dirty="0">
                <a:latin typeface="Courier New" pitchFamily="49" charset="0"/>
              </a:rPr>
              <a:t>     #</a:t>
            </a:r>
            <a:r>
              <a:rPr lang="en-US" sz="1000" b="1" dirty="0" err="1">
                <a:latin typeface="Courier New" pitchFamily="49" charset="0"/>
              </a:rPr>
              <a:t>10,r14</a:t>
            </a:r>
            <a:r>
              <a:rPr lang="en-US" sz="1000" b="1" dirty="0">
                <a:latin typeface="Courier New" pitchFamily="49" charset="0"/>
              </a:rPr>
              <a:t>               ; [] |14|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  </a:t>
            </a:r>
            <a:r>
              <a:rPr lang="en-US" sz="1000" b="1" dirty="0" err="1">
                <a:latin typeface="Courier New" pitchFamily="49" charset="0"/>
              </a:rPr>
              <a:t>00000e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</a:rPr>
              <a:t>000A</a:t>
            </a:r>
            <a:r>
              <a:rPr lang="en-US" sz="1000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39 000010 </a:t>
            </a:r>
            <a:r>
              <a:rPr lang="en-US" sz="1000" b="1" dirty="0" err="1">
                <a:latin typeface="Courier New" pitchFamily="49" charset="0"/>
              </a:rPr>
              <a:t>2C06</a:t>
            </a:r>
            <a:r>
              <a:rPr lang="en-US" sz="1000" b="1" dirty="0">
                <a:latin typeface="Courier New" pitchFamily="49" charset="0"/>
              </a:rPr>
              <a:t>          JHS       $</a:t>
            </a:r>
            <a:r>
              <a:rPr lang="en-US" sz="1000" b="1" dirty="0" err="1">
                <a:latin typeface="Courier New" pitchFamily="49" charset="0"/>
              </a:rPr>
              <a:t>C$L2</a:t>
            </a:r>
            <a:r>
              <a:rPr lang="en-US" sz="1000" b="1" dirty="0">
                <a:latin typeface="Courier New" pitchFamily="49" charset="0"/>
              </a:rPr>
              <a:t>                 ; [] |14|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40                                                      ; [] |14|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41            ;* --------------------------------------------------------------------------*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42            ;*   BEGIN LOOP $</a:t>
            </a:r>
            <a:r>
              <a:rPr lang="en-US" sz="1000" b="1" dirty="0" err="1">
                <a:latin typeface="Courier New" pitchFamily="49" charset="0"/>
              </a:rPr>
              <a:t>C$L1</a:t>
            </a:r>
            <a:endParaRPr lang="en-US" sz="1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43            ;*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44            ;*   Loop source line                : 14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45            ;*   Loop closing brace source line  : 14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46            ;*   Known Minimum Trip Count        : 1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47            ;*   Known Maximum Trip Count        : 4294967295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48            ;*   Known Max Trip Count Factor     : 1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49            ;* --------------------------------------------------------------------------*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50 000012       $</a:t>
            </a:r>
            <a:r>
              <a:rPr lang="en-US" sz="1000" b="1" dirty="0" err="1">
                <a:latin typeface="Courier New" pitchFamily="49" charset="0"/>
              </a:rPr>
              <a:t>C$L1</a:t>
            </a:r>
            <a:r>
              <a:rPr lang="en-US" sz="1000" b="1" dirty="0">
                <a:latin typeface="Courier New" pitchFamily="49" charset="0"/>
              </a:rPr>
              <a:t>: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51 000012 </a:t>
            </a:r>
            <a:r>
              <a:rPr lang="en-US" sz="1000" b="1" dirty="0" err="1">
                <a:latin typeface="Courier New" pitchFamily="49" charset="0"/>
              </a:rPr>
              <a:t>5E0F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ADD.W</a:t>
            </a:r>
            <a:r>
              <a:rPr lang="en-US" sz="1000" b="1" dirty="0">
                <a:latin typeface="Courier New" pitchFamily="49" charset="0"/>
              </a:rPr>
              <a:t>     </a:t>
            </a:r>
            <a:r>
              <a:rPr lang="en-US" sz="1000" b="1" dirty="0" err="1">
                <a:latin typeface="Courier New" pitchFamily="49" charset="0"/>
              </a:rPr>
              <a:t>r14,r15</a:t>
            </a:r>
            <a:r>
              <a:rPr lang="en-US" sz="1000" b="1" dirty="0">
                <a:latin typeface="Courier New" pitchFamily="49" charset="0"/>
              </a:rPr>
              <a:t>               ; [] |14|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52 000014 </a:t>
            </a:r>
            <a:r>
              <a:rPr lang="en-US" sz="1000" b="1" dirty="0" err="1">
                <a:latin typeface="Courier New" pitchFamily="49" charset="0"/>
              </a:rPr>
              <a:t>630D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ADDC.W</a:t>
            </a:r>
            <a:r>
              <a:rPr lang="en-US" sz="1000" b="1" dirty="0">
                <a:latin typeface="Courier New" pitchFamily="49" charset="0"/>
              </a:rPr>
              <a:t>    #</a:t>
            </a:r>
            <a:r>
              <a:rPr lang="en-US" sz="1000" b="1" dirty="0" err="1">
                <a:latin typeface="Courier New" pitchFamily="49" charset="0"/>
              </a:rPr>
              <a:t>0,r13</a:t>
            </a:r>
            <a:r>
              <a:rPr lang="en-US" sz="1000" b="1" dirty="0">
                <a:latin typeface="Courier New" pitchFamily="49" charset="0"/>
              </a:rPr>
              <a:t>                ; [] |14|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Courier New" pitchFamily="49" charset="0"/>
              </a:rPr>
              <a:t>      53 </a:t>
            </a:r>
            <a:r>
              <a:rPr lang="en-US" sz="1000" b="1" dirty="0">
                <a:latin typeface="Courier New" pitchFamily="49" charset="0"/>
              </a:rPr>
              <a:t>000016 </a:t>
            </a:r>
            <a:r>
              <a:rPr lang="en-US" sz="1000" b="1" dirty="0" err="1">
                <a:latin typeface="Courier New" pitchFamily="49" charset="0"/>
              </a:rPr>
              <a:t>531E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ADD.W</a:t>
            </a:r>
            <a:r>
              <a:rPr lang="en-US" sz="1000" b="1" dirty="0">
                <a:latin typeface="Courier New" pitchFamily="49" charset="0"/>
              </a:rPr>
              <a:t>     #</a:t>
            </a:r>
            <a:r>
              <a:rPr lang="en-US" sz="1000" b="1" dirty="0" err="1">
                <a:latin typeface="Courier New" pitchFamily="49" charset="0"/>
              </a:rPr>
              <a:t>1,r14</a:t>
            </a:r>
            <a:r>
              <a:rPr lang="en-US" sz="1000" b="1" dirty="0">
                <a:latin typeface="Courier New" pitchFamily="49" charset="0"/>
              </a:rPr>
              <a:t>                ; [] |14|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54 000018 </a:t>
            </a:r>
            <a:r>
              <a:rPr lang="en-US" sz="1000" b="1" dirty="0" err="1">
                <a:latin typeface="Courier New" pitchFamily="49" charset="0"/>
              </a:rPr>
              <a:t>903E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CMP.W</a:t>
            </a:r>
            <a:r>
              <a:rPr lang="en-US" sz="1000" b="1" dirty="0">
                <a:latin typeface="Courier New" pitchFamily="49" charset="0"/>
              </a:rPr>
              <a:t>     #</a:t>
            </a:r>
            <a:r>
              <a:rPr lang="en-US" sz="1000" b="1" dirty="0" err="1">
                <a:latin typeface="Courier New" pitchFamily="49" charset="0"/>
              </a:rPr>
              <a:t>10,r14</a:t>
            </a:r>
            <a:r>
              <a:rPr lang="en-US" sz="1000" b="1" dirty="0">
                <a:latin typeface="Courier New" pitchFamily="49" charset="0"/>
              </a:rPr>
              <a:t>               ; [] |14|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  </a:t>
            </a:r>
            <a:r>
              <a:rPr lang="en-US" sz="1000" b="1" dirty="0" err="1">
                <a:latin typeface="Courier New" pitchFamily="49" charset="0"/>
              </a:rPr>
              <a:t>00001a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</a:rPr>
              <a:t>000A</a:t>
            </a:r>
            <a:r>
              <a:rPr lang="en-US" sz="1000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55 </a:t>
            </a:r>
            <a:r>
              <a:rPr lang="en-US" sz="1000" b="1" dirty="0" err="1">
                <a:latin typeface="Courier New" pitchFamily="49" charset="0"/>
              </a:rPr>
              <a:t>00001c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</a:rPr>
              <a:t>2BFA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JLO</a:t>
            </a:r>
            <a:r>
              <a:rPr lang="en-US" sz="1000" b="1" dirty="0">
                <a:latin typeface="Courier New" pitchFamily="49" charset="0"/>
              </a:rPr>
              <a:t>       $</a:t>
            </a:r>
            <a:r>
              <a:rPr lang="en-US" sz="1000" b="1" dirty="0" err="1">
                <a:latin typeface="Courier New" pitchFamily="49" charset="0"/>
              </a:rPr>
              <a:t>C$L1</a:t>
            </a:r>
            <a:r>
              <a:rPr lang="en-US" sz="1000" b="1" dirty="0">
                <a:latin typeface="Courier New" pitchFamily="49" charset="0"/>
              </a:rPr>
              <a:t>                 ; [] |14|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56                                                      ; [] |14|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</a:t>
            </a:r>
            <a:r>
              <a:rPr lang="en-US" sz="1000" b="1" dirty="0" smtClean="0">
                <a:latin typeface="Courier New" pitchFamily="49" charset="0"/>
              </a:rPr>
              <a:t>57            ;* --------------------------------------------------------------------------*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Courier New" pitchFamily="49" charset="0"/>
              </a:rPr>
              <a:t>      58 </a:t>
            </a:r>
            <a:r>
              <a:rPr lang="en-US" sz="1000" b="1" dirty="0" err="1" smtClean="0">
                <a:latin typeface="Courier New" pitchFamily="49" charset="0"/>
              </a:rPr>
              <a:t>00001e</a:t>
            </a:r>
            <a:r>
              <a:rPr lang="en-US" sz="1000" b="1" dirty="0" smtClean="0">
                <a:latin typeface="Courier New" pitchFamily="49" charset="0"/>
              </a:rPr>
              <a:t>       $</a:t>
            </a:r>
            <a:r>
              <a:rPr lang="en-US" sz="1000" b="1" dirty="0" err="1" smtClean="0">
                <a:latin typeface="Courier New" pitchFamily="49" charset="0"/>
              </a:rPr>
              <a:t>C$L2</a:t>
            </a:r>
            <a:r>
              <a:rPr lang="en-US" sz="1000" b="1" dirty="0" smtClean="0">
                <a:latin typeface="Courier New" pitchFamily="49" charset="0"/>
              </a:rPr>
              <a:t>: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Courier New" pitchFamily="49" charset="0"/>
              </a:rPr>
              <a:t>      59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Courier New" pitchFamily="49" charset="0"/>
              </a:rPr>
              <a:t>      60            ;  15 | </a:t>
            </a:r>
            <a:r>
              <a:rPr lang="en-US" sz="1000" b="1" dirty="0" err="1" smtClean="0">
                <a:latin typeface="Courier New" pitchFamily="49" charset="0"/>
              </a:rPr>
              <a:t>P3OUT</a:t>
            </a:r>
            <a:r>
              <a:rPr lang="en-US" sz="1000" b="1" dirty="0" smtClean="0">
                <a:latin typeface="Courier New" pitchFamily="49" charset="0"/>
              </a:rPr>
              <a:t> = (unsigned char) sum;       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Courier New" pitchFamily="49" charset="0"/>
              </a:rPr>
              <a:t>      61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Courier New" pitchFamily="49" charset="0"/>
              </a:rPr>
              <a:t>      62 </a:t>
            </a:r>
            <a:r>
              <a:rPr lang="en-US" sz="1000" b="1" dirty="0" err="1" smtClean="0">
                <a:latin typeface="Courier New" pitchFamily="49" charset="0"/>
              </a:rPr>
              <a:t>00001e</a:t>
            </a:r>
            <a:r>
              <a:rPr lang="en-US" sz="1000" b="1" dirty="0" smtClean="0">
                <a:latin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</a:rPr>
              <a:t>4FC2</a:t>
            </a:r>
            <a:r>
              <a:rPr lang="en-US" sz="1000" b="1" dirty="0" smtClean="0">
                <a:latin typeface="Courier New" pitchFamily="49" charset="0"/>
              </a:rPr>
              <a:t>          </a:t>
            </a:r>
            <a:r>
              <a:rPr lang="en-US" sz="1000" b="1" dirty="0" err="1" smtClean="0">
                <a:latin typeface="Courier New" pitchFamily="49" charset="0"/>
              </a:rPr>
              <a:t>MOV.B</a:t>
            </a:r>
            <a:r>
              <a:rPr lang="en-US" sz="1000" b="1" dirty="0" smtClean="0">
                <a:latin typeface="Courier New" pitchFamily="49" charset="0"/>
              </a:rPr>
              <a:t>     </a:t>
            </a:r>
            <a:r>
              <a:rPr lang="en-US" sz="1000" b="1" dirty="0" err="1" smtClean="0">
                <a:latin typeface="Courier New" pitchFamily="49" charset="0"/>
              </a:rPr>
              <a:t>r15</a:t>
            </a:r>
            <a:r>
              <a:rPr lang="en-US" sz="1000" b="1" dirty="0" smtClean="0">
                <a:latin typeface="Courier New" pitchFamily="49" charset="0"/>
              </a:rPr>
              <a:t>,&amp;</a:t>
            </a:r>
            <a:r>
              <a:rPr lang="en-US" sz="1000" b="1" dirty="0" err="1" smtClean="0">
                <a:latin typeface="Courier New" pitchFamily="49" charset="0"/>
              </a:rPr>
              <a:t>PBOUT_L+0</a:t>
            </a:r>
            <a:r>
              <a:rPr lang="en-US" sz="1000" b="1" dirty="0" smtClean="0">
                <a:latin typeface="Courier New" pitchFamily="49" charset="0"/>
              </a:rPr>
              <a:t>        ; [] |15|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latin typeface="Courier New" pitchFamily="49" charset="0"/>
              </a:rPr>
              <a:t>         000020 0000!</a:t>
            </a:r>
          </a:p>
        </p:txBody>
      </p:sp>
    </p:spTree>
    <p:extLst>
      <p:ext uri="{BB962C8B-B14F-4D97-AF65-F5344CB8AC3E}">
        <p14:creationId xmlns:p14="http://schemas.microsoft.com/office/powerpoint/2010/main" val="209221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</a:t>
            </a:r>
            <a:r>
              <a:rPr lang="en-US" dirty="0" err="1"/>
              <a:t>demoC2ASM.c</a:t>
            </a:r>
            <a:r>
              <a:rPr lang="en-US" dirty="0"/>
              <a:t>  (List file,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066800"/>
            <a:ext cx="8153400" cy="563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000" b="1" dirty="0" smtClean="0">
                <a:latin typeface="Courier New" pitchFamily="49" charset="0"/>
              </a:rPr>
              <a:t>     63            </a:t>
            </a:r>
            <a:r>
              <a:rPr lang="en-US" sz="1000" b="1" dirty="0">
                <a:latin typeface="Courier New" pitchFamily="49" charset="0"/>
              </a:rPr>
              <a:t>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64            ;  16 | </a:t>
            </a:r>
            <a:r>
              <a:rPr lang="en-US" sz="1000" b="1" dirty="0" err="1">
                <a:latin typeface="Courier New" pitchFamily="49" charset="0"/>
              </a:rPr>
              <a:t>P4OUT</a:t>
            </a:r>
            <a:r>
              <a:rPr lang="en-US" sz="1000" b="1" dirty="0">
                <a:latin typeface="Courier New" pitchFamily="49" charset="0"/>
              </a:rPr>
              <a:t> = (unsigned char) (sum &gt;&gt; 8);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65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66 000022 </a:t>
            </a:r>
            <a:r>
              <a:rPr lang="en-US" sz="1000" b="1" dirty="0" err="1">
                <a:latin typeface="Courier New" pitchFamily="49" charset="0"/>
              </a:rPr>
              <a:t>108F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SWPB</a:t>
            </a:r>
            <a:r>
              <a:rPr lang="en-US" sz="1000" b="1" dirty="0">
                <a:latin typeface="Courier New" pitchFamily="49" charset="0"/>
              </a:rPr>
              <a:t>      </a:t>
            </a:r>
            <a:r>
              <a:rPr lang="en-US" sz="1000" b="1" dirty="0" err="1">
                <a:latin typeface="Courier New" pitchFamily="49" charset="0"/>
              </a:rPr>
              <a:t>r15</a:t>
            </a:r>
            <a:r>
              <a:rPr lang="en-US" sz="1000" b="1" dirty="0">
                <a:latin typeface="Courier New" pitchFamily="49" charset="0"/>
              </a:rPr>
              <a:t>                   ; [] |16|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67 000024 </a:t>
            </a:r>
            <a:r>
              <a:rPr lang="en-US" sz="1000" b="1" dirty="0" err="1">
                <a:latin typeface="Courier New" pitchFamily="49" charset="0"/>
              </a:rPr>
              <a:t>4FC2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MOV.B</a:t>
            </a:r>
            <a:r>
              <a:rPr lang="en-US" sz="1000" b="1" dirty="0">
                <a:latin typeface="Courier New" pitchFamily="49" charset="0"/>
              </a:rPr>
              <a:t>     </a:t>
            </a:r>
            <a:r>
              <a:rPr lang="en-US" sz="1000" b="1" dirty="0" err="1">
                <a:latin typeface="Courier New" pitchFamily="49" charset="0"/>
              </a:rPr>
              <a:t>r15</a:t>
            </a:r>
            <a:r>
              <a:rPr lang="en-US" sz="1000" b="1" dirty="0">
                <a:latin typeface="Courier New" pitchFamily="49" charset="0"/>
              </a:rPr>
              <a:t>,&amp;</a:t>
            </a:r>
            <a:r>
              <a:rPr lang="en-US" sz="1000" b="1" dirty="0" err="1">
                <a:latin typeface="Courier New" pitchFamily="49" charset="0"/>
              </a:rPr>
              <a:t>PBOUT_H+0</a:t>
            </a:r>
            <a:r>
              <a:rPr lang="en-US" sz="1000" b="1" dirty="0">
                <a:latin typeface="Courier New" pitchFamily="49" charset="0"/>
              </a:rPr>
              <a:t>        ; [] |16|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  000026 0000!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68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69            ;  18 | </a:t>
            </a:r>
            <a:r>
              <a:rPr lang="en-US" sz="1000" b="1" dirty="0" err="1">
                <a:latin typeface="Courier New" pitchFamily="49" charset="0"/>
              </a:rPr>
              <a:t>ch</a:t>
            </a:r>
            <a:r>
              <a:rPr lang="en-US" sz="1000" b="1" dirty="0">
                <a:latin typeface="Courier New" pitchFamily="49" charset="0"/>
              </a:rPr>
              <a:t>=</a:t>
            </a:r>
            <a:r>
              <a:rPr lang="en-US" sz="1000" b="1" dirty="0" err="1">
                <a:latin typeface="Courier New" pitchFamily="49" charset="0"/>
              </a:rPr>
              <a:t>P1IN</a:t>
            </a:r>
            <a:r>
              <a:rPr lang="en-US" sz="1000" b="1" dirty="0">
                <a:latin typeface="Courier New" pitchFamily="49" charset="0"/>
              </a:rPr>
              <a:t>;                           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70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71 000028 </a:t>
            </a:r>
            <a:r>
              <a:rPr lang="en-US" sz="1000" b="1" dirty="0" err="1">
                <a:latin typeface="Courier New" pitchFamily="49" charset="0"/>
              </a:rPr>
              <a:t>425F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MOV.B</a:t>
            </a:r>
            <a:r>
              <a:rPr lang="en-US" sz="1000" b="1" dirty="0">
                <a:latin typeface="Courier New" pitchFamily="49" charset="0"/>
              </a:rPr>
              <a:t>     &amp;</a:t>
            </a:r>
            <a:r>
              <a:rPr lang="en-US" sz="1000" b="1" dirty="0" err="1">
                <a:latin typeface="Courier New" pitchFamily="49" charset="0"/>
              </a:rPr>
              <a:t>PAIN_L+0,r15</a:t>
            </a:r>
            <a:r>
              <a:rPr lang="en-US" sz="1000" b="1" dirty="0">
                <a:latin typeface="Courier New" pitchFamily="49" charset="0"/>
              </a:rPr>
              <a:t>         ; [] |18|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  </a:t>
            </a:r>
            <a:r>
              <a:rPr lang="en-US" sz="1000" b="1" dirty="0" err="1">
                <a:latin typeface="Courier New" pitchFamily="49" charset="0"/>
              </a:rPr>
              <a:t>00002a</a:t>
            </a:r>
            <a:r>
              <a:rPr lang="en-US" sz="1000" b="1" dirty="0">
                <a:latin typeface="Courier New" pitchFamily="49" charset="0"/>
              </a:rPr>
              <a:t> 0000!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72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73            ;  19 | switch(</a:t>
            </a:r>
            <a:r>
              <a:rPr lang="en-US" sz="1000" b="1" dirty="0" err="1">
                <a:latin typeface="Courier New" pitchFamily="49" charset="0"/>
              </a:rPr>
              <a:t>ch</a:t>
            </a:r>
            <a:r>
              <a:rPr lang="en-US" sz="1000" b="1" dirty="0">
                <a:latin typeface="Courier New" pitchFamily="49" charset="0"/>
              </a:rPr>
              <a:t>) {                       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74            ;  20 |   case 0: </a:t>
            </a:r>
            <a:r>
              <a:rPr lang="en-US" sz="1000" b="1" dirty="0" err="1">
                <a:latin typeface="Courier New" pitchFamily="49" charset="0"/>
              </a:rPr>
              <a:t>P2OUT</a:t>
            </a:r>
            <a:r>
              <a:rPr lang="en-US" sz="1000" b="1" dirty="0">
                <a:latin typeface="Courier New" pitchFamily="49" charset="0"/>
              </a:rPr>
              <a:t>=</a:t>
            </a:r>
            <a:r>
              <a:rPr lang="en-US" sz="1000" b="1" dirty="0" err="1">
                <a:latin typeface="Courier New" pitchFamily="49" charset="0"/>
              </a:rPr>
              <a:t>0x01</a:t>
            </a:r>
            <a:r>
              <a:rPr lang="en-US" sz="1000" b="1" dirty="0">
                <a:latin typeface="Courier New" pitchFamily="49" charset="0"/>
              </a:rPr>
              <a:t>; break;       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75            ;  21 |   case 1: </a:t>
            </a:r>
            <a:r>
              <a:rPr lang="en-US" sz="1000" b="1" dirty="0" err="1">
                <a:latin typeface="Courier New" pitchFamily="49" charset="0"/>
              </a:rPr>
              <a:t>P2OUT</a:t>
            </a:r>
            <a:r>
              <a:rPr lang="en-US" sz="1000" b="1" dirty="0">
                <a:latin typeface="Courier New" pitchFamily="49" charset="0"/>
              </a:rPr>
              <a:t>=</a:t>
            </a:r>
            <a:r>
              <a:rPr lang="en-US" sz="1000" b="1" dirty="0" err="1">
                <a:latin typeface="Courier New" pitchFamily="49" charset="0"/>
              </a:rPr>
              <a:t>0x02</a:t>
            </a:r>
            <a:r>
              <a:rPr lang="en-US" sz="1000" b="1" dirty="0">
                <a:latin typeface="Courier New" pitchFamily="49" charset="0"/>
              </a:rPr>
              <a:t>; break;       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76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77 </a:t>
            </a:r>
            <a:r>
              <a:rPr lang="en-US" sz="1000" b="1" dirty="0" err="1">
                <a:latin typeface="Courier New" pitchFamily="49" charset="0"/>
              </a:rPr>
              <a:t>00002c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</a:rPr>
              <a:t>4F4F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MOV.B</a:t>
            </a:r>
            <a:r>
              <a:rPr lang="en-US" sz="1000" b="1" dirty="0">
                <a:latin typeface="Courier New" pitchFamily="49" charset="0"/>
              </a:rPr>
              <a:t>     </a:t>
            </a:r>
            <a:r>
              <a:rPr lang="en-US" sz="1000" b="1" dirty="0" err="1">
                <a:latin typeface="Courier New" pitchFamily="49" charset="0"/>
              </a:rPr>
              <a:t>r15,r15</a:t>
            </a:r>
            <a:r>
              <a:rPr lang="en-US" sz="1000" b="1" dirty="0">
                <a:latin typeface="Courier New" pitchFamily="49" charset="0"/>
              </a:rPr>
              <a:t>               ; [] |19|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78 </a:t>
            </a:r>
            <a:r>
              <a:rPr lang="en-US" sz="1000" b="1" dirty="0" err="1">
                <a:latin typeface="Courier New" pitchFamily="49" charset="0"/>
              </a:rPr>
              <a:t>00002e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</a:rPr>
              <a:t>930F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TST.W</a:t>
            </a:r>
            <a:r>
              <a:rPr lang="en-US" sz="1000" b="1" dirty="0">
                <a:latin typeface="Courier New" pitchFamily="49" charset="0"/>
              </a:rPr>
              <a:t>     </a:t>
            </a:r>
            <a:r>
              <a:rPr lang="en-US" sz="1000" b="1" dirty="0" err="1">
                <a:latin typeface="Courier New" pitchFamily="49" charset="0"/>
              </a:rPr>
              <a:t>r15</a:t>
            </a:r>
            <a:r>
              <a:rPr lang="en-US" sz="1000" b="1" dirty="0">
                <a:latin typeface="Courier New" pitchFamily="49" charset="0"/>
              </a:rPr>
              <a:t>                   ; [] |19|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79 000030 2409          </a:t>
            </a:r>
            <a:r>
              <a:rPr lang="en-US" sz="1000" b="1" dirty="0" err="1">
                <a:latin typeface="Courier New" pitchFamily="49" charset="0"/>
              </a:rPr>
              <a:t>JEQ</a:t>
            </a:r>
            <a:r>
              <a:rPr lang="en-US" sz="1000" b="1" dirty="0">
                <a:latin typeface="Courier New" pitchFamily="49" charset="0"/>
              </a:rPr>
              <a:t>       $</a:t>
            </a:r>
            <a:r>
              <a:rPr lang="en-US" sz="1000" b="1" dirty="0" err="1">
                <a:latin typeface="Courier New" pitchFamily="49" charset="0"/>
              </a:rPr>
              <a:t>C$L4</a:t>
            </a:r>
            <a:r>
              <a:rPr lang="en-US" sz="1000" b="1" dirty="0">
                <a:latin typeface="Courier New" pitchFamily="49" charset="0"/>
              </a:rPr>
              <a:t>                 ; [] |19|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80                                                      ; [] |19|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81            ;* --------------------------------------------------------------------------*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82 000032 </a:t>
            </a:r>
            <a:r>
              <a:rPr lang="en-US" sz="1000" b="1" dirty="0" err="1">
                <a:latin typeface="Courier New" pitchFamily="49" charset="0"/>
              </a:rPr>
              <a:t>831F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SUB.W</a:t>
            </a:r>
            <a:r>
              <a:rPr lang="en-US" sz="1000" b="1" dirty="0">
                <a:latin typeface="Courier New" pitchFamily="49" charset="0"/>
              </a:rPr>
              <a:t>     #</a:t>
            </a:r>
            <a:r>
              <a:rPr lang="en-US" sz="1000" b="1" dirty="0" err="1">
                <a:latin typeface="Courier New" pitchFamily="49" charset="0"/>
              </a:rPr>
              <a:t>1,r15</a:t>
            </a:r>
            <a:r>
              <a:rPr lang="en-US" sz="1000" b="1" dirty="0">
                <a:latin typeface="Courier New" pitchFamily="49" charset="0"/>
              </a:rPr>
              <a:t>                ; [] |19|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83 000034 2404          </a:t>
            </a:r>
            <a:r>
              <a:rPr lang="en-US" sz="1000" b="1" dirty="0" err="1">
                <a:latin typeface="Courier New" pitchFamily="49" charset="0"/>
              </a:rPr>
              <a:t>JEQ</a:t>
            </a:r>
            <a:r>
              <a:rPr lang="en-US" sz="1000" b="1" dirty="0">
                <a:latin typeface="Courier New" pitchFamily="49" charset="0"/>
              </a:rPr>
              <a:t>       $</a:t>
            </a:r>
            <a:r>
              <a:rPr lang="en-US" sz="1000" b="1" dirty="0" err="1">
                <a:latin typeface="Courier New" pitchFamily="49" charset="0"/>
              </a:rPr>
              <a:t>C$L3</a:t>
            </a:r>
            <a:r>
              <a:rPr lang="en-US" sz="1000" b="1" dirty="0">
                <a:latin typeface="Courier New" pitchFamily="49" charset="0"/>
              </a:rPr>
              <a:t>                 ; [] |19|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84                                                      ; [] |19|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85            ;* --------------------------------------------------------------------------*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86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87            ;  22 | default: </a:t>
            </a:r>
            <a:r>
              <a:rPr lang="en-US" sz="1000" b="1" dirty="0" err="1">
                <a:latin typeface="Courier New" pitchFamily="49" charset="0"/>
              </a:rPr>
              <a:t>P2OUT</a:t>
            </a:r>
            <a:r>
              <a:rPr lang="en-US" sz="1000" b="1" dirty="0">
                <a:latin typeface="Courier New" pitchFamily="49" charset="0"/>
              </a:rPr>
              <a:t>=</a:t>
            </a:r>
            <a:r>
              <a:rPr lang="en-US" sz="1000" b="1" dirty="0" err="1">
                <a:latin typeface="Courier New" pitchFamily="49" charset="0"/>
              </a:rPr>
              <a:t>0x80</a:t>
            </a:r>
            <a:r>
              <a:rPr lang="en-US" sz="1000" b="1" dirty="0">
                <a:latin typeface="Courier New" pitchFamily="49" charset="0"/>
              </a:rPr>
              <a:t>;                                                  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88            ;----------------------------------------------------------------------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89 000036 </a:t>
            </a:r>
            <a:r>
              <a:rPr lang="en-US" sz="1000" b="1" dirty="0" err="1">
                <a:latin typeface="Courier New" pitchFamily="49" charset="0"/>
              </a:rPr>
              <a:t>40F2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MOV.B</a:t>
            </a:r>
            <a:r>
              <a:rPr lang="en-US" sz="1000" b="1" dirty="0">
                <a:latin typeface="Courier New" pitchFamily="49" charset="0"/>
              </a:rPr>
              <a:t>     #128,&amp;</a:t>
            </a:r>
            <a:r>
              <a:rPr lang="en-US" sz="1000" b="1" dirty="0" err="1">
                <a:latin typeface="Courier New" pitchFamily="49" charset="0"/>
              </a:rPr>
              <a:t>PAOUT_H+0</a:t>
            </a:r>
            <a:r>
              <a:rPr lang="en-US" sz="1000" b="1" dirty="0">
                <a:latin typeface="Courier New" pitchFamily="49" charset="0"/>
              </a:rPr>
              <a:t>       ; [] |22|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  000038 0080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   </a:t>
            </a:r>
            <a:r>
              <a:rPr lang="en-US" sz="1000" b="1" dirty="0" err="1">
                <a:latin typeface="Courier New" pitchFamily="49" charset="0"/>
              </a:rPr>
              <a:t>00003a</a:t>
            </a:r>
            <a:r>
              <a:rPr lang="en-US" sz="1000" b="1" dirty="0">
                <a:latin typeface="Courier New" pitchFamily="49" charset="0"/>
              </a:rPr>
              <a:t> 0000!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90 </a:t>
            </a:r>
            <a:r>
              <a:rPr lang="en-US" sz="1000" b="1" dirty="0" err="1">
                <a:latin typeface="Courier New" pitchFamily="49" charset="0"/>
              </a:rPr>
              <a:t>00003c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sz="1000" b="1" dirty="0" err="1">
                <a:latin typeface="Courier New" pitchFamily="49" charset="0"/>
              </a:rPr>
              <a:t>3C05</a:t>
            </a:r>
            <a:r>
              <a:rPr lang="en-US" sz="1000" b="1" dirty="0">
                <a:latin typeface="Courier New" pitchFamily="49" charset="0"/>
              </a:rPr>
              <a:t>          </a:t>
            </a:r>
            <a:r>
              <a:rPr lang="en-US" sz="1000" b="1" dirty="0" err="1">
                <a:latin typeface="Courier New" pitchFamily="49" charset="0"/>
              </a:rPr>
              <a:t>JMP</a:t>
            </a:r>
            <a:r>
              <a:rPr lang="en-US" sz="1000" b="1" dirty="0">
                <a:latin typeface="Courier New" pitchFamily="49" charset="0"/>
              </a:rPr>
              <a:t>       $</a:t>
            </a:r>
            <a:r>
              <a:rPr lang="en-US" sz="1000" b="1" dirty="0" err="1">
                <a:latin typeface="Courier New" pitchFamily="49" charset="0"/>
              </a:rPr>
              <a:t>C$L5</a:t>
            </a:r>
            <a:r>
              <a:rPr lang="en-US" sz="1000" b="1" dirty="0">
                <a:latin typeface="Courier New" pitchFamily="49" charset="0"/>
              </a:rPr>
              <a:t>                 ; [] |23|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ourier New" pitchFamily="49" charset="0"/>
              </a:rPr>
              <a:t>      91                                                      ; [] |23| </a:t>
            </a:r>
          </a:p>
        </p:txBody>
      </p:sp>
    </p:spTree>
    <p:extLst>
      <p:ext uri="{BB962C8B-B14F-4D97-AF65-F5344CB8AC3E}">
        <p14:creationId xmlns:p14="http://schemas.microsoft.com/office/powerpoint/2010/main" val="293663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</a:t>
            </a:r>
            <a:r>
              <a:rPr lang="en-US" dirty="0" err="1"/>
              <a:t>demoC2ASM.c</a:t>
            </a:r>
            <a:r>
              <a:rPr lang="en-US" dirty="0"/>
              <a:t>  (List file, 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3000" y="1219200"/>
            <a:ext cx="7181850" cy="4648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buNone/>
            </a:pPr>
            <a:endParaRPr lang="en-US" sz="9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 err="1">
                <a:latin typeface="Courier New" pitchFamily="49" charset="0"/>
              </a:rPr>
              <a:t>Tag_PORTS_INIT_INFO</a:t>
            </a:r>
            <a:r>
              <a:rPr lang="en-US" sz="900" b="1" dirty="0">
                <a:latin typeface="Courier New" pitchFamily="49" charset="0"/>
              </a:rPr>
              <a:t>("</a:t>
            </a:r>
            <a:r>
              <a:rPr lang="en-US" sz="900" b="1" dirty="0" err="1">
                <a:latin typeface="Courier New" pitchFamily="49" charset="0"/>
              </a:rPr>
              <a:t>012345678901ABCDEFGHIJ0000000000001111000000000</a:t>
            </a:r>
            <a:endParaRPr lang="en-US" sz="9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     122                    .</a:t>
            </a:r>
            <a:r>
              <a:rPr lang="en-US" sz="900" b="1" dirty="0" err="1">
                <a:latin typeface="Courier New" pitchFamily="49" charset="0"/>
              </a:rPr>
              <a:t>battr</a:t>
            </a:r>
            <a:r>
              <a:rPr lang="en-US" sz="900" b="1" dirty="0">
                <a:latin typeface="Courier New" pitchFamily="49" charset="0"/>
              </a:rPr>
              <a:t> "TI", </a:t>
            </a:r>
            <a:r>
              <a:rPr lang="en-US" sz="900" b="1" dirty="0" err="1">
                <a:latin typeface="Courier New" pitchFamily="49" charset="0"/>
              </a:rPr>
              <a:t>Tag_File</a:t>
            </a:r>
            <a:r>
              <a:rPr lang="en-US" sz="900" b="1" dirty="0">
                <a:latin typeface="Courier New" pitchFamily="49" charset="0"/>
              </a:rPr>
              <a:t>, 1, </a:t>
            </a:r>
            <a:r>
              <a:rPr lang="en-US" sz="900" b="1" dirty="0" err="1">
                <a:latin typeface="Courier New" pitchFamily="49" charset="0"/>
              </a:rPr>
              <a:t>Tag_LEA_INFO</a:t>
            </a:r>
            <a:r>
              <a:rPr lang="en-US" sz="900" b="1" dirty="0">
                <a:latin typeface="Courier New" pitchFamily="49" charset="0"/>
              </a:rPr>
              <a:t>(1)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     123                    .</a:t>
            </a:r>
            <a:r>
              <a:rPr lang="en-US" sz="900" b="1" dirty="0" err="1">
                <a:latin typeface="Courier New" pitchFamily="49" charset="0"/>
              </a:rPr>
              <a:t>battr</a:t>
            </a:r>
            <a:r>
              <a:rPr lang="en-US" sz="900" b="1" dirty="0">
                <a:latin typeface="Courier New" pitchFamily="49" charset="0"/>
              </a:rPr>
              <a:t> "TI", </a:t>
            </a:r>
            <a:r>
              <a:rPr lang="en-US" sz="900" b="1" dirty="0" err="1">
                <a:latin typeface="Courier New" pitchFamily="49" charset="0"/>
              </a:rPr>
              <a:t>Tag_File</a:t>
            </a:r>
            <a:r>
              <a:rPr lang="en-US" sz="900" b="1" dirty="0">
                <a:latin typeface="Courier New" pitchFamily="49" charset="0"/>
              </a:rPr>
              <a:t>, 1, </a:t>
            </a:r>
            <a:r>
              <a:rPr lang="en-US" sz="900" b="1" dirty="0" err="1">
                <a:latin typeface="Courier New" pitchFamily="49" charset="0"/>
              </a:rPr>
              <a:t>Tag_HW_MPY32_INFO</a:t>
            </a:r>
            <a:r>
              <a:rPr lang="en-US" sz="900" b="1" dirty="0">
                <a:latin typeface="Courier New" pitchFamily="49" charset="0"/>
              </a:rPr>
              <a:t>(2)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     124                    .</a:t>
            </a:r>
            <a:r>
              <a:rPr lang="en-US" sz="900" b="1" dirty="0" err="1">
                <a:latin typeface="Courier New" pitchFamily="49" charset="0"/>
              </a:rPr>
              <a:t>battr</a:t>
            </a:r>
            <a:r>
              <a:rPr lang="en-US" sz="900" b="1" dirty="0">
                <a:latin typeface="Courier New" pitchFamily="49" charset="0"/>
              </a:rPr>
              <a:t> "TI", </a:t>
            </a:r>
            <a:r>
              <a:rPr lang="en-US" sz="900" b="1" dirty="0" err="1">
                <a:latin typeface="Courier New" pitchFamily="49" charset="0"/>
              </a:rPr>
              <a:t>Tag_File</a:t>
            </a:r>
            <a:r>
              <a:rPr lang="en-US" sz="900" b="1" dirty="0">
                <a:latin typeface="Courier New" pitchFamily="49" charset="0"/>
              </a:rPr>
              <a:t>, 1, </a:t>
            </a:r>
            <a:r>
              <a:rPr lang="en-US" sz="900" b="1" dirty="0" err="1">
                <a:latin typeface="Courier New" pitchFamily="49" charset="0"/>
              </a:rPr>
              <a:t>Tag_HW_MPY_ISR_INFO</a:t>
            </a:r>
            <a:r>
              <a:rPr lang="en-US" sz="900" b="1" dirty="0">
                <a:latin typeface="Courier New" pitchFamily="49" charset="0"/>
              </a:rPr>
              <a:t>(1)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     125                    .</a:t>
            </a:r>
            <a:r>
              <a:rPr lang="en-US" sz="900" b="1" dirty="0" err="1">
                <a:latin typeface="Courier New" pitchFamily="49" charset="0"/>
              </a:rPr>
              <a:t>battr</a:t>
            </a:r>
            <a:r>
              <a:rPr lang="en-US" sz="900" b="1" dirty="0">
                <a:latin typeface="Courier New" pitchFamily="49" charset="0"/>
              </a:rPr>
              <a:t> "TI", </a:t>
            </a:r>
            <a:r>
              <a:rPr lang="en-US" sz="900" b="1" dirty="0" err="1">
                <a:latin typeface="Courier New" pitchFamily="49" charset="0"/>
              </a:rPr>
              <a:t>Tag_File</a:t>
            </a:r>
            <a:r>
              <a:rPr lang="en-US" sz="900" b="1" dirty="0">
                <a:latin typeface="Courier New" pitchFamily="49" charset="0"/>
              </a:rPr>
              <a:t>, 1, </a:t>
            </a:r>
            <a:r>
              <a:rPr lang="en-US" sz="900" b="1" dirty="0" err="1">
                <a:latin typeface="Courier New" pitchFamily="49" charset="0"/>
              </a:rPr>
              <a:t>Tag_HW_MPY_INLINE_INFO</a:t>
            </a:r>
            <a:r>
              <a:rPr lang="en-US" sz="900" b="1" dirty="0">
                <a:latin typeface="Courier New" pitchFamily="49" charset="0"/>
              </a:rPr>
              <a:t>(1)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     126                    .</a:t>
            </a:r>
            <a:r>
              <a:rPr lang="en-US" sz="900" b="1" dirty="0" err="1">
                <a:latin typeface="Courier New" pitchFamily="49" charset="0"/>
              </a:rPr>
              <a:t>battr</a:t>
            </a:r>
            <a:r>
              <a:rPr lang="en-US" sz="900" b="1" dirty="0">
                <a:latin typeface="Courier New" pitchFamily="49" charset="0"/>
              </a:rPr>
              <a:t> "</a:t>
            </a:r>
            <a:r>
              <a:rPr lang="en-US" sz="900" b="1" dirty="0" err="1">
                <a:latin typeface="Courier New" pitchFamily="49" charset="0"/>
              </a:rPr>
              <a:t>mspabi</a:t>
            </a:r>
            <a:r>
              <a:rPr lang="en-US" sz="900" b="1" dirty="0">
                <a:latin typeface="Courier New" pitchFamily="49" charset="0"/>
              </a:rPr>
              <a:t>", </a:t>
            </a:r>
            <a:r>
              <a:rPr lang="en-US" sz="900" b="1" dirty="0" err="1">
                <a:latin typeface="Courier New" pitchFamily="49" charset="0"/>
              </a:rPr>
              <a:t>Tag_File</a:t>
            </a:r>
            <a:r>
              <a:rPr lang="en-US" sz="900" b="1" dirty="0">
                <a:latin typeface="Courier New" pitchFamily="49" charset="0"/>
              </a:rPr>
              <a:t>, 1, </a:t>
            </a:r>
            <a:r>
              <a:rPr lang="en-US" sz="900" b="1" dirty="0" err="1">
                <a:latin typeface="Courier New" pitchFamily="49" charset="0"/>
              </a:rPr>
              <a:t>Tag_enum_size</a:t>
            </a:r>
            <a:r>
              <a:rPr lang="en-US" sz="900" b="1" dirty="0">
                <a:latin typeface="Courier New" pitchFamily="49" charset="0"/>
              </a:rPr>
              <a:t>(3)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endParaRPr lang="en-US" sz="9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No Assembly Errors, No Assembly Warnings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 err="1">
                <a:latin typeface="Courier New" pitchFamily="49" charset="0"/>
              </a:rPr>
              <a:t>MSP430</a:t>
            </a:r>
            <a:r>
              <a:rPr lang="en-US" sz="900" b="1" dirty="0">
                <a:latin typeface="Courier New" pitchFamily="49" charset="0"/>
              </a:rPr>
              <a:t> Assembler PC </a:t>
            </a:r>
            <a:r>
              <a:rPr lang="en-US" sz="900" b="1" dirty="0" err="1">
                <a:latin typeface="Courier New" pitchFamily="49" charset="0"/>
              </a:rPr>
              <a:t>v20.2.2</a:t>
            </a:r>
            <a:r>
              <a:rPr lang="en-US" sz="900" b="1" dirty="0">
                <a:latin typeface="Courier New" pitchFamily="49" charset="0"/>
              </a:rPr>
              <a:t> Mon Sep 21 09:19:40 2020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 smtClean="0">
                <a:latin typeface="Courier New" pitchFamily="49" charset="0"/>
              </a:rPr>
              <a:t>LABEL                                </a:t>
            </a:r>
            <a:r>
              <a:rPr lang="en-US" sz="900" b="1" dirty="0">
                <a:latin typeface="Courier New" pitchFamily="49" charset="0"/>
              </a:rPr>
              <a:t>VALUE       </a:t>
            </a:r>
            <a:r>
              <a:rPr lang="en-US" sz="900" b="1" dirty="0" err="1">
                <a:latin typeface="Courier New" pitchFamily="49" charset="0"/>
              </a:rPr>
              <a:t>DEFN</a:t>
            </a:r>
            <a:r>
              <a:rPr lang="en-US" sz="900" b="1" dirty="0">
                <a:latin typeface="Courier New" pitchFamily="49" charset="0"/>
              </a:rPr>
              <a:t>    REF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endParaRPr lang="en-US" sz="9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$</a:t>
            </a:r>
            <a:r>
              <a:rPr lang="en-US" sz="900" b="1" dirty="0" err="1">
                <a:latin typeface="Courier New" pitchFamily="49" charset="0"/>
              </a:rPr>
              <a:t>C$L1</a:t>
            </a:r>
            <a:r>
              <a:rPr lang="en-US" sz="900" b="1" dirty="0">
                <a:latin typeface="Courier New" pitchFamily="49" charset="0"/>
              </a:rPr>
              <a:t>                           000012+        51     55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$</a:t>
            </a:r>
            <a:r>
              <a:rPr lang="en-US" sz="900" b="1" dirty="0" err="1">
                <a:latin typeface="Courier New" pitchFamily="49" charset="0"/>
              </a:rPr>
              <a:t>C$L2</a:t>
            </a:r>
            <a:r>
              <a:rPr lang="en-US" sz="900" b="1" dirty="0">
                <a:latin typeface="Courier New" pitchFamily="49" charset="0"/>
              </a:rPr>
              <a:t>                           </a:t>
            </a:r>
            <a:r>
              <a:rPr lang="en-US" sz="900" b="1" dirty="0" err="1">
                <a:latin typeface="Courier New" pitchFamily="49" charset="0"/>
              </a:rPr>
              <a:t>00001e</a:t>
            </a:r>
            <a:r>
              <a:rPr lang="en-US" sz="900" b="1" dirty="0">
                <a:latin typeface="Courier New" pitchFamily="49" charset="0"/>
              </a:rPr>
              <a:t>+        62     39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$</a:t>
            </a:r>
            <a:r>
              <a:rPr lang="en-US" sz="900" b="1" dirty="0" err="1">
                <a:latin typeface="Courier New" pitchFamily="49" charset="0"/>
              </a:rPr>
              <a:t>C$L3</a:t>
            </a:r>
            <a:r>
              <a:rPr lang="en-US" sz="900" b="1" dirty="0">
                <a:latin typeface="Courier New" pitchFamily="49" charset="0"/>
              </a:rPr>
              <a:t>                           </a:t>
            </a:r>
            <a:r>
              <a:rPr lang="en-US" sz="900" b="1" dirty="0" err="1">
                <a:latin typeface="Courier New" pitchFamily="49" charset="0"/>
              </a:rPr>
              <a:t>00003e</a:t>
            </a:r>
            <a:r>
              <a:rPr lang="en-US" sz="900" b="1" dirty="0">
                <a:latin typeface="Courier New" pitchFamily="49" charset="0"/>
              </a:rPr>
              <a:t>+        94     83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$</a:t>
            </a:r>
            <a:r>
              <a:rPr lang="en-US" sz="900" b="1" dirty="0" err="1">
                <a:latin typeface="Courier New" pitchFamily="49" charset="0"/>
              </a:rPr>
              <a:t>C$L4</a:t>
            </a:r>
            <a:r>
              <a:rPr lang="en-US" sz="900" b="1" dirty="0">
                <a:latin typeface="Courier New" pitchFamily="49" charset="0"/>
              </a:rPr>
              <a:t>                           000044+        99     79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$</a:t>
            </a:r>
            <a:r>
              <a:rPr lang="en-US" sz="900" b="1" dirty="0" err="1">
                <a:latin typeface="Courier New" pitchFamily="49" charset="0"/>
              </a:rPr>
              <a:t>C$L5</a:t>
            </a:r>
            <a:r>
              <a:rPr lang="en-US" sz="900" b="1" dirty="0">
                <a:latin typeface="Courier New" pitchFamily="49" charset="0"/>
              </a:rPr>
              <a:t>                           000048+       105     90     95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.</a:t>
            </a:r>
            <a:r>
              <a:rPr lang="en-US" sz="900" b="1" dirty="0" err="1">
                <a:latin typeface="Courier New" pitchFamily="49" charset="0"/>
              </a:rPr>
              <a:t>MSP430</a:t>
            </a:r>
            <a:r>
              <a:rPr lang="en-US" sz="900" b="1" dirty="0">
                <a:latin typeface="Courier New" pitchFamily="49" charset="0"/>
              </a:rPr>
              <a:t>                         000001          0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.</a:t>
            </a:r>
            <a:r>
              <a:rPr lang="en-US" sz="900" b="1" dirty="0" err="1">
                <a:latin typeface="Courier New" pitchFamily="49" charset="0"/>
              </a:rPr>
              <a:t>MSP4619</a:t>
            </a:r>
            <a:r>
              <a:rPr lang="en-US" sz="900" b="1" dirty="0">
                <a:latin typeface="Courier New" pitchFamily="49" charset="0"/>
              </a:rPr>
              <a:t>                        000000          0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.</a:t>
            </a:r>
            <a:r>
              <a:rPr lang="en-US" sz="900" b="1" dirty="0" err="1">
                <a:latin typeface="Courier New" pitchFamily="49" charset="0"/>
              </a:rPr>
              <a:t>msp430</a:t>
            </a:r>
            <a:r>
              <a:rPr lang="en-US" sz="900" b="1" dirty="0">
                <a:latin typeface="Courier New" pitchFamily="49" charset="0"/>
              </a:rPr>
              <a:t>                         000001          0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.</a:t>
            </a:r>
            <a:r>
              <a:rPr lang="en-US" sz="900" b="1" dirty="0" err="1">
                <a:latin typeface="Courier New" pitchFamily="49" charset="0"/>
              </a:rPr>
              <a:t>msp4619</a:t>
            </a:r>
            <a:r>
              <a:rPr lang="en-US" sz="900" b="1" dirty="0">
                <a:latin typeface="Courier New" pitchFamily="49" charset="0"/>
              </a:rPr>
              <a:t>                        000000          0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 err="1">
                <a:latin typeface="Courier New" pitchFamily="49" charset="0"/>
              </a:rPr>
              <a:t>PAIN_L</a:t>
            </a:r>
            <a:r>
              <a:rPr lang="en-US" sz="900" b="1" dirty="0">
                <a:latin typeface="Courier New" pitchFamily="49" charset="0"/>
              </a:rPr>
              <a:t>                                 REF                71    111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 err="1">
                <a:latin typeface="Courier New" pitchFamily="49" charset="0"/>
              </a:rPr>
              <a:t>PAOUT_H</a:t>
            </a:r>
            <a:r>
              <a:rPr lang="en-US" sz="900" b="1" dirty="0">
                <a:latin typeface="Courier New" pitchFamily="49" charset="0"/>
              </a:rPr>
              <a:t>                                REF                89     94     99    112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 err="1">
                <a:latin typeface="Courier New" pitchFamily="49" charset="0"/>
              </a:rPr>
              <a:t>PBOUT_H</a:t>
            </a:r>
            <a:r>
              <a:rPr lang="en-US" sz="900" b="1" dirty="0">
                <a:latin typeface="Courier New" pitchFamily="49" charset="0"/>
              </a:rPr>
              <a:t>                                REF                67    114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 err="1">
                <a:latin typeface="Courier New" pitchFamily="49" charset="0"/>
              </a:rPr>
              <a:t>PBOUT_L</a:t>
            </a:r>
            <a:r>
              <a:rPr lang="en-US" sz="900" b="1" dirty="0">
                <a:latin typeface="Courier New" pitchFamily="49" charset="0"/>
              </a:rPr>
              <a:t>                                REF                62    113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 err="1">
                <a:latin typeface="Courier New" pitchFamily="49" charset="0"/>
              </a:rPr>
              <a:t>WDTCTL</a:t>
            </a:r>
            <a:r>
              <a:rPr lang="en-US" sz="900" b="1" dirty="0">
                <a:latin typeface="Courier New" pitchFamily="49" charset="0"/>
              </a:rPr>
              <a:t>                                 REF                28    115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__</a:t>
            </a:r>
            <a:r>
              <a:rPr lang="en-US" sz="900" b="1" dirty="0" err="1">
                <a:latin typeface="Courier New" pitchFamily="49" charset="0"/>
              </a:rPr>
              <a:t>TI_ASSEMBLER_VERSION</a:t>
            </a:r>
            <a:r>
              <a:rPr lang="en-US" sz="900" b="1" dirty="0">
                <a:latin typeface="Courier New" pitchFamily="49" charset="0"/>
              </a:rPr>
              <a:t>__        </a:t>
            </a:r>
            <a:r>
              <a:rPr lang="en-US" sz="900" b="1" dirty="0" err="1">
                <a:latin typeface="Courier New" pitchFamily="49" charset="0"/>
              </a:rPr>
              <a:t>13134d2</a:t>
            </a:r>
            <a:r>
              <a:rPr lang="en-US" sz="900" b="1" dirty="0">
                <a:latin typeface="Courier New" pitchFamily="49" charset="0"/>
              </a:rPr>
              <a:t>          0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__</a:t>
            </a:r>
            <a:r>
              <a:rPr lang="en-US" sz="900" b="1" dirty="0" err="1">
                <a:latin typeface="Courier New" pitchFamily="49" charset="0"/>
              </a:rPr>
              <a:t>TI_EABI</a:t>
            </a:r>
            <a:r>
              <a:rPr lang="en-US" sz="900" b="1" dirty="0">
                <a:latin typeface="Courier New" pitchFamily="49" charset="0"/>
              </a:rPr>
              <a:t>__                     000001          0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900" b="1" dirty="0">
                <a:latin typeface="Courier New" pitchFamily="49" charset="0"/>
              </a:rPr>
              <a:t>main                            000000+        28      9 </a:t>
            </a:r>
          </a:p>
        </p:txBody>
      </p:sp>
    </p:spTree>
    <p:extLst>
      <p:ext uri="{BB962C8B-B14F-4D97-AF65-F5344CB8AC3E}">
        <p14:creationId xmlns:p14="http://schemas.microsoft.com/office/powerpoint/2010/main" val="313879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1932"/>
            <a:ext cx="5943600" cy="64141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91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MSP430</a:t>
            </a:r>
            <a:r>
              <a:rPr lang="en-US" dirty="0"/>
              <a:t> C/C++ Data Types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95400"/>
            <a:ext cx="7023871" cy="54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5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Sizes for </a:t>
            </a:r>
            <a:r>
              <a:rPr lang="en-US" dirty="0" err="1"/>
              <a:t>MSP430</a:t>
            </a:r>
            <a:r>
              <a:rPr lang="en-US" dirty="0"/>
              <a:t>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14600"/>
            <a:ext cx="8806467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4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C Program: Example #1</a:t>
            </a:r>
            <a:endParaRPr lang="en-US" dirty="0" smtClean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Intro2EmbeddedSystems</a:t>
            </a:r>
            <a:endParaRPr lang="en-US" smtClean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6E4D-E586-42C2-B065-77300C2D7AE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600200"/>
            <a:ext cx="5718175" cy="3995738"/>
          </a:xfr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msp430.h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ui1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sint1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lint2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a[4];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 Stop watchdog timer to prevent time out reset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WDTCTL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WDTPW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WDTHOLD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-2;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ui1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=65535;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sint1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=127;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lint2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=128243;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a[0]=20; a[1]=9;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1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#1 Compiler Generated List File </a:t>
            </a:r>
            <a:br>
              <a:rPr lang="en-US" sz="3600" dirty="0"/>
            </a:br>
            <a:r>
              <a:rPr lang="en-US" sz="3600" dirty="0"/>
              <a:t>(TI Compiler, optimization: OFF, suppress debug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33600" y="1295400"/>
            <a:ext cx="8153400" cy="55292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MSP430 Assembler PC v20.2.2 Mon Sep 21 09:17:08 2020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endParaRPr lang="en-US" sz="1200" b="1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Copyright (c) 2003-2018 Texas Instruments Incorporated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CDataAllocationDemo.asm                                              PAGE    1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endParaRPr lang="en-US" sz="1200" b="1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1            ;******************************************************************************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2            ;* MSP430 G3 C/C++ Codegen                                              PC v20.2.2.LTS 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3            ;* Date/Time created: Mon Sep 21 09:17:08 2020                                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4            ;******************************************************************************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5                    .compiler_opts --abi=eabi --diag_wrap=off --hll_source=on --mem_model:code=small --mem_model:d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6            ;       C:\ti\ccs1010\ccs\tools\compiler\ti-cgt-msp430_20.2.2.LTS\bin\acpia430.exe -@C:\\Users\\milenk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7 000000               .sect   ".text:main"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8                    .clink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9                    .global main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10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11            ;  25 | int main(void) { 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12            ;  26 | int i1, i2;      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13            ;  27 | unsigned int ui1;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14            ;  28 | short int sint1; 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15            ;  29 | long int lint2;  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16            ;  30 |  int a[4];       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17            ;  31 | // Stop watchdog timer to prevent time out reset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18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19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20            ;*****************************************************************************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21            ;* FUNCTION NAME: main                                                       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22            ;*                                                                           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23            ;*   Regs Modified     : SP,SR,r12                                           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24            ;*   Regs Used         : SP,SR,r12                                           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25            ;*   Local Frame Size  : 0 Args + 20 Auto + 0 Save = 20 byte                 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26            ;*****************************************************************************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27 000000       main: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28            ;* --------------------------------------------------------------------------*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29 000000 8031          SUB.W     #20,SP                ; []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000002 0014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30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31            ;  32 | WDTCTL = WDTPW + WDTHOLD;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32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33 000004 40B2          MOV.W     #23168,&amp;WDTCTL+0      ; [] |32|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000006 5A80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000008 0000!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34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35            ;  33 | i1 = 2; i2 = -2; 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36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37 00000a 43A1          MOV.W     #2,12(SP)             ; [] |33|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00000c 000C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38 00000e 40B1          MOV.W     #65534,14(SP)         ; [] |33|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000010 FFFE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000012 000E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39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40            ;  34 | ui1=65535;       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41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42 000014 43B1          MOV.W     #65535,16(SP)         ; [] |34|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000016 0010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43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44            ;  35 | sint1=127;       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45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46 000018 40B1          MOV.W     #127,18(SP)           ; [] |35|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00001a 007F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00001c 0012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MSP430 Assembler PC v20.2.2 Mon Sep 21 09:17:08 2020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endParaRPr lang="en-US" sz="1200" b="1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Copyright (c) 2003-2018 Texas Instruments Incorporated</a:t>
            </a:r>
            <a:endParaRPr lang="en-US" sz="1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8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 #1 Compiler Generated List File </a:t>
            </a:r>
            <a:br>
              <a:rPr lang="en-US" sz="3600" dirty="0"/>
            </a:br>
            <a:r>
              <a:rPr lang="en-US" sz="3600" dirty="0"/>
              <a:t>(TI Compiler, optimization: OFF, suppress debug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362200" y="1328738"/>
            <a:ext cx="8153400" cy="55292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CDataAllocationDemo.asm                                              PAGE    2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endParaRPr lang="en-US" sz="1200" b="1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47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48            ;  36 | lint2=128243;    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49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50 00001e 40B1          MOV.W     #62707,8(SP)          ; [] |36|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000020 F4F3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000022 0008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51 000024 4391          MOV.W     #1,10(SP)             ; [] |36|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000026 000A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52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53            ;  37 | a[0]=20; a[1]=9; 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54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55 000028 40B1          MOV.W     #20,0(SP)             ; [] |37|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00002a 0014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00002c 0000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56 00002e 40B1          MOV.W     #9,2(SP)              ; [] |37|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000030 0009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000032 0002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57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58            ;  38 | return 0;                                                  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59            ;----------------------------------------------------------------------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60 000034 430C          MOV.W     #0,r12                ; [] |38|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61 000036 5031          ADD.W     #20,SP                ; []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   000038 0014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62 00003a 4130          RET       ; []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63                    ; []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64            ;*****************************************************************************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65            ;* UNDEFINED EXTERNAL REFERENCES                                             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66            ;*****************************************************************************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67                    .global WDTCTL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68    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69            ;******************************************************************************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70            ;* BUILD ATTRIBUTES                                                           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71            ;******************************************************************************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72                    .battr "TI", Tag_File, 1, Tag_LPM_INFO(1)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73                    .battr "TI", Tag_File, 1, Tag_PORTS_INIT_INFO("012345678901ABCDEFGHIJ0000000000001111000000000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74                    .battr "TI", Tag_File, 1, Tag_LEA_INFO(1)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75                    .battr "TI", Tag_File, 1, Tag_HW_MPY32_INFO(2)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76                    .battr "TI", Tag_File, 1, Tag_HW_MPY_ISR_INFO(1)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77                    .battr "TI", Tag_File, 1, Tag_HW_MPY_INLINE_INFO(1)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      78                    .battr "mspabi", Tag_File, 1, Tag_enum_size(3)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endParaRPr lang="en-US" sz="1200" b="1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1200" b="1" smtClean="0">
                <a:latin typeface="Courier New" pitchFamily="49" charset="0"/>
              </a:rPr>
              <a:t>No Assembly Errors, No Assembly Warnings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endParaRPr lang="en-US" sz="1200" b="1" smtClean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endParaRPr lang="en-US" sz="12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50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</a:t>
            </a:r>
            <a:r>
              <a:rPr lang="en-US" dirty="0" err="1"/>
              <a:t>demoC2ASM.c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19400" y="1477963"/>
            <a:ext cx="7181850" cy="434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 smtClean="0">
                <a:latin typeface="Courier New" pitchFamily="49" charset="0"/>
              </a:rPr>
              <a:t>#</a:t>
            </a:r>
            <a:r>
              <a:rPr lang="en-US" sz="1050" b="1" dirty="0">
                <a:latin typeface="Courier New" pitchFamily="49" charset="0"/>
              </a:rPr>
              <a:t>include &lt;</a:t>
            </a:r>
            <a:r>
              <a:rPr lang="en-US" sz="1050" b="1" dirty="0" err="1">
                <a:latin typeface="Courier New" pitchFamily="49" charset="0"/>
              </a:rPr>
              <a:t>msp430.h</a:t>
            </a:r>
            <a:r>
              <a:rPr lang="en-US" sz="1050" b="1" dirty="0">
                <a:latin typeface="Courier New" pitchFamily="49" charset="0"/>
              </a:rPr>
              <a:t>&gt; 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endParaRPr lang="en-US" sz="105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 err="1" smtClean="0">
                <a:latin typeface="Courier New" pitchFamily="49" charset="0"/>
              </a:rPr>
              <a:t>int</a:t>
            </a:r>
            <a:r>
              <a:rPr lang="en-US" sz="1050" b="1" dirty="0" smtClean="0">
                <a:latin typeface="Courier New" pitchFamily="49" charset="0"/>
              </a:rPr>
              <a:t> </a:t>
            </a:r>
            <a:r>
              <a:rPr lang="en-US" sz="1050" b="1" dirty="0">
                <a:latin typeface="Courier New" pitchFamily="49" charset="0"/>
              </a:rPr>
              <a:t>main(void) {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	</a:t>
            </a:r>
            <a:r>
              <a:rPr lang="en-US" sz="1050" b="1" dirty="0" err="1">
                <a:latin typeface="Courier New" pitchFamily="49" charset="0"/>
              </a:rPr>
              <a:t>WDTCTL</a:t>
            </a:r>
            <a:r>
              <a:rPr lang="en-US" sz="1050" b="1" dirty="0">
                <a:latin typeface="Courier New" pitchFamily="49" charset="0"/>
              </a:rPr>
              <a:t> = </a:t>
            </a:r>
            <a:r>
              <a:rPr lang="en-US" sz="1050" b="1" dirty="0" err="1">
                <a:latin typeface="Courier New" pitchFamily="49" charset="0"/>
              </a:rPr>
              <a:t>WDTPW</a:t>
            </a:r>
            <a:r>
              <a:rPr lang="en-US" sz="1050" b="1" dirty="0">
                <a:latin typeface="Courier New" pitchFamily="49" charset="0"/>
              </a:rPr>
              <a:t> | </a:t>
            </a:r>
            <a:r>
              <a:rPr lang="en-US" sz="1050" b="1" dirty="0" err="1">
                <a:latin typeface="Courier New" pitchFamily="49" charset="0"/>
              </a:rPr>
              <a:t>WDTHOLD</a:t>
            </a:r>
            <a:r>
              <a:rPr lang="en-US" sz="1050" b="1" dirty="0">
                <a:latin typeface="Courier New" pitchFamily="49" charset="0"/>
              </a:rPr>
              <a:t>;	// stop watchdog timer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	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unsigned </a:t>
            </a:r>
            <a:r>
              <a:rPr lang="en-US" sz="1050" b="1" dirty="0" err="1">
                <a:latin typeface="Courier New" pitchFamily="49" charset="0"/>
              </a:rPr>
              <a:t>int</a:t>
            </a:r>
            <a:r>
              <a:rPr lang="en-US" sz="1050" b="1" dirty="0">
                <a:latin typeface="Courier New" pitchFamily="49" charset="0"/>
              </a:rPr>
              <a:t> 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 = 0;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unsigned char </a:t>
            </a:r>
            <a:r>
              <a:rPr lang="en-US" sz="1050" b="1" dirty="0" err="1">
                <a:latin typeface="Courier New" pitchFamily="49" charset="0"/>
              </a:rPr>
              <a:t>ch</a:t>
            </a:r>
            <a:r>
              <a:rPr lang="en-US" sz="1050" b="1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unsigned long </a:t>
            </a:r>
            <a:r>
              <a:rPr lang="en-US" sz="1050" b="1" dirty="0" err="1">
                <a:latin typeface="Courier New" pitchFamily="49" charset="0"/>
              </a:rPr>
              <a:t>int</a:t>
            </a:r>
            <a:r>
              <a:rPr lang="en-US" sz="1050" b="1" dirty="0">
                <a:latin typeface="Courier New" pitchFamily="49" charset="0"/>
              </a:rPr>
              <a:t> sum = 0;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endParaRPr lang="en-US" sz="105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for(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=0; 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&lt;10; 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++) sum += </a:t>
            </a:r>
            <a:r>
              <a:rPr lang="en-US" sz="1050" b="1" dirty="0" err="1">
                <a:latin typeface="Courier New" pitchFamily="49" charset="0"/>
              </a:rPr>
              <a:t>i</a:t>
            </a:r>
            <a:r>
              <a:rPr lang="en-US" sz="1050" b="1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</a:rPr>
              <a:t>P3OUT</a:t>
            </a:r>
            <a:r>
              <a:rPr lang="en-US" sz="1050" b="1" dirty="0">
                <a:latin typeface="Courier New" pitchFamily="49" charset="0"/>
              </a:rPr>
              <a:t> = (unsigned char) sum;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</a:rPr>
              <a:t>P4OUT</a:t>
            </a:r>
            <a:r>
              <a:rPr lang="en-US" sz="1050" b="1" dirty="0">
                <a:latin typeface="Courier New" pitchFamily="49" charset="0"/>
              </a:rPr>
              <a:t> = (unsigned char) (sum &gt;&gt; 8);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endParaRPr lang="en-US" sz="105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</a:rPr>
              <a:t>ch</a:t>
            </a:r>
            <a:r>
              <a:rPr lang="en-US" sz="1050" b="1" dirty="0">
                <a:latin typeface="Courier New" pitchFamily="49" charset="0"/>
              </a:rPr>
              <a:t>=</a:t>
            </a:r>
            <a:r>
              <a:rPr lang="en-US" sz="1050" b="1" dirty="0" err="1">
                <a:latin typeface="Courier New" pitchFamily="49" charset="0"/>
              </a:rPr>
              <a:t>P1IN</a:t>
            </a:r>
            <a:r>
              <a:rPr lang="en-US" sz="1050" b="1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switch(</a:t>
            </a:r>
            <a:r>
              <a:rPr lang="en-US" sz="1050" b="1" dirty="0" err="1">
                <a:latin typeface="Courier New" pitchFamily="49" charset="0"/>
              </a:rPr>
              <a:t>ch</a:t>
            </a:r>
            <a:r>
              <a:rPr lang="en-US" sz="1050" b="1" dirty="0">
                <a:latin typeface="Courier New" pitchFamily="49" charset="0"/>
              </a:rPr>
              <a:t>) {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  case 0: </a:t>
            </a:r>
            <a:r>
              <a:rPr lang="en-US" sz="1050" b="1" dirty="0" err="1">
                <a:latin typeface="Courier New" pitchFamily="49" charset="0"/>
              </a:rPr>
              <a:t>P2OUT</a:t>
            </a:r>
            <a:r>
              <a:rPr lang="en-US" sz="1050" b="1" dirty="0">
                <a:latin typeface="Courier New" pitchFamily="49" charset="0"/>
              </a:rPr>
              <a:t>=</a:t>
            </a:r>
            <a:r>
              <a:rPr lang="en-US" sz="1050" b="1" dirty="0" err="1">
                <a:latin typeface="Courier New" pitchFamily="49" charset="0"/>
              </a:rPr>
              <a:t>0x01</a:t>
            </a:r>
            <a:r>
              <a:rPr lang="en-US" sz="1050" b="1" dirty="0">
                <a:latin typeface="Courier New" pitchFamily="49" charset="0"/>
              </a:rPr>
              <a:t>; break;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  case 1: </a:t>
            </a:r>
            <a:r>
              <a:rPr lang="en-US" sz="1050" b="1" dirty="0" err="1">
                <a:latin typeface="Courier New" pitchFamily="49" charset="0"/>
              </a:rPr>
              <a:t>P2OUT</a:t>
            </a:r>
            <a:r>
              <a:rPr lang="en-US" sz="1050" b="1" dirty="0">
                <a:latin typeface="Courier New" pitchFamily="49" charset="0"/>
              </a:rPr>
              <a:t>=</a:t>
            </a:r>
            <a:r>
              <a:rPr lang="en-US" sz="1050" b="1" dirty="0" err="1">
                <a:latin typeface="Courier New" pitchFamily="49" charset="0"/>
              </a:rPr>
              <a:t>0x02</a:t>
            </a:r>
            <a:r>
              <a:rPr lang="en-US" sz="1050" b="1" dirty="0">
                <a:latin typeface="Courier New" pitchFamily="49" charset="0"/>
              </a:rPr>
              <a:t>; break;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  default: </a:t>
            </a:r>
            <a:r>
              <a:rPr lang="en-US" sz="1050" b="1" dirty="0" err="1">
                <a:latin typeface="Courier New" pitchFamily="49" charset="0"/>
              </a:rPr>
              <a:t>P2OUT</a:t>
            </a:r>
            <a:r>
              <a:rPr lang="en-US" sz="1050" b="1" dirty="0">
                <a:latin typeface="Courier New" pitchFamily="49" charset="0"/>
              </a:rPr>
              <a:t>=</a:t>
            </a:r>
            <a:r>
              <a:rPr lang="en-US" sz="1050" b="1" dirty="0" err="1">
                <a:latin typeface="Courier New" pitchFamily="49" charset="0"/>
              </a:rPr>
              <a:t>0x80</a:t>
            </a:r>
            <a:r>
              <a:rPr lang="en-US" sz="1050" b="1" dirty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endParaRPr lang="en-US" sz="105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	return 0;</a:t>
            </a:r>
          </a:p>
          <a:p>
            <a:pPr>
              <a:spcBef>
                <a:spcPct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 pitchFamily="49" charset="0"/>
              </a:rPr>
              <a:t>}</a:t>
            </a:r>
            <a:endParaRPr lang="en-US" sz="105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0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2042</Words>
  <Application>Microsoft Office PowerPoint</Application>
  <PresentationFormat>Widescreen</PresentationFormat>
  <Paragraphs>332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Consolas</vt:lpstr>
      <vt:lpstr>Calibri</vt:lpstr>
      <vt:lpstr>Arial</vt:lpstr>
      <vt:lpstr>Courier New</vt:lpstr>
      <vt:lpstr>Office Theme</vt:lpstr>
      <vt:lpstr>CPE 323  Intro to Embedded Computer Systems MSP430: Assembly Language and C</vt:lpstr>
      <vt:lpstr>Admin</vt:lpstr>
      <vt:lpstr>Software Flow</vt:lpstr>
      <vt:lpstr>MSP430 C/C++ Data Types</vt:lpstr>
      <vt:lpstr>Data Sizes for MSP430 Pointers</vt:lpstr>
      <vt:lpstr>Compiling a C Program: Example #1</vt:lpstr>
      <vt:lpstr>Example #1 Compiler Generated List File  (TI Compiler, optimization: OFF, suppress debug symbols)</vt:lpstr>
      <vt:lpstr>Example #1 Compiler Generated List File  (TI Compiler, optimization: OFF, suppress debug symbols)</vt:lpstr>
      <vt:lpstr>Example #2: demoC2ASM.c </vt:lpstr>
      <vt:lpstr>Example #2: demoC2ASM.c  (List file, 1)</vt:lpstr>
      <vt:lpstr>Example #2: demoC2ASM.c  (List file, 2)</vt:lpstr>
      <vt:lpstr>Example #2: demoC2ASM.c  (List file, 3)</vt:lpstr>
      <vt:lpstr>Example #2: demoC2ASM.c  (List file,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44</cp:revision>
  <dcterms:created xsi:type="dcterms:W3CDTF">2006-08-16T00:00:00Z</dcterms:created>
  <dcterms:modified xsi:type="dcterms:W3CDTF">2022-09-19T04:43:11Z</dcterms:modified>
</cp:coreProperties>
</file>