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8" r:id="rId2"/>
    <p:sldId id="269" r:id="rId3"/>
    <p:sldId id="328" r:id="rId4"/>
    <p:sldId id="329" r:id="rId5"/>
    <p:sldId id="330" r:id="rId6"/>
    <p:sldId id="331" r:id="rId7"/>
    <p:sldId id="332" r:id="rId8"/>
    <p:sldId id="333" r:id="rId9"/>
    <p:sldId id="334" r:id="rId10"/>
  </p:sldIdLst>
  <p:sldSz cx="12192000" cy="6858000"/>
  <p:notesSz cx="6858000" cy="9144000"/>
  <p:embeddedFontLst>
    <p:embeddedFont>
      <p:font typeface="Tahoma" panose="020B0604030504040204" pitchFamily="34" charset="0"/>
      <p:regular r:id="rId12"/>
      <p:bold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3" y="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6"/>
            <a:ext cx="11125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Parallel </a:t>
            </a:r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419600"/>
            <a:ext cx="8534400" cy="1752600"/>
          </a:xfrm>
        </p:spPr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</a:t>
            </a:r>
            <a:r>
              <a:rPr lang="en-US" dirty="0" err="1" smtClean="0"/>
              <a:t>MSP430F5529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P1-P8</a:t>
            </a:r>
            <a:endParaRPr lang="en-US" sz="2400" dirty="0" smtClean="0"/>
          </a:p>
          <a:p>
            <a:r>
              <a:rPr lang="en-US" sz="2400" dirty="0" smtClean="0"/>
              <a:t>PA (</a:t>
            </a:r>
            <a:r>
              <a:rPr lang="en-US" sz="2400" dirty="0" err="1" smtClean="0"/>
              <a:t>P2|P1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PB</a:t>
            </a:r>
            <a:r>
              <a:rPr lang="en-US" sz="2400" dirty="0" smtClean="0"/>
              <a:t> (</a:t>
            </a:r>
            <a:r>
              <a:rPr lang="en-US" sz="2400" dirty="0" err="1" smtClean="0"/>
              <a:t>P4|P3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PC (</a:t>
            </a:r>
            <a:r>
              <a:rPr lang="en-US" sz="2400" dirty="0" err="1" smtClean="0"/>
              <a:t>P6|P5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PD</a:t>
            </a:r>
            <a:r>
              <a:rPr lang="en-US" sz="2400" dirty="0" smtClean="0"/>
              <a:t> (</a:t>
            </a:r>
            <a:r>
              <a:rPr lang="en-US" sz="2400" dirty="0" err="1" smtClean="0"/>
              <a:t>P8|P7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71600"/>
            <a:ext cx="9829800" cy="48975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553200" y="1255581"/>
            <a:ext cx="2590800" cy="1916019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Port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Direction</a:t>
            </a:r>
          </a:p>
          <a:p>
            <a:endParaRPr lang="en-US" dirty="0" smtClean="0"/>
          </a:p>
          <a:p>
            <a:r>
              <a:rPr lang="en-US" dirty="0" smtClean="0"/>
              <a:t>Input</a:t>
            </a:r>
          </a:p>
          <a:p>
            <a:endParaRPr lang="en-US" dirty="0" smtClean="0"/>
          </a:p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Function Select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495424"/>
            <a:ext cx="4254182" cy="4125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211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P1</a:t>
            </a:r>
            <a:r>
              <a:rPr lang="en-US" dirty="0" smtClean="0"/>
              <a:t> &amp; </a:t>
            </a:r>
            <a:r>
              <a:rPr lang="en-US" dirty="0" err="1" smtClean="0"/>
              <a:t>P2</a:t>
            </a:r>
            <a:r>
              <a:rPr lang="en-US" dirty="0" smtClean="0"/>
              <a:t> Interrupt Capability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PxIFG</a:t>
            </a:r>
            <a:r>
              <a:rPr lang="en-US" dirty="0" smtClean="0"/>
              <a:t> – Interrupt Flag</a:t>
            </a:r>
          </a:p>
          <a:p>
            <a:endParaRPr lang="en-US" dirty="0"/>
          </a:p>
          <a:p>
            <a:r>
              <a:rPr lang="en-US" dirty="0" err="1" smtClean="0"/>
              <a:t>PxIE</a:t>
            </a:r>
            <a:r>
              <a:rPr lang="en-US" dirty="0" smtClean="0"/>
              <a:t> – Interrupt Enable</a:t>
            </a:r>
          </a:p>
          <a:p>
            <a:endParaRPr lang="en-US" dirty="0"/>
          </a:p>
          <a:p>
            <a:r>
              <a:rPr lang="en-US" dirty="0" err="1" smtClean="0"/>
              <a:t>PxIES</a:t>
            </a:r>
            <a:r>
              <a:rPr lang="en-US" dirty="0" smtClean="0"/>
              <a:t> – Interrupt Edge Select</a:t>
            </a:r>
          </a:p>
          <a:p>
            <a:pPr lvl="1"/>
            <a:r>
              <a:rPr lang="en-US" dirty="0" smtClean="0"/>
              <a:t>0: low-to-high</a:t>
            </a:r>
          </a:p>
          <a:p>
            <a:pPr lvl="1"/>
            <a:r>
              <a:rPr lang="en-US" dirty="0" smtClean="0"/>
              <a:t>1: high-to-low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599"/>
            <a:ext cx="5468201" cy="4042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389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Px</a:t>
            </a:r>
            <a:r>
              <a:rPr lang="en-US" dirty="0" smtClean="0"/>
              <a:t> </a:t>
            </a:r>
            <a:r>
              <a:rPr lang="en-US" dirty="0" err="1" smtClean="0"/>
              <a:t>ISRs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P1_VECTOR</a:t>
            </a:r>
            <a:r>
              <a:rPr lang="en-US" dirty="0" smtClean="0"/>
              <a:t> – entry 47 in 5529</a:t>
            </a:r>
          </a:p>
          <a:p>
            <a:r>
              <a:rPr lang="en-US" dirty="0" err="1" smtClean="0"/>
              <a:t>P2_VECTOR</a:t>
            </a:r>
            <a:r>
              <a:rPr lang="en-US" dirty="0" smtClean="0"/>
              <a:t> – entry 42 in 5529</a:t>
            </a:r>
          </a:p>
          <a:p>
            <a:r>
              <a:rPr lang="en-US" dirty="0" err="1" smtClean="0"/>
              <a:t>Multisoruce</a:t>
            </a:r>
            <a:r>
              <a:rPr lang="en-US" dirty="0" smtClean="0"/>
              <a:t> </a:t>
            </a:r>
            <a:r>
              <a:rPr lang="en-US" dirty="0" err="1" smtClean="0"/>
              <a:t>ISRs</a:t>
            </a:r>
            <a:r>
              <a:rPr lang="en-US" dirty="0" smtClean="0"/>
              <a:t> (up to 8 sources)</a:t>
            </a:r>
          </a:p>
          <a:p>
            <a:r>
              <a:rPr lang="en-US" dirty="0" smtClean="0"/>
              <a:t>Software overhead for investigating </a:t>
            </a:r>
            <a:r>
              <a:rPr lang="en-US" dirty="0" err="1" smtClean="0"/>
              <a:t>PxIFG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PxIV</a:t>
            </a:r>
            <a:r>
              <a:rPr lang="en-US" dirty="0" smtClean="0"/>
              <a:t> </a:t>
            </a:r>
            <a:r>
              <a:rPr lang="en-US" dirty="0" err="1" smtClean="0"/>
              <a:t>regs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0 – no int.</a:t>
            </a:r>
          </a:p>
          <a:p>
            <a:pPr lvl="1"/>
            <a:r>
              <a:rPr lang="en-US" dirty="0" smtClean="0"/>
              <a:t>2 – </a:t>
            </a:r>
            <a:r>
              <a:rPr lang="en-US" dirty="0" err="1" smtClean="0"/>
              <a:t>P1.0</a:t>
            </a:r>
            <a:r>
              <a:rPr lang="en-US" dirty="0" smtClean="0"/>
              <a:t> is set (highest priority)</a:t>
            </a:r>
          </a:p>
          <a:p>
            <a:pPr lvl="1"/>
            <a:r>
              <a:rPr lang="en-US" dirty="0" smtClean="0"/>
              <a:t>4 – </a:t>
            </a:r>
            <a:r>
              <a:rPr lang="en-US" dirty="0" err="1" smtClean="0"/>
              <a:t>P1.1</a:t>
            </a:r>
            <a:r>
              <a:rPr lang="en-US" dirty="0" smtClean="0"/>
              <a:t> is set 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 err="1" smtClean="0"/>
              <a:t>0x10</a:t>
            </a:r>
            <a:r>
              <a:rPr lang="en-US" dirty="0" smtClean="0"/>
              <a:t> – </a:t>
            </a:r>
            <a:r>
              <a:rPr lang="en-US" dirty="0" err="1" smtClean="0"/>
              <a:t>P1.7</a:t>
            </a:r>
            <a:r>
              <a:rPr lang="en-US" dirty="0" smtClean="0"/>
              <a:t> is set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17836"/>
            <a:ext cx="8469252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 bwMode="auto">
          <a:xfrm>
            <a:off x="9508000" y="3048000"/>
            <a:ext cx="1981200" cy="1066801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28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ISR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3400" y="1295400"/>
            <a:ext cx="4863000" cy="47545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;Interrupt handler for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Cycles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...     ; Interrupt latency          6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 &amp;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P1IV,PC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Add offset to Jump table     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0: No interrupt              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JMP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P1_0_HND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2: Port 1 bit 0       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JMP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P1_1_HND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4: Port 1 bit 1       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JMP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P1_2_HND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6: Port 1 bit 2       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JMP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P1_3_HND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8: Port 1 bit 3       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JMP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P1_4_HND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10: Port 1 bit 4      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JMP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P1_5_HND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12: Port 1 bit 5      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JMP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P1_6_HND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14: Port 1 bit 6      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JMP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P1_7_HND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16: Port 1 bit 7      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</a:t>
            </a:r>
            <a:endParaRPr lang="en-US" sz="1000" dirty="0">
              <a:solidFill>
                <a:schemeClr val="tx1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1500" y="1295401"/>
            <a:ext cx="4406900" cy="4800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P1_7_HND</a:t>
            </a:r>
            <a:r>
              <a:rPr lang="en-US" sz="1000" dirty="0" smtClean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Vector 16: Port 1 bit 7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; Task starts 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Back to main program                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P1_6_HND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14: Port 1 bit 6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; Task starts 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Back to main program                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P1_5_HND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12: Port 1 bit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; Task starts 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Back to main program                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P1_4_HND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10: Port 1 bit 4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; Task starts 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Back to main program              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P1_3_HND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8: Port 1 bit 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; Task starts 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Back to main program              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P1_2_HND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6: Port 1 bit 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; Task starts 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Back to main program              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P1_1_HND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4: Port 1 bit 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; Task starts 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Back to main program               5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P1_0_HND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Vector 2: Port 1 bit 0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... ; Task starts here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0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RETI</a:t>
            </a:r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; Back to main program               5</a:t>
            </a:r>
            <a:endParaRPr lang="en-US" sz="1000" dirty="0">
              <a:solidFill>
                <a:schemeClr val="tx1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1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PxREN</a:t>
            </a:r>
            <a:r>
              <a:rPr lang="en-US" dirty="0" smtClean="0"/>
              <a:t> – </a:t>
            </a:r>
            <a:r>
              <a:rPr lang="en-US" dirty="0" err="1" smtClean="0"/>
              <a:t>pullup</a:t>
            </a:r>
            <a:r>
              <a:rPr lang="en-US" dirty="0" smtClean="0"/>
              <a:t>/pulldown enable</a:t>
            </a:r>
          </a:p>
          <a:p>
            <a:pPr lvl="1"/>
            <a:r>
              <a:rPr lang="en-US" dirty="0" smtClean="0"/>
              <a:t>0 – disabled</a:t>
            </a:r>
          </a:p>
          <a:p>
            <a:pPr lvl="1"/>
            <a:r>
              <a:rPr lang="en-US" dirty="0" smtClean="0"/>
              <a:t>1 – enabled</a:t>
            </a:r>
            <a:endParaRPr lang="en-US" dirty="0"/>
          </a:p>
          <a:p>
            <a:pPr lvl="1"/>
            <a:r>
              <a:rPr lang="en-US" dirty="0" err="1" smtClean="0"/>
              <a:t>PxOUT</a:t>
            </a:r>
            <a:r>
              <a:rPr lang="en-US" dirty="0" smtClean="0"/>
              <a:t> determines 1 or 0</a:t>
            </a:r>
          </a:p>
          <a:p>
            <a:r>
              <a:rPr lang="en-US" dirty="0" err="1" smtClean="0"/>
              <a:t>PxDS</a:t>
            </a:r>
            <a:r>
              <a:rPr lang="en-US" dirty="0" smtClean="0"/>
              <a:t> – drive strength</a:t>
            </a:r>
          </a:p>
          <a:p>
            <a:pPr lvl="1"/>
            <a:r>
              <a:rPr lang="en-US" dirty="0" smtClean="0"/>
              <a:t>0 – reduced drive strength</a:t>
            </a:r>
          </a:p>
          <a:p>
            <a:pPr lvl="1"/>
            <a:r>
              <a:rPr lang="en-US" dirty="0" smtClean="0"/>
              <a:t>1 – full drive strength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5879221" cy="2514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495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Port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P1.0-P1.7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371600"/>
            <a:ext cx="628324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0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501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Times New Roman</vt:lpstr>
      <vt:lpstr>Courier New</vt:lpstr>
      <vt:lpstr>Tahoma</vt:lpstr>
      <vt:lpstr>Consolas</vt:lpstr>
      <vt:lpstr>Calibri</vt:lpstr>
      <vt:lpstr>Office Theme</vt:lpstr>
      <vt:lpstr>CPE 323  Intro to Embedded Computer Systems Parallel Ports</vt:lpstr>
      <vt:lpstr>Admin</vt:lpstr>
      <vt:lpstr>Block Diagram of MSP430F5529</vt:lpstr>
      <vt:lpstr>Common Port Registers</vt:lpstr>
      <vt:lpstr>P1 &amp; P2 Interrupt Capability</vt:lpstr>
      <vt:lpstr>Px ISRs</vt:lpstr>
      <vt:lpstr>ISR Template</vt:lpstr>
      <vt:lpstr>Additional Registers</vt:lpstr>
      <vt:lpstr>Internal Port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98</cp:revision>
  <dcterms:created xsi:type="dcterms:W3CDTF">2006-08-16T00:00:00Z</dcterms:created>
  <dcterms:modified xsi:type="dcterms:W3CDTF">2022-09-25T19:11:24Z</dcterms:modified>
</cp:coreProperties>
</file>