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8" r:id="rId2"/>
    <p:sldId id="269" r:id="rId3"/>
    <p:sldId id="270" r:id="rId4"/>
    <p:sldId id="271" r:id="rId5"/>
    <p:sldId id="284" r:id="rId6"/>
    <p:sldId id="285" r:id="rId7"/>
    <p:sldId id="272" r:id="rId8"/>
    <p:sldId id="319" r:id="rId9"/>
    <p:sldId id="294" r:id="rId10"/>
    <p:sldId id="287" r:id="rId11"/>
    <p:sldId id="295" r:id="rId12"/>
    <p:sldId id="296" r:id="rId13"/>
    <p:sldId id="297" r:id="rId14"/>
    <p:sldId id="298" r:id="rId15"/>
    <p:sldId id="314" r:id="rId16"/>
    <p:sldId id="315" r:id="rId17"/>
    <p:sldId id="312" r:id="rId18"/>
    <p:sldId id="313" r:id="rId19"/>
    <p:sldId id="303" r:id="rId20"/>
    <p:sldId id="307" r:id="rId21"/>
    <p:sldId id="316" r:id="rId22"/>
    <p:sldId id="304" r:id="rId23"/>
    <p:sldId id="318" r:id="rId24"/>
    <p:sldId id="308" r:id="rId25"/>
    <p:sldId id="30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71"/>
            <p14:sldId id="284"/>
            <p14:sldId id="285"/>
            <p14:sldId id="272"/>
            <p14:sldId id="319"/>
            <p14:sldId id="294"/>
            <p14:sldId id="287"/>
            <p14:sldId id="295"/>
            <p14:sldId id="296"/>
            <p14:sldId id="297"/>
            <p14:sldId id="298"/>
            <p14:sldId id="314"/>
            <p14:sldId id="315"/>
            <p14:sldId id="312"/>
            <p14:sldId id="313"/>
            <p14:sldId id="303"/>
            <p14:sldId id="307"/>
            <p14:sldId id="316"/>
            <p14:sldId id="304"/>
            <p14:sldId id="318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 autoAdjust="0"/>
    <p:restoredTop sz="94660"/>
  </p:normalViewPr>
  <p:slideViewPr>
    <p:cSldViewPr>
      <p:cViewPr varScale="1">
        <p:scale>
          <a:sx n="90" d="100"/>
          <a:sy n="90" d="100"/>
        </p:scale>
        <p:origin x="283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SPI</a:t>
            </a:r>
            <a:r>
              <a:rPr lang="en-US" dirty="0" smtClean="0"/>
              <a:t> Serial Communication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USCI</a:t>
            </a:r>
            <a:r>
              <a:rPr lang="en-US" dirty="0" smtClean="0"/>
              <a:t> (</a:t>
            </a:r>
            <a:r>
              <a:rPr lang="en-US" dirty="0" err="1" smtClean="0"/>
              <a:t>SPI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81000"/>
            <a:ext cx="5943600" cy="5948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938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USCI</a:t>
            </a:r>
            <a:r>
              <a:rPr lang="en-US" dirty="0" smtClean="0"/>
              <a:t> – </a:t>
            </a:r>
            <a:r>
              <a:rPr lang="en-US" dirty="0" err="1" smtClean="0"/>
              <a:t>UCxSTE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95805"/>
            <a:ext cx="5943600" cy="1129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66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Master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95400"/>
            <a:ext cx="6934200" cy="2971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14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Slave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219200"/>
            <a:ext cx="7010400" cy="3126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71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SPI</a:t>
            </a:r>
            <a:r>
              <a:rPr lang="en-US" dirty="0" smtClean="0"/>
              <a:t> Timing: Clock Polarity and Phase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52560"/>
            <a:ext cx="8778210" cy="464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52600" y="2285960"/>
            <a:ext cx="381000" cy="1676400"/>
          </a:xfrm>
          <a:prstGeom prst="rect">
            <a:avLst/>
          </a:prstGeom>
          <a:solidFill>
            <a:schemeClr val="bg1">
              <a:alpha val="2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2285960"/>
            <a:ext cx="381000" cy="1676400"/>
          </a:xfrm>
          <a:prstGeom prst="rect">
            <a:avLst/>
          </a:prstGeom>
          <a:solidFill>
            <a:schemeClr val="bg1">
              <a:alpha val="22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76200" y="838200"/>
            <a:ext cx="2819400" cy="993608"/>
          </a:xfrm>
          <a:prstGeom prst="wedgeEllipseCallout">
            <a:avLst>
              <a:gd name="adj1" fmla="val 9056"/>
              <a:gd name="adj2" fmla="val 67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Phase</a:t>
            </a:r>
          </a:p>
          <a:p>
            <a:pPr algn="ctr"/>
            <a:r>
              <a:rPr lang="en-US" dirty="0" smtClean="0"/>
              <a:t>0: Active/Inactive</a:t>
            </a:r>
          </a:p>
          <a:p>
            <a:pPr algn="ctr"/>
            <a:r>
              <a:rPr lang="en-US" dirty="0" smtClean="0"/>
              <a:t>1: Inactive/Active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2819400" y="1066760"/>
            <a:ext cx="3200400" cy="841248"/>
          </a:xfrm>
          <a:prstGeom prst="wedgeEllipseCallout">
            <a:avLst>
              <a:gd name="adj1" fmla="val -58568"/>
              <a:gd name="adj2" fmla="val 666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Clock Polarity</a:t>
            </a:r>
          </a:p>
          <a:p>
            <a:pPr algn="ctr"/>
            <a:r>
              <a:rPr lang="en-US" dirty="0" smtClean="0"/>
              <a:t>0 – Idles at 0; </a:t>
            </a:r>
            <a:br>
              <a:rPr lang="en-US" dirty="0" smtClean="0"/>
            </a:br>
            <a:r>
              <a:rPr lang="en-US" dirty="0" smtClean="0"/>
              <a:t>1 – Idles at 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58400" y="1600200"/>
            <a:ext cx="213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Clock phase </a:t>
            </a:r>
            <a:r>
              <a:rPr lang="en-US" dirty="0" smtClean="0"/>
              <a:t>select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UCCKPH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0b</a:t>
            </a:r>
            <a:r>
              <a:rPr lang="en-US" dirty="0"/>
              <a:t> = Data is changed on the first </a:t>
            </a:r>
            <a:r>
              <a:rPr lang="en-US" dirty="0" err="1"/>
              <a:t>UCLK</a:t>
            </a:r>
            <a:r>
              <a:rPr lang="en-US" dirty="0"/>
              <a:t> edge and captured on the </a:t>
            </a:r>
            <a:r>
              <a:rPr lang="en-US" dirty="0" smtClean="0"/>
              <a:t>following 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1b</a:t>
            </a:r>
            <a:r>
              <a:rPr lang="en-US" dirty="0" smtClean="0"/>
              <a:t> </a:t>
            </a:r>
            <a:r>
              <a:rPr lang="en-US" dirty="0"/>
              <a:t>= Data is captured on the first </a:t>
            </a:r>
            <a:r>
              <a:rPr lang="en-US" dirty="0" err="1"/>
              <a:t>UCLK</a:t>
            </a:r>
            <a:r>
              <a:rPr lang="en-US" dirty="0"/>
              <a:t> edge and changed on the </a:t>
            </a:r>
            <a:r>
              <a:rPr lang="en-US" dirty="0" smtClean="0"/>
              <a:t>following edge</a:t>
            </a:r>
            <a:r>
              <a:rPr lang="en-US" dirty="0"/>
              <a:t>.</a:t>
            </a:r>
          </a:p>
        </p:txBody>
      </p:sp>
      <p:sp>
        <p:nvSpPr>
          <p:cNvPr id="14" name="Oval Callout 13"/>
          <p:cNvSpPr/>
          <p:nvPr/>
        </p:nvSpPr>
        <p:spPr>
          <a:xfrm>
            <a:off x="0" y="5570518"/>
            <a:ext cx="3048000" cy="1150958"/>
          </a:xfrm>
          <a:prstGeom prst="wedgeEllipseCallout">
            <a:avLst>
              <a:gd name="adj1" fmla="val 34144"/>
              <a:gd name="adj2" fmla="val -106114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Do not use </a:t>
            </a:r>
            <a:r>
              <a:rPr lang="en-US" sz="1600" dirty="0" err="1" smtClean="0"/>
              <a:t>CKPH</a:t>
            </a:r>
            <a:r>
              <a:rPr lang="en-US" sz="1600" dirty="0" smtClean="0"/>
              <a:t>=1</a:t>
            </a:r>
            <a:br>
              <a:rPr lang="en-US" sz="1600" dirty="0" smtClean="0"/>
            </a:br>
            <a:r>
              <a:rPr lang="en-US" sz="1600" dirty="0" smtClean="0"/>
              <a:t>for slave in 3-wire mode (no trigger for communication)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8321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UCAxCTL0</a:t>
            </a:r>
            <a:r>
              <a:rPr lang="en-US" dirty="0" smtClean="0"/>
              <a:t>, </a:t>
            </a:r>
            <a:r>
              <a:rPr lang="en-US" dirty="0" err="1" smtClean="0"/>
              <a:t>UCAxCTL1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66800"/>
            <a:ext cx="6425119" cy="54041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066800"/>
            <a:ext cx="5590821" cy="2667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028" y="3733800"/>
            <a:ext cx="547692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18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USCI</a:t>
            </a:r>
            <a:r>
              <a:rPr lang="en-US" dirty="0" smtClean="0"/>
              <a:t>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1600"/>
            <a:ext cx="5658538" cy="2209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00" y="3733800"/>
            <a:ext cx="5446309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371600"/>
            <a:ext cx="5639997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128" y="3962400"/>
            <a:ext cx="5377812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289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Slaves: Independent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SS for each S device</a:t>
            </a:r>
          </a:p>
          <a:p>
            <a:r>
              <a:rPr lang="en-US" dirty="0" smtClean="0"/>
              <a:t>One is active at a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0" name="Picture 2" descr="https://upload.wikimedia.org/wikipedia/commons/thumb/f/fc/SPI_three_slaves.svg/800px-SPI_three_slave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95400"/>
            <a:ext cx="5791200" cy="45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85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Slaves: Daisy-Chained </a:t>
            </a:r>
            <a:r>
              <a:rPr lang="en-US" dirty="0" err="1" smtClean="0"/>
              <a:t>SPI</a:t>
            </a:r>
            <a:r>
              <a:rPr lang="en-US" dirty="0" smtClean="0"/>
              <a:t>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074" name="Picture 2" descr="https://upload.wikimedia.org/wikipedia/commons/thumb/9/97/SPI_three_slaves_daisy_chained.svg/800px-SPI_three_slaves_daisy_chained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19200"/>
            <a:ext cx="6180000" cy="490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00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Setup </a:t>
            </a:r>
            <a:r>
              <a:rPr lang="en-US" dirty="0" err="1" smtClean="0"/>
              <a:t>SPI</a:t>
            </a:r>
            <a:r>
              <a:rPr lang="en-US" dirty="0" smtClean="0"/>
              <a:t> link between two boards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Master: Send printable characters to slave over </a:t>
            </a:r>
            <a:r>
              <a:rPr lang="en-US" dirty="0" err="1" smtClean="0"/>
              <a:t>SPI</a:t>
            </a:r>
            <a:r>
              <a:rPr lang="en-US" dirty="0" smtClean="0"/>
              <a:t> link, </a:t>
            </a:r>
            <a:br>
              <a:rPr lang="en-US" dirty="0" smtClean="0"/>
            </a:br>
            <a:r>
              <a:rPr lang="en-US" dirty="0" smtClean="0"/>
              <a:t>verify the received character from the slave (should be equal to previously sent one), send the character to </a:t>
            </a:r>
            <a:r>
              <a:rPr lang="en-US" dirty="0" err="1" smtClean="0"/>
              <a:t>UART</a:t>
            </a:r>
            <a:r>
              <a:rPr lang="en-US" dirty="0" smtClean="0"/>
              <a:t> </a:t>
            </a:r>
          </a:p>
          <a:p>
            <a:r>
              <a:rPr lang="en-US" dirty="0" smtClean="0"/>
              <a:t>Slave: Echo a character received back</a:t>
            </a:r>
          </a:p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63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100" y="1066800"/>
            <a:ext cx="7162800" cy="341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//******************************************************************************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MSP430F5529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Demo Program -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USCI_A0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3-Wire Master Incremented Data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Description: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master talks to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slave using 3-wire mode. Incrementing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data is sent by the master starting at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0x01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Received data is expected to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be same as the previous transmission.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Once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initialized in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Master mode, as follows: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BRCLK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SMCLK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/2, 3-wire mode, clock polarity is high,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MSB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sent first.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The main loop is entered if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at logic 1 which indicates that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the slave device is ready.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Communication is handled in the infinite loop, as follows: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A new character in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written into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TXBUF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if it is empty.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if the received data corresponds to previously sent character,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the communication is carried out properly,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on,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toggles.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Otherwise,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off,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off.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The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and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SLV_Data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are updated, delay is applied so we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can verify program behavior through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LED1&amp;LED2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97930" y="2819400"/>
            <a:ext cx="5867400" cy="34163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MSP430F552x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 -----------------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P1.0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|-&gt;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P3.3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|-&gt; Data Out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UCA0SIMO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|&lt;- Data In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UCA0SOMI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Slave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RDY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-&gt;|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P2.7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|-&gt; Serial Clock Out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UCA0CLK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A. Milenkovic,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milenkovic@computer.org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October 2022</a:t>
            </a:r>
            <a:endParaRPr lang="en-US" dirty="0"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//*****************************************************************</a:t>
            </a:r>
            <a:endParaRPr lang="en-US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85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Master: Configure </a:t>
            </a:r>
            <a:r>
              <a:rPr lang="en-US" dirty="0" err="1" smtClean="0"/>
              <a:t>USCI</a:t>
            </a:r>
            <a:r>
              <a:rPr lang="en-US" dirty="0" smtClean="0"/>
              <a:t> for </a:t>
            </a:r>
            <a:r>
              <a:rPr lang="en-US" dirty="0" err="1" smtClean="0"/>
              <a:t>SPI</a:t>
            </a:r>
            <a:r>
              <a:rPr lang="en-US" dirty="0" smtClean="0"/>
              <a:t>-mode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1295400"/>
            <a:ext cx="9779000" cy="397031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msp430.h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MST_Data,SLV_Data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temp;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SPI_Master_UCA0_Setup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P3SEL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BIT3+BIT4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P3.3,4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option select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P2SEL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P2.7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option select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UCSWRST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**Put state machine in reset**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UCMST+UCSYNC+UCCKPL+UCMSB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3-pin, 8-bit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master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Clock polarity high,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MSB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UCSSEL_2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SMCLK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UCA0BR0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0x02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/2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UCA0BR1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UCA0MCTL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No modulation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&amp;=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UCSWRST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**Initialize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USCI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state machine**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77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Master: </a:t>
            </a:r>
            <a:br>
              <a:rPr lang="en-US" dirty="0" smtClean="0"/>
            </a:br>
            <a:r>
              <a:rPr lang="en-US" dirty="0" smtClean="0"/>
              <a:t>Configure </a:t>
            </a:r>
            <a:r>
              <a:rPr lang="en-US" dirty="0" err="1" smtClean="0"/>
              <a:t>SPI</a:t>
            </a:r>
            <a:r>
              <a:rPr lang="en-US" dirty="0" smtClean="0"/>
              <a:t>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152400"/>
            <a:ext cx="8001000" cy="634019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WDTCTL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WDTPW+WDTHOLD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Stop watchdog 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  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OFF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Set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P1.0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as output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&amp;=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SPI_Master_UCA0_Setup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Initialize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interface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Slave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P1IN&amp;BIT2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until Slave is ready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0x01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Initialize data values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SLV_Data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(;;)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UCA0IFG&amp;UCTXIFG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USCI_A0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TX buffer ready?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UCA0TXBUF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Transmit first character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UCA0IFG&amp;UCRXIFG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data back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UCA0RXBUF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==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SLV_Data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){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Test for correct character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RX'd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If correct, light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^=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heart bit on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LED2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&amp;=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If incorrect, turn off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MST_Data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+ 1) % 50;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SLV_Data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SLV_Data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+ 1) % 50;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delay_cycles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(1000000);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Slave: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10000" y="76200"/>
            <a:ext cx="8305800" cy="65556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//******************************************************************************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MSP430F552x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Demo -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USCI_A0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3-Wire Slave Data Echo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Description: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slave demo using 3-wire mode. Incrementing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data is sent by the master starting at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0x01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Received data is expected to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be same as the previous transmission.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Initialize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Slave mode, as follows: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3-wire mode, clock polarity is high,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MSB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sent first.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Slave generated a logic high pulse on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indicating it is ready.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Communication is handled in the infinite loop, as follows: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Once a new character is received it is echoed if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TXBUF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ready.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LED2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toggled providing visual indication of communication.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MSP430F552x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 -----------------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&lt;-|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P1.0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//Slave is Ready&lt;-|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P3.3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|-&gt; Data Out (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UCA0SIMO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P3.4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|&lt;- Data In (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UCA0SOMI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    |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             |            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P2.7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|-&gt; Serial Clock Out (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UCA0CLK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Author: A. Milenkovic,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milenkovic@computer.org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  Date: October 2022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//******************************************************************************</a:t>
            </a:r>
            <a:r>
              <a:rPr lang="en-US" sz="14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8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Slave: Configure </a:t>
            </a:r>
            <a:r>
              <a:rPr lang="en-US" dirty="0" err="1" smtClean="0"/>
              <a:t>USCI</a:t>
            </a:r>
            <a:r>
              <a:rPr lang="en-US" dirty="0" smtClean="0"/>
              <a:t> for </a:t>
            </a:r>
            <a:r>
              <a:rPr lang="en-US" dirty="0" err="1" smtClean="0"/>
              <a:t>SPI</a:t>
            </a:r>
            <a:r>
              <a:rPr lang="en-US" dirty="0" smtClean="0"/>
              <a:t>-mode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1828800"/>
            <a:ext cx="9982200" cy="267765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msp430.h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SPI_Slave_UCA0_Setup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P3SEL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BIT3+BIT4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P3.3,4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option select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P2SEL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P2.7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option select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UCSWRST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**Put state machine in reset**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UCSYNC+UCCKPL+UCMSB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3-pin, 8-bit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slave,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Clock polarity high,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MSB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UCA0CTL1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&amp;=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UCSWRST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**Initialize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USCI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state machine**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4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Slave: Main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43000" y="1524000"/>
            <a:ext cx="9982200" cy="440120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WDTCTL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WDTPW+WDTHOLD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Stop watchdog timer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SPI_Slave_UCA0_Setup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Set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P1.0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and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as outputs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LED1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on,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set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6428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__</a:t>
            </a:r>
            <a:r>
              <a:rPr lang="en-US" sz="1400" b="1" dirty="0" err="1">
                <a:solidFill>
                  <a:srgbClr val="6428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delay_cycles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(100);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&amp;= ~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;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LED is on,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P1.2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off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P4.7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heartbeat of the application (toggles on each received char)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0;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(;;) 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UCA0IFG&amp;UCRXIFG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wait for a new character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(!(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UCA0IFG&amp;UCTXIFG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new character is received, is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TXBUF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ready?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UCA0TXBUF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UCA0RXBUF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echo character back if ready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P4OUT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^=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Toggle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LED2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6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Part of big 4</a:t>
            </a:r>
          </a:p>
          <a:p>
            <a:pPr lvl="1"/>
            <a:r>
              <a:rPr lang="en-US" dirty="0" smtClean="0"/>
              <a:t>sense</a:t>
            </a:r>
          </a:p>
          <a:p>
            <a:pPr lvl="1"/>
            <a:r>
              <a:rPr lang="en-US" dirty="0" smtClean="0"/>
              <a:t>process (compute)</a:t>
            </a:r>
          </a:p>
          <a:p>
            <a:pPr lvl="1"/>
            <a:r>
              <a:rPr lang="en-US" dirty="0" smtClean="0"/>
              <a:t>store (memory)</a:t>
            </a:r>
          </a:p>
          <a:p>
            <a:pPr lvl="1"/>
            <a:r>
              <a:rPr lang="en-US" dirty="0" smtClean="0"/>
              <a:t>communicate (UI, networks, ...)</a:t>
            </a:r>
          </a:p>
          <a:p>
            <a:r>
              <a:rPr lang="en-US" dirty="0" smtClean="0"/>
              <a:t>Communication in embedded systems</a:t>
            </a:r>
          </a:p>
          <a:p>
            <a:pPr lvl="1"/>
            <a:r>
              <a:rPr lang="en-US" dirty="0" smtClean="0"/>
              <a:t>Between integrated circuits on PCB (e.g., </a:t>
            </a:r>
            <a:r>
              <a:rPr lang="en-US" dirty="0" smtClean="0">
                <a:sym typeface="Symbol" panose="05050102010706020507" pitchFamily="18" charset="2"/>
              </a:rPr>
              <a:t>C  sensors)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Between development platform and a workstation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Between embedded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Wired vs. wireless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Serial vs. parallel</a:t>
            </a:r>
          </a:p>
          <a:p>
            <a:r>
              <a:rPr lang="en-US" dirty="0" smtClean="0">
                <a:sym typeface="Symbol" panose="05050102010706020507" pitchFamily="18" charset="2"/>
              </a:rPr>
              <a:t>Synchronous vs. asynchronous</a:t>
            </a:r>
          </a:p>
          <a:p>
            <a:r>
              <a:rPr lang="en-US" dirty="0" smtClean="0">
                <a:sym typeface="Symbol" panose="05050102010706020507" pitchFamily="18" charset="2"/>
              </a:rPr>
              <a:t>Unidirectional (simplex) vs. </a:t>
            </a:r>
            <a:br>
              <a:rPr lang="en-US" dirty="0" smtClean="0">
                <a:sym typeface="Symbol" panose="05050102010706020507" pitchFamily="18" charset="2"/>
              </a:rPr>
            </a:br>
            <a:r>
              <a:rPr lang="en-US" dirty="0" smtClean="0">
                <a:sym typeface="Symbol" panose="05050102010706020507" pitchFamily="18" charset="2"/>
              </a:rPr>
              <a:t>bidirectional (half-duplex and full-duplex)</a:t>
            </a: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1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 in </a:t>
            </a:r>
            <a:r>
              <a:rPr lang="en-US" dirty="0" err="1" smtClean="0"/>
              <a:t>MSP430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Communication protocols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UART</a:t>
            </a:r>
            <a:r>
              <a:rPr lang="en-US" dirty="0" smtClean="0">
                <a:sym typeface="Symbol" panose="05050102010706020507" pitchFamily="18" charset="2"/>
              </a:rPr>
              <a:t> (Universal Asynchronous Receiver/Transmitter)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SPI (Serial Parallel Interface)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I</a:t>
            </a:r>
            <a:r>
              <a:rPr lang="en-US" baseline="30000" dirty="0" err="1" smtClean="0">
                <a:sym typeface="Symbol" panose="05050102010706020507" pitchFamily="18" charset="2"/>
              </a:rPr>
              <a:t>2</a:t>
            </a:r>
            <a:r>
              <a:rPr lang="en-US" dirty="0" err="1" smtClean="0">
                <a:sym typeface="Symbol" panose="05050102010706020507" pitchFamily="18" charset="2"/>
              </a:rPr>
              <a:t>C</a:t>
            </a:r>
            <a:r>
              <a:rPr lang="en-US" dirty="0" smtClean="0">
                <a:sym typeface="Symbol" panose="05050102010706020507" pitchFamily="18" charset="2"/>
              </a:rPr>
              <a:t> (Inter Integrated Circuit)</a:t>
            </a: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Infrared</a:t>
            </a:r>
          </a:p>
          <a:p>
            <a:r>
              <a:rPr lang="en-US" dirty="0" smtClean="0">
                <a:sym typeface="Symbol" panose="05050102010706020507" pitchFamily="18" charset="2"/>
              </a:rPr>
              <a:t>Peripheral devices 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USCI</a:t>
            </a:r>
            <a:r>
              <a:rPr lang="en-US" dirty="0" smtClean="0">
                <a:sym typeface="Symbol" panose="05050102010706020507" pitchFamily="18" charset="2"/>
              </a:rPr>
              <a:t> – Universal Serial Communication Interface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USI</a:t>
            </a:r>
            <a:r>
              <a:rPr lang="en-US" dirty="0" smtClean="0">
                <a:sym typeface="Symbol" panose="05050102010706020507" pitchFamily="18" charset="2"/>
              </a:rPr>
              <a:t> – Universal Serial Interface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USART</a:t>
            </a:r>
            <a:r>
              <a:rPr lang="en-US" dirty="0" smtClean="0">
                <a:sym typeface="Symbol" panose="05050102010706020507" pitchFamily="18" charset="2"/>
              </a:rPr>
              <a:t> – Universal Synchronous/Asynchronous Receiver/Transmitter</a:t>
            </a: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4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 – Serial Peripheral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4-wire vs. 3-wire</a:t>
            </a:r>
          </a:p>
          <a:p>
            <a:r>
              <a:rPr lang="en-US" dirty="0" smtClean="0"/>
              <a:t>Signals</a:t>
            </a:r>
          </a:p>
          <a:p>
            <a:pPr lvl="1"/>
            <a:r>
              <a:rPr lang="en-US" dirty="0" err="1" smtClean="0"/>
              <a:t>SCLK</a:t>
            </a:r>
            <a:endParaRPr lang="en-US" dirty="0" smtClean="0"/>
          </a:p>
          <a:p>
            <a:pPr lvl="1"/>
            <a:r>
              <a:rPr lang="en-US" dirty="0" err="1" smtClean="0"/>
              <a:t>MOSI</a:t>
            </a:r>
            <a:r>
              <a:rPr lang="en-US" dirty="0" smtClean="0"/>
              <a:t>/SIMO</a:t>
            </a:r>
          </a:p>
          <a:p>
            <a:pPr lvl="1"/>
            <a:r>
              <a:rPr lang="en-US" dirty="0" smtClean="0"/>
              <a:t>MISO/</a:t>
            </a:r>
            <a:r>
              <a:rPr lang="en-US" dirty="0" err="1" smtClean="0"/>
              <a:t>SOMI</a:t>
            </a:r>
            <a:endParaRPr lang="en-US" dirty="0" smtClean="0"/>
          </a:p>
          <a:p>
            <a:pPr lvl="1"/>
            <a:r>
              <a:rPr lang="en-US" dirty="0" smtClean="0"/>
              <a:t>SS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486400" y="1582738"/>
            <a:ext cx="5867400" cy="2362201"/>
            <a:chOff x="5257800" y="3429000"/>
            <a:chExt cx="5867400" cy="2362201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257800" y="3448050"/>
              <a:ext cx="2225878" cy="219075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Master (M)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9128328" y="3429000"/>
              <a:ext cx="1996872" cy="220980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Slave (S)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8"/>
            <p:cNvCxnSpPr>
              <a:cxnSpLocks noChangeShapeType="1"/>
            </p:cNvCxnSpPr>
            <p:nvPr/>
          </p:nvCxnSpPr>
          <p:spPr bwMode="auto">
            <a:xfrm>
              <a:off x="7470978" y="3670300"/>
              <a:ext cx="16764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9"/>
            <p:cNvCxnSpPr>
              <a:cxnSpLocks noChangeShapeType="1"/>
            </p:cNvCxnSpPr>
            <p:nvPr/>
          </p:nvCxnSpPr>
          <p:spPr bwMode="auto">
            <a:xfrm rot="10800000">
              <a:off x="7465466" y="4022784"/>
              <a:ext cx="165735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miter lim="800000"/>
              <a:headEnd w="lg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TextBox 10"/>
            <p:cNvSpPr txBox="1">
              <a:spLocks noChangeArrowheads="1"/>
            </p:cNvSpPr>
            <p:nvPr/>
          </p:nvSpPr>
          <p:spPr bwMode="auto">
            <a:xfrm>
              <a:off x="9090228" y="345440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SCLK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1"/>
            <p:cNvSpPr txBox="1">
              <a:spLocks noChangeArrowheads="1"/>
            </p:cNvSpPr>
            <p:nvPr/>
          </p:nvSpPr>
          <p:spPr bwMode="auto">
            <a:xfrm>
              <a:off x="6127724" y="3806766"/>
              <a:ext cx="14761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MISO/</a:t>
              </a:r>
              <a:r>
                <a:rPr lang="en-US" altLang="en-US" sz="2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SOMI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6829628" y="3454400"/>
              <a:ext cx="81915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SCLK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3"/>
            <p:cNvSpPr txBox="1">
              <a:spLocks noChangeArrowheads="1"/>
            </p:cNvSpPr>
            <p:nvPr/>
          </p:nvSpPr>
          <p:spPr bwMode="auto">
            <a:xfrm>
              <a:off x="9090228" y="3829903"/>
              <a:ext cx="15079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MISO/</a:t>
              </a:r>
              <a:r>
                <a:rPr lang="en-US" altLang="en-US" sz="2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SOMI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470978" y="4908551"/>
              <a:ext cx="1695450" cy="882650"/>
              <a:chOff x="7464628" y="4286250"/>
              <a:chExt cx="1695450" cy="882650"/>
            </a:xfrm>
          </p:grpSpPr>
          <p:cxnSp>
            <p:nvCxnSpPr>
              <p:cNvPr id="17" name="Straight Connector 15"/>
              <p:cNvCxnSpPr>
                <a:cxnSpLocks noChangeShapeType="1"/>
              </p:cNvCxnSpPr>
              <p:nvPr/>
            </p:nvCxnSpPr>
            <p:spPr bwMode="auto">
              <a:xfrm>
                <a:off x="7464628" y="4749800"/>
                <a:ext cx="169545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Connector 17"/>
              <p:cNvCxnSpPr>
                <a:cxnSpLocks noChangeShapeType="1"/>
              </p:cNvCxnSpPr>
              <p:nvPr/>
            </p:nvCxnSpPr>
            <p:spPr bwMode="auto">
              <a:xfrm rot="5400000">
                <a:off x="8112328" y="4902200"/>
                <a:ext cx="3175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Straight Connector 19"/>
              <p:cNvCxnSpPr>
                <a:cxnSpLocks noChangeShapeType="1"/>
              </p:cNvCxnSpPr>
              <p:nvPr/>
            </p:nvCxnSpPr>
            <p:spPr bwMode="auto">
              <a:xfrm>
                <a:off x="8093278" y="5067300"/>
                <a:ext cx="32385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Straight Connector 21"/>
              <p:cNvCxnSpPr>
                <a:cxnSpLocks noChangeShapeType="1"/>
              </p:cNvCxnSpPr>
              <p:nvPr/>
            </p:nvCxnSpPr>
            <p:spPr bwMode="auto">
              <a:xfrm>
                <a:off x="8137728" y="5099050"/>
                <a:ext cx="2540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Straight Connector 23"/>
              <p:cNvCxnSpPr>
                <a:cxnSpLocks noChangeShapeType="1"/>
              </p:cNvCxnSpPr>
              <p:nvPr/>
            </p:nvCxnSpPr>
            <p:spPr bwMode="auto">
              <a:xfrm>
                <a:off x="8169478" y="5137150"/>
                <a:ext cx="19685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Straight Connector 25"/>
              <p:cNvCxnSpPr>
                <a:cxnSpLocks noChangeShapeType="1"/>
              </p:cNvCxnSpPr>
              <p:nvPr/>
            </p:nvCxnSpPr>
            <p:spPr bwMode="auto">
              <a:xfrm>
                <a:off x="8213928" y="5168900"/>
                <a:ext cx="1143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Box 29"/>
              <p:cNvSpPr txBox="1">
                <a:spLocks noChangeArrowheads="1"/>
              </p:cNvSpPr>
              <p:nvPr/>
            </p:nvSpPr>
            <p:spPr bwMode="auto">
              <a:xfrm>
                <a:off x="7832928" y="4286250"/>
                <a:ext cx="8191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Gnd</a:t>
                </a:r>
              </a:p>
            </p:txBody>
          </p:sp>
        </p:grpSp>
        <p:sp>
          <p:nvSpPr>
            <p:cNvPr id="26" name="TextBox 11"/>
            <p:cNvSpPr txBox="1">
              <a:spLocks noChangeArrowheads="1"/>
            </p:cNvSpPr>
            <p:nvPr/>
          </p:nvSpPr>
          <p:spPr bwMode="auto">
            <a:xfrm>
              <a:off x="6127724" y="4202053"/>
              <a:ext cx="150835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MOSI</a:t>
              </a:r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/SIMO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Box 13"/>
            <p:cNvSpPr txBox="1">
              <a:spLocks noChangeArrowheads="1"/>
            </p:cNvSpPr>
            <p:nvPr/>
          </p:nvSpPr>
          <p:spPr bwMode="auto">
            <a:xfrm>
              <a:off x="9077528" y="4218941"/>
              <a:ext cx="14698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MOSI</a:t>
              </a:r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/SIMO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8"/>
            <p:cNvCxnSpPr>
              <a:cxnSpLocks noChangeShapeType="1"/>
            </p:cNvCxnSpPr>
            <p:nvPr/>
          </p:nvCxnSpPr>
          <p:spPr bwMode="auto">
            <a:xfrm>
              <a:off x="7483678" y="4418996"/>
              <a:ext cx="16764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traight Arrow Connector 8"/>
            <p:cNvCxnSpPr>
              <a:cxnSpLocks noChangeShapeType="1"/>
            </p:cNvCxnSpPr>
            <p:nvPr/>
          </p:nvCxnSpPr>
          <p:spPr bwMode="auto">
            <a:xfrm>
              <a:off x="7480274" y="4835994"/>
              <a:ext cx="1676400" cy="1588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miter lim="800000"/>
              <a:headEnd type="non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TextBox 11"/>
            <p:cNvSpPr txBox="1">
              <a:spLocks noChangeArrowheads="1"/>
            </p:cNvSpPr>
            <p:nvPr/>
          </p:nvSpPr>
          <p:spPr bwMode="auto">
            <a:xfrm>
              <a:off x="6934199" y="4617063"/>
              <a:ext cx="6894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SS#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Box 11"/>
            <p:cNvSpPr txBox="1">
              <a:spLocks noChangeArrowheads="1"/>
            </p:cNvSpPr>
            <p:nvPr/>
          </p:nvSpPr>
          <p:spPr bwMode="auto">
            <a:xfrm>
              <a:off x="9123032" y="4628734"/>
              <a:ext cx="6894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SS#</a:t>
              </a:r>
              <a:endParaRPr lang="en-US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14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Transmission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18772"/>
              </p:ext>
            </p:extLst>
          </p:nvPr>
        </p:nvGraphicFramePr>
        <p:xfrm>
          <a:off x="2235200" y="227584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61628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0015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195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4609615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801065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66051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7448237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5558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6512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602041"/>
              </p:ext>
            </p:extLst>
          </p:nvPr>
        </p:nvGraphicFramePr>
        <p:xfrm>
          <a:off x="2235200" y="2014220"/>
          <a:ext cx="27432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61628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0015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195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4609615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801065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66051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7448237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5558351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D0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D1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D2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D3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D4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D5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D6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D7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96512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389912"/>
              </p:ext>
            </p:extLst>
          </p:nvPr>
        </p:nvGraphicFramePr>
        <p:xfrm>
          <a:off x="6502400" y="2280920"/>
          <a:ext cx="2743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61628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0015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195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4609615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801065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66051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7448237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55583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6512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5491303"/>
              </p:ext>
            </p:extLst>
          </p:nvPr>
        </p:nvGraphicFramePr>
        <p:xfrm>
          <a:off x="6502400" y="2019300"/>
          <a:ext cx="274320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626162858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00154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81954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64609615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19801065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9660513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7448237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5558351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D0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D1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D2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D3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D4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D5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D6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 smtClean="0">
                          <a:solidFill>
                            <a:schemeClr val="tx1"/>
                          </a:solidFill>
                          <a:latin typeface="+mj-lt"/>
                        </a:rPr>
                        <a:t>D7</a:t>
                      </a:r>
                      <a:endParaRPr lang="en-US" sz="105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96512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073400" y="159004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‘M’=</a:t>
            </a:r>
            <a:r>
              <a:rPr lang="en-US" dirty="0" err="1" smtClean="0"/>
              <a:t>0x4C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42200" y="155523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‘S’=</a:t>
            </a:r>
            <a:r>
              <a:rPr lang="en-US" dirty="0" err="1" smtClean="0"/>
              <a:t>0x53</a:t>
            </a:r>
            <a:endParaRPr lang="en-US" dirty="0"/>
          </a:p>
        </p:txBody>
      </p:sp>
      <p:cxnSp>
        <p:nvCxnSpPr>
          <p:cNvPr id="19" name="Elbow Connector 18"/>
          <p:cNvCxnSpPr>
            <a:endCxn id="7" idx="1"/>
          </p:cNvCxnSpPr>
          <p:nvPr/>
        </p:nvCxnSpPr>
        <p:spPr>
          <a:xfrm rot="10800000">
            <a:off x="2235200" y="2461260"/>
            <a:ext cx="7010400" cy="38100"/>
          </a:xfrm>
          <a:prstGeom prst="bentConnector5">
            <a:avLst>
              <a:gd name="adj1" fmla="val -3804"/>
              <a:gd name="adj2" fmla="val -1698667"/>
              <a:gd name="adj3" fmla="val 1032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1"/>
          </p:cNvCxnSpPr>
          <p:nvPr/>
        </p:nvCxnSpPr>
        <p:spPr>
          <a:xfrm flipV="1">
            <a:off x="4978400" y="2466340"/>
            <a:ext cx="1524000" cy="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59400" y="2081014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MOSI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59400" y="280416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MISO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930400" y="1356360"/>
            <a:ext cx="3429000" cy="2743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M device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248400" y="1371600"/>
            <a:ext cx="3556000" cy="27432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smtClean="0"/>
              <a:t>S device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130800" y="1774706"/>
            <a:ext cx="1524000" cy="1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9400" y="14123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SCLK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562100" y="4290059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Configure itself as Master device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Configure clock (make sure the selected S device can work at that frequency)</a:t>
            </a:r>
          </a:p>
          <a:p>
            <a:pPr marL="342900" indent="-342900">
              <a:buAutoNum type="arabicPeriod"/>
            </a:pPr>
            <a:r>
              <a:rPr lang="en-US" dirty="0" smtClean="0"/>
              <a:t>Optionally, select the slave device (SS#)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Transmission</a:t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 err="1" smtClean="0"/>
              <a:t>SPI</a:t>
            </a:r>
            <a:r>
              <a:rPr lang="en-US" dirty="0" smtClean="0"/>
              <a:t> clock: a full-duplex transmission occurs (M: sends a bit on </a:t>
            </a:r>
            <a:r>
              <a:rPr lang="en-US" dirty="0" err="1" smtClean="0"/>
              <a:t>MOSI</a:t>
            </a:r>
            <a:r>
              <a:rPr lang="en-US" dirty="0" smtClean="0"/>
              <a:t>, receive a bit from MISO)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146800" y="4337052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Configure itself as Slave device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If selected (SS# active) and </a:t>
            </a:r>
            <a:r>
              <a:rPr lang="en-US" dirty="0" err="1" smtClean="0"/>
              <a:t>SCLK</a:t>
            </a:r>
            <a:r>
              <a:rPr lang="en-US" dirty="0" smtClean="0"/>
              <a:t> is active</a:t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 err="1" smtClean="0"/>
              <a:t>SPI</a:t>
            </a:r>
            <a:r>
              <a:rPr lang="en-US" dirty="0" smtClean="0"/>
              <a:t> clock: S: sends a bit on MISO, receive a bit from </a:t>
            </a:r>
            <a:r>
              <a:rPr lang="en-US" dirty="0" err="1" smtClean="0"/>
              <a:t>MOSI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46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Transmission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26" name="Picture 2" descr="https://upload.wikimedia.org/wikipedia/commons/thumb/b/bb/SPI_8-bit_circular_transfer.svg/1920px-SPI_8-bit_circular_transfer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0"/>
            <a:ext cx="60960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47800" y="4114800"/>
            <a:ext cx="457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Configure itself as Master device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Configure clock (make sure the selected S device can work at that frequency)</a:t>
            </a:r>
          </a:p>
          <a:p>
            <a:pPr marL="342900" indent="-342900">
              <a:buAutoNum type="arabicPeriod"/>
            </a:pPr>
            <a:r>
              <a:rPr lang="en-US" dirty="0" smtClean="0"/>
              <a:t>Optionally, select the slave device (SS#)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Transmission</a:t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 err="1" smtClean="0"/>
              <a:t>SPI</a:t>
            </a:r>
            <a:r>
              <a:rPr lang="en-US" dirty="0" smtClean="0"/>
              <a:t> clock: a full-duplex transmission occurs (M: sends a bit on </a:t>
            </a:r>
            <a:r>
              <a:rPr lang="en-US" dirty="0" err="1" smtClean="0"/>
              <a:t>MOSI</a:t>
            </a:r>
            <a:r>
              <a:rPr lang="en-US" dirty="0" smtClean="0"/>
              <a:t>, receive a bit from MISO)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411480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Configure itself as Slave device</a:t>
            </a:r>
          </a:p>
          <a:p>
            <a:pPr marL="342900" indent="-342900">
              <a:buAutoNum type="arabicPeriod"/>
            </a:pPr>
            <a:r>
              <a:rPr lang="en-US" dirty="0" smtClean="0"/>
              <a:t>If selected (SS# active) and </a:t>
            </a:r>
            <a:r>
              <a:rPr lang="en-US" dirty="0" err="1" smtClean="0"/>
              <a:t>SCLK</a:t>
            </a:r>
            <a:r>
              <a:rPr lang="en-US" dirty="0" smtClean="0"/>
              <a:t> is active</a:t>
            </a:r>
            <a:br>
              <a:rPr lang="en-US" dirty="0" smtClean="0"/>
            </a:br>
            <a:r>
              <a:rPr lang="en-US" dirty="0" smtClean="0"/>
              <a:t>Each </a:t>
            </a:r>
            <a:r>
              <a:rPr lang="en-US" dirty="0" err="1" smtClean="0"/>
              <a:t>SPI</a:t>
            </a:r>
            <a:r>
              <a:rPr lang="en-US" dirty="0" smtClean="0"/>
              <a:t> clock: S: sends a bit on MISO, receive a bit from </a:t>
            </a:r>
            <a:r>
              <a:rPr lang="en-US" dirty="0" err="1" smtClean="0"/>
              <a:t>MOSI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2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1736</Words>
  <Application>Microsoft Office PowerPoint</Application>
  <PresentationFormat>Widescreen</PresentationFormat>
  <Paragraphs>349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Arial</vt:lpstr>
      <vt:lpstr>Symbol</vt:lpstr>
      <vt:lpstr>Times New Roman</vt:lpstr>
      <vt:lpstr>Courier New</vt:lpstr>
      <vt:lpstr>Consolas</vt:lpstr>
      <vt:lpstr>Office Theme</vt:lpstr>
      <vt:lpstr>CPE 323  Intro to Embedded Computer Systems SPI Serial Communication</vt:lpstr>
      <vt:lpstr>Admin</vt:lpstr>
      <vt:lpstr>MSP430FG4618 Block Diagram</vt:lpstr>
      <vt:lpstr>Communication</vt:lpstr>
      <vt:lpstr>Types of Communication</vt:lpstr>
      <vt:lpstr>Serial Communication in MSP430</vt:lpstr>
      <vt:lpstr>SPI – Serial Peripheral Interface</vt:lpstr>
      <vt:lpstr>Data Transmission</vt:lpstr>
      <vt:lpstr>Data Transmission</vt:lpstr>
      <vt:lpstr>USCI (SPI)</vt:lpstr>
      <vt:lpstr>USCI – UCxSTE Operation</vt:lpstr>
      <vt:lpstr>SPI Master Mode</vt:lpstr>
      <vt:lpstr>SPI Slave Mode</vt:lpstr>
      <vt:lpstr>SPI Timing: Clock Polarity and Phase</vt:lpstr>
      <vt:lpstr>UCAxCTL0, UCAxCTL1</vt:lpstr>
      <vt:lpstr>USCI Interrupts</vt:lpstr>
      <vt:lpstr>Multiple Slaves: Independent Configuration</vt:lpstr>
      <vt:lpstr>Multiple Slaves: Daisy-Chained SPI Bus</vt:lpstr>
      <vt:lpstr>Problem: Setup SPI link between two boards</vt:lpstr>
      <vt:lpstr>Master Code</vt:lpstr>
      <vt:lpstr>Master: Configure USCI for SPI-mode</vt:lpstr>
      <vt:lpstr>Master:  Configure SPI link</vt:lpstr>
      <vt:lpstr>Slave: Header</vt:lpstr>
      <vt:lpstr>Slave: Configure USCI for SPI-mode</vt:lpstr>
      <vt:lpstr>Slave: Main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65</cp:revision>
  <dcterms:created xsi:type="dcterms:W3CDTF">2006-08-16T00:00:00Z</dcterms:created>
  <dcterms:modified xsi:type="dcterms:W3CDTF">2022-10-14T22:33:09Z</dcterms:modified>
</cp:coreProperties>
</file>