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68" r:id="rId2"/>
    <p:sldId id="269" r:id="rId3"/>
    <p:sldId id="270" r:id="rId4"/>
    <p:sldId id="292" r:id="rId5"/>
    <p:sldId id="271" r:id="rId6"/>
    <p:sldId id="293" r:id="rId7"/>
    <p:sldId id="279" r:id="rId8"/>
    <p:sldId id="294" r:id="rId9"/>
    <p:sldId id="295" r:id="rId10"/>
    <p:sldId id="296" r:id="rId11"/>
    <p:sldId id="297" r:id="rId12"/>
    <p:sldId id="272" r:id="rId13"/>
    <p:sldId id="280" r:id="rId14"/>
    <p:sldId id="281" r:id="rId15"/>
    <p:sldId id="286" r:id="rId16"/>
    <p:sldId id="282" r:id="rId17"/>
    <p:sldId id="298" r:id="rId18"/>
    <p:sldId id="283" r:id="rId19"/>
    <p:sldId id="284" r:id="rId20"/>
    <p:sldId id="275" r:id="rId21"/>
    <p:sldId id="278" r:id="rId22"/>
    <p:sldId id="289" r:id="rId23"/>
    <p:sldId id="288" r:id="rId24"/>
    <p:sldId id="290" r:id="rId25"/>
    <p:sldId id="291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mbria Math" panose="02040503050406030204" pitchFamily="18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347ECB-2C3F-4127-954D-9A534D37795E}">
          <p14:sldIdLst>
            <p14:sldId id="268"/>
            <p14:sldId id="269"/>
            <p14:sldId id="270"/>
            <p14:sldId id="292"/>
            <p14:sldId id="271"/>
            <p14:sldId id="293"/>
            <p14:sldId id="279"/>
            <p14:sldId id="294"/>
            <p14:sldId id="295"/>
            <p14:sldId id="296"/>
            <p14:sldId id="297"/>
            <p14:sldId id="272"/>
            <p14:sldId id="280"/>
            <p14:sldId id="281"/>
            <p14:sldId id="286"/>
            <p14:sldId id="282"/>
            <p14:sldId id="298"/>
            <p14:sldId id="283"/>
            <p14:sldId id="284"/>
            <p14:sldId id="275"/>
            <p14:sldId id="278"/>
            <p14:sldId id="289"/>
            <p14:sldId id="288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C7"/>
    <a:srgbClr val="4F81BD"/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0" autoAdjust="0"/>
    <p:restoredTop sz="94660"/>
  </p:normalViewPr>
  <p:slideViewPr>
    <p:cSldViewPr>
      <p:cViewPr varScale="1">
        <p:scale>
          <a:sx n="85" d="100"/>
          <a:sy n="85" d="100"/>
        </p:scale>
        <p:origin x="434" y="3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09T19:31:27.84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2893 15575 0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C98FE-B9D4-4681-89C1-A4546AB9DC5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32C84-F5DF-4197-9350-5508BA52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91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B0B5-BBF2-4795-B3C5-C075D8107B5A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032" y="0"/>
            <a:ext cx="1533968" cy="655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F23F-A687-47D1-A5BD-2883E7F29567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4133-C026-497A-997A-19787D8A5D98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95400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825" y="-9578"/>
            <a:ext cx="1227175" cy="524190"/>
          </a:xfrm>
          <a:prstGeom prst="rect">
            <a:avLst/>
          </a:prstGeom>
        </p:spPr>
      </p:pic>
      <p:pic>
        <p:nvPicPr>
          <p:cNvPr id="8" name="Picture 2" descr="C:\Users\mm0012\Pictures\UAHlogo2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r="4007" b="12713"/>
          <a:stretch/>
        </p:blipFill>
        <p:spPr bwMode="auto">
          <a:xfrm>
            <a:off x="-9131" y="1"/>
            <a:ext cx="1156705" cy="45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6EF3-6EE4-4CC6-8E3F-120615CBBF11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3DA3-342A-4161-A95F-938A3834BD9A}" type="datetime1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DB98-988A-4D28-BA42-485A767D16CE}" type="datetime1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DCD6-715D-4FF5-9C2D-DA6AE2DFE59D}" type="datetime1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EA21-8E72-4B23-9C5B-46A63DD800D1}" type="datetime1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2095-57BD-450B-8A83-1E3D8AB3CD52}" type="datetime1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E0A0-00D7-454D-BFA7-02B766CEE5C5}" type="datetime1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8E387-9B67-4C33-9EFB-33557CF87500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7557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CPE 323 </a:t>
            </a:r>
            <a:br>
              <a:rPr lang="en-US" dirty="0" smtClean="0"/>
            </a:br>
            <a:r>
              <a:rPr lang="en-US" dirty="0" smtClean="0"/>
              <a:t>Intro to Embedded Computer Systems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Analog-to-Digital Conversion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Aleksandar Milenkovic</a:t>
            </a:r>
          </a:p>
          <a:p>
            <a:r>
              <a:rPr lang="en-US" dirty="0" err="1" smtClean="0"/>
              <a:t>milenka@uah.edu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E432-1988-4F29-879A-5A122641F4F5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041480" y="560700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2120" y="55976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47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Analog-to-digital Conversion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95400"/>
            <a:ext cx="11607800" cy="4525963"/>
          </a:xfrm>
        </p:spPr>
        <p:txBody>
          <a:bodyPr/>
          <a:lstStyle/>
          <a:p>
            <a:r>
              <a:rPr lang="en-US" dirty="0" smtClean="0"/>
              <a:t>Sensors -&gt; Signal Conditioning -&gt;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-&gt; Input MUX -&gt; Sample &amp; Hold -&gt; ADC Core -&gt; Samples in buffers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65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Analog-to-digital Conversion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6200" y="2819400"/>
            <a:ext cx="12027230" cy="3124200"/>
            <a:chOff x="76200" y="2819400"/>
            <a:chExt cx="12027230" cy="3124200"/>
          </a:xfrm>
        </p:grpSpPr>
        <p:sp>
          <p:nvSpPr>
            <p:cNvPr id="8" name="Rectangle 7"/>
            <p:cNvSpPr/>
            <p:nvPr/>
          </p:nvSpPr>
          <p:spPr>
            <a:xfrm>
              <a:off x="1310806" y="3657600"/>
              <a:ext cx="914400" cy="914400"/>
            </a:xfrm>
            <a:prstGeom prst="rect">
              <a:avLst/>
            </a:prstGeom>
            <a:solidFill>
              <a:srgbClr val="0080C7"/>
            </a:solidFill>
            <a:ln>
              <a:solidFill>
                <a:srgbClr val="0080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Sensors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227416" y="4131162"/>
              <a:ext cx="464984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5800" y="3701534"/>
              <a:ext cx="43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a0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04770" y="3657600"/>
              <a:ext cx="1638630" cy="914400"/>
            </a:xfrm>
            <a:prstGeom prst="rect">
              <a:avLst/>
            </a:prstGeom>
            <a:solidFill>
              <a:srgbClr val="0080C7"/>
            </a:solidFill>
            <a:ln>
              <a:solidFill>
                <a:srgbClr val="0080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Signal</a:t>
              </a:r>
              <a:r>
                <a:rPr lang="en-US" dirty="0" smtClean="0"/>
                <a:t> </a:t>
              </a:r>
              <a:br>
                <a:rPr lang="en-US" dirty="0" smtClean="0"/>
              </a:br>
              <a:r>
                <a:rPr lang="en-US" dirty="0" err="1" smtClean="0"/>
                <a:t>Condititioning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(</a:t>
              </a:r>
              <a:r>
                <a:rPr lang="en-US" dirty="0" err="1" smtClean="0"/>
                <a:t>filter&amp;amplify</a:t>
              </a:r>
              <a:r>
                <a:rPr lang="en-US" dirty="0"/>
                <a:t>)</a:t>
              </a:r>
            </a:p>
          </p:txBody>
        </p:sp>
        <p:sp>
          <p:nvSpPr>
            <p:cNvPr id="12" name="Cloud 11"/>
            <p:cNvSpPr/>
            <p:nvPr/>
          </p:nvSpPr>
          <p:spPr>
            <a:xfrm>
              <a:off x="76200" y="3635862"/>
              <a:ext cx="1223729" cy="990600"/>
            </a:xfrm>
            <a:prstGeom prst="cloud">
              <a:avLst/>
            </a:prstGeom>
            <a:solidFill>
              <a:srgbClr val="0080C7"/>
            </a:solidFill>
            <a:ln>
              <a:solidFill>
                <a:srgbClr val="0080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Physical</a:t>
              </a:r>
              <a:br>
                <a:rPr lang="en-US" sz="1400" dirty="0"/>
              </a:br>
              <a:r>
                <a:rPr lang="en-US" sz="1400" dirty="0"/>
                <a:t>world</a:t>
              </a:r>
            </a:p>
          </p:txBody>
        </p:sp>
        <p:sp>
          <p:nvSpPr>
            <p:cNvPr id="13" name="Trapezoid 12"/>
            <p:cNvSpPr/>
            <p:nvPr/>
          </p:nvSpPr>
          <p:spPr>
            <a:xfrm rot="5400000">
              <a:off x="4442295" y="4312768"/>
              <a:ext cx="2171700" cy="845490"/>
            </a:xfrm>
            <a:prstGeom prst="trapezoid">
              <a:avLst/>
            </a:prstGeom>
            <a:solidFill>
              <a:srgbClr val="0080C7"/>
            </a:solidFill>
            <a:ln>
              <a:solidFill>
                <a:srgbClr val="0080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Input MUX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4347821" y="4115789"/>
              <a:ext cx="75757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572000" y="4495800"/>
              <a:ext cx="5334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495800" y="4153694"/>
              <a:ext cx="43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a1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579784" y="5599906"/>
              <a:ext cx="52561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62567" y="5245083"/>
              <a:ext cx="668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a15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5486400" y="3276600"/>
              <a:ext cx="0" cy="4760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724400" y="2911713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Select INCH</a:t>
              </a:r>
              <a:endParaRPr lang="en-US" i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39230" y="3896166"/>
              <a:ext cx="1540078" cy="914400"/>
            </a:xfrm>
            <a:prstGeom prst="rect">
              <a:avLst/>
            </a:prstGeom>
            <a:solidFill>
              <a:srgbClr val="0080C7"/>
            </a:solidFill>
            <a:ln>
              <a:solidFill>
                <a:srgbClr val="0080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Sample/Hold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5943600" y="4353368"/>
              <a:ext cx="506189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21" idx="2"/>
            </p:cNvCxnSpPr>
            <p:nvPr/>
          </p:nvCxnSpPr>
          <p:spPr>
            <a:xfrm flipH="1" flipV="1">
              <a:off x="7209269" y="4810566"/>
              <a:ext cx="8039" cy="4472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458177" y="5170249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Sample/Hold</a:t>
              </a:r>
              <a:endParaRPr lang="en-US" i="1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991019" y="4342679"/>
              <a:ext cx="624331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8611973" y="3883449"/>
              <a:ext cx="1540078" cy="914400"/>
            </a:xfrm>
            <a:prstGeom prst="rect">
              <a:avLst/>
            </a:prstGeom>
            <a:solidFill>
              <a:srgbClr val="0080C7"/>
            </a:solidFill>
            <a:ln>
              <a:solidFill>
                <a:srgbClr val="0080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ADC Core</a:t>
              </a:r>
              <a:endParaRPr lang="en-US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8856412" y="3358179"/>
              <a:ext cx="7946" cy="5386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551612" y="300152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R+</a:t>
              </a:r>
              <a:endParaRPr lang="en-US" baseline="-25000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9927875" y="3358179"/>
              <a:ext cx="7946" cy="5386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623075" y="300152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R-</a:t>
              </a:r>
              <a:endParaRPr lang="en-US" baseline="-25000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 flipV="1">
              <a:off x="8900161" y="4781016"/>
              <a:ext cx="8039" cy="4472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420430" y="5187249"/>
              <a:ext cx="910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Convert</a:t>
              </a:r>
              <a:endParaRPr lang="en-US" i="1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9810542" y="4797849"/>
              <a:ext cx="8039" cy="44723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9484650" y="5184513"/>
              <a:ext cx="710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Clock</a:t>
              </a:r>
              <a:endParaRPr lang="en-US" i="1" dirty="0"/>
            </a:p>
          </p:txBody>
        </p:sp>
        <p:cxnSp>
          <p:nvCxnSpPr>
            <p:cNvPr id="35" name="Straight Arrow Connector 34"/>
            <p:cNvCxnSpPr>
              <a:endCxn id="39" idx="1"/>
            </p:cNvCxnSpPr>
            <p:nvPr/>
          </p:nvCxnSpPr>
          <p:spPr>
            <a:xfrm>
              <a:off x="10173084" y="4333087"/>
              <a:ext cx="826254" cy="75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0082037" y="3880925"/>
              <a:ext cx="967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Samples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304451" y="4338359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10326206" y="4224658"/>
              <a:ext cx="203200" cy="2068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10999338" y="3883449"/>
              <a:ext cx="1040262" cy="914400"/>
            </a:xfrm>
            <a:prstGeom prst="rect">
              <a:avLst/>
            </a:prstGeom>
            <a:solidFill>
              <a:srgbClr val="0080C7"/>
            </a:solidFill>
            <a:ln>
              <a:solidFill>
                <a:srgbClr val="0080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Buffers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495800" y="2819400"/>
              <a:ext cx="7607630" cy="3124200"/>
            </a:xfrm>
            <a:prstGeom prst="rect">
              <a:avLst/>
            </a:prstGeom>
            <a:solidFill>
              <a:srgbClr val="0080C7">
                <a:alpha val="18039"/>
              </a:srgbClr>
            </a:solidFill>
            <a:ln>
              <a:solidFill>
                <a:srgbClr val="0080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3554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Analog Multiplexer</a:t>
            </a:r>
          </a:p>
          <a:p>
            <a:r>
              <a:rPr lang="en-US" dirty="0" smtClean="0"/>
              <a:t>Sample-and-hold</a:t>
            </a:r>
          </a:p>
          <a:p>
            <a:r>
              <a:rPr lang="en-US" dirty="0" smtClean="0"/>
              <a:t>AD Conversion Core</a:t>
            </a:r>
          </a:p>
          <a:p>
            <a:r>
              <a:rPr lang="en-US" dirty="0" smtClean="0"/>
              <a:t>Buffers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3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Analog 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40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Sample&amp;Hold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115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 Transfer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55" y="1202197"/>
            <a:ext cx="6189690" cy="551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45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80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Resolution:</a:t>
                </a:r>
                <a:r>
                  <a:rPr lang="en-US" dirty="0" smtClean="0"/>
                  <a:t> how finely the value measured can be represented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𝐿𝑆𝐵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𝐹𝑆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(quantization error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𝐿𝑆𝐵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Accuracy:</a:t>
                </a:r>
                <a:r>
                  <a:rPr lang="en-US" dirty="0" smtClean="0"/>
                  <a:t> how much the value under measurement deviates from its true value (ADC inaccuracies)</a:t>
                </a:r>
              </a:p>
              <a:p>
                <a:pPr lvl="1"/>
                <a:r>
                  <a:rPr lang="en-US" dirty="0" smtClean="0"/>
                  <a:t>ADCs are not ideal (offset, gain, linearity – missing codes), </a:t>
                </a:r>
                <a:br>
                  <a:rPr lang="en-US" dirty="0" smtClean="0"/>
                </a:br>
                <a:r>
                  <a:rPr lang="en-US" dirty="0" smtClean="0"/>
                  <a:t>there is some finite amount of noise within the converter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Transfer Function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Aperture Time:</a:t>
                </a:r>
                <a:r>
                  <a:rPr lang="en-US" dirty="0" smtClean="0"/>
                  <a:t> time looking into the signal (capturing its true input value)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Conversion Time:</a:t>
                </a:r>
                <a:r>
                  <a:rPr lang="en-US" dirty="0" smtClean="0"/>
                  <a:t> conversion itself require some time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Maximum Sampling Frequency:</a:t>
                </a:r>
                <a:r>
                  <a:rPr lang="en-US" dirty="0" smtClean="0"/>
                  <a:t> how many samples do we get in a unit of time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𝐴𝑝𝑒𝑟𝑡𝑢𝑟𝑒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𝑇𝑖𝑚𝑒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𝐶𝑜𝑛𝑣𝑒𝑟𝑠𝑖𝑜𝑛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𝑇𝑖𝑚𝑒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8" t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67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Successive Approximation Register (SAR) ADC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47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ADC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7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MSP430</a:t>
            </a:r>
            <a:r>
              <a:rPr lang="en-US" dirty="0" smtClean="0"/>
              <a:t> </a:t>
            </a:r>
            <a:r>
              <a:rPr lang="en-US" dirty="0" err="1" smtClean="0"/>
              <a:t>ADC12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143000"/>
            <a:ext cx="5760153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29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24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Measuring Temperature </a:t>
            </a:r>
            <a:br>
              <a:rPr lang="en-US" smtClean="0"/>
            </a:br>
            <a:r>
              <a:rPr lang="en-US" smtClean="0"/>
              <a:t>(on-chip temperature sensor on MSP430F5529)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295400" y="5410200"/>
                <a:ext cx="7160806" cy="507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𝑇𝐸𝑀𝑃𝐶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𝐶𝐴𝐿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30)×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85−30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𝐶𝐴𝐿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𝐴𝐷𝐶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85−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𝐶𝐴𝐿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𝐴𝐷𝐶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</m:oMath>
                </a14:m>
                <a:r>
                  <a:rPr lang="en-US" dirty="0" smtClean="0"/>
                  <a:t> + 30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410200"/>
                <a:ext cx="7160806" cy="507768"/>
              </a:xfrm>
              <a:prstGeom prst="rect">
                <a:avLst/>
              </a:prstGeom>
              <a:blipFill>
                <a:blip r:embed="rId2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153400" y="4953000"/>
                <a:ext cx="36163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𝑠𝑒𝑛𝑠𝑒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𝑠𝑒𝑛𝑠𝑜𝑟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𝑠𝑒𝑛𝑠𝑜𝑟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4953000"/>
                <a:ext cx="3616375" cy="369332"/>
              </a:xfrm>
              <a:prstGeom prst="rect">
                <a:avLst/>
              </a:prstGeom>
              <a:blipFill>
                <a:blip r:embed="rId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1295400" y="1371601"/>
            <a:ext cx="9982200" cy="3505200"/>
          </a:xfrm>
        </p:spPr>
        <p:txBody>
          <a:bodyPr/>
          <a:lstStyle/>
          <a:p>
            <a:r>
              <a:rPr lang="en-US" dirty="0" smtClean="0"/>
              <a:t>Input channel </a:t>
            </a:r>
            <a:r>
              <a:rPr lang="en-US" dirty="0" err="1" smtClean="0"/>
              <a:t>INCHx</a:t>
            </a:r>
            <a:r>
              <a:rPr lang="en-US" dirty="0" smtClean="0"/>
              <a:t>=1010 (10)</a:t>
            </a:r>
          </a:p>
          <a:p>
            <a:r>
              <a:rPr lang="en-US" dirty="0" smtClean="0"/>
              <a:t>Temperature sensor equations</a:t>
            </a:r>
          </a:p>
          <a:p>
            <a:r>
              <a:rPr lang="en-US" dirty="0" smtClean="0"/>
              <a:t>Sample time &gt; 30 </a:t>
            </a:r>
            <a:r>
              <a:rPr lang="en-US" dirty="0" smtClean="0">
                <a:sym typeface="Symbol" panose="05050102010706020507" pitchFamily="18" charset="2"/>
              </a:rPr>
              <a:t>s</a:t>
            </a:r>
          </a:p>
          <a:p>
            <a:r>
              <a:rPr lang="en-US" dirty="0" smtClean="0">
                <a:sym typeface="Symbol" panose="05050102010706020507" pitchFamily="18" charset="2"/>
              </a:rPr>
              <a:t>Calibration may be needed</a:t>
            </a:r>
          </a:p>
          <a:p>
            <a:r>
              <a:rPr lang="en-US" dirty="0" err="1" smtClean="0">
                <a:sym typeface="Symbol" panose="05050102010706020507" pitchFamily="18" charset="2"/>
              </a:rPr>
              <a:t>TCsensor</a:t>
            </a:r>
            <a:r>
              <a:rPr lang="en-US" dirty="0" smtClean="0">
                <a:sym typeface="Symbol" panose="05050102010706020507" pitchFamily="18" charset="2"/>
              </a:rPr>
              <a:t> – slope (mV/C), </a:t>
            </a:r>
          </a:p>
          <a:p>
            <a:r>
              <a:rPr lang="en-US" dirty="0" err="1" smtClean="0">
                <a:sym typeface="Symbol" panose="05050102010706020507" pitchFamily="18" charset="2"/>
              </a:rPr>
              <a:t>Vsensor</a:t>
            </a:r>
            <a:r>
              <a:rPr lang="en-US" dirty="0" smtClean="0">
                <a:sym typeface="Symbol" panose="05050102010706020507" pitchFamily="18" charset="2"/>
              </a:rPr>
              <a:t> – intercept (mV)</a:t>
            </a:r>
          </a:p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1447800"/>
            <a:ext cx="4520119" cy="326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29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14400"/>
            <a:ext cx="5942076" cy="55016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447" y="1037273"/>
            <a:ext cx="5942076" cy="55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18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8800"/>
            <a:ext cx="5942076" cy="38663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219200"/>
            <a:ext cx="4572000" cy="526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01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09800"/>
            <a:ext cx="5942076" cy="178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MSP430FG4618</a:t>
            </a:r>
            <a:r>
              <a:rPr lang="en-US" dirty="0" smtClean="0"/>
              <a:t> Block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19200"/>
            <a:ext cx="95727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ounded Rectangle 2"/>
          <p:cNvSpPr/>
          <p:nvPr/>
        </p:nvSpPr>
        <p:spPr>
          <a:xfrm>
            <a:off x="4343400" y="2133600"/>
            <a:ext cx="2971800" cy="1219200"/>
          </a:xfrm>
          <a:prstGeom prst="roundRect">
            <a:avLst/>
          </a:prstGeom>
          <a:solidFill>
            <a:srgbClr val="4F81BD">
              <a:alpha val="1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MSP430F5529</a:t>
            </a:r>
            <a:r>
              <a:rPr lang="en-US" dirty="0" smtClean="0"/>
              <a:t> Block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64541"/>
            <a:ext cx="10363200" cy="516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0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Interfacing Physical World: </a:t>
            </a:r>
            <a:br>
              <a:rPr lang="en-US" dirty="0" smtClean="0"/>
            </a:br>
            <a:r>
              <a:rPr lang="en-US" dirty="0" smtClean="0"/>
              <a:t>From Analog Signals to Digital Values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Sensors/Transducers</a:t>
            </a:r>
          </a:p>
          <a:p>
            <a:pPr lvl="1"/>
            <a:r>
              <a:rPr lang="en-US" dirty="0" smtClean="0"/>
              <a:t>convert physical quantity into an electrical signals</a:t>
            </a:r>
          </a:p>
          <a:p>
            <a:r>
              <a:rPr lang="en-US" dirty="0" smtClean="0"/>
              <a:t>Signal Conditioning</a:t>
            </a:r>
          </a:p>
          <a:p>
            <a:pPr lvl="1"/>
            <a:r>
              <a:rPr lang="en-US" dirty="0" smtClean="0"/>
              <a:t>isolation from dangerous voltages due to static discharges</a:t>
            </a:r>
          </a:p>
          <a:p>
            <a:pPr lvl="1"/>
            <a:r>
              <a:rPr lang="en-US" dirty="0" smtClean="0"/>
              <a:t>amplification of signals</a:t>
            </a:r>
          </a:p>
          <a:p>
            <a:pPr lvl="1"/>
            <a:r>
              <a:rPr lang="en-US" dirty="0" smtClean="0"/>
              <a:t>bandwidth limiting: filters</a:t>
            </a:r>
          </a:p>
          <a:p>
            <a:r>
              <a:rPr lang="en-US" dirty="0" smtClean="0"/>
              <a:t>Analog-to-Digital Converters</a:t>
            </a:r>
          </a:p>
          <a:p>
            <a:pPr lvl="1"/>
            <a:r>
              <a:rPr lang="en-US" dirty="0" smtClean="0"/>
              <a:t>convert analog signals to digital values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5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ECG</a:t>
            </a:r>
            <a:r>
              <a:rPr lang="en-US" dirty="0" smtClean="0"/>
              <a:t> 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Heart rate (bpm)</a:t>
            </a:r>
          </a:p>
          <a:p>
            <a:pPr lvl="1"/>
            <a:r>
              <a:rPr lang="en-US" dirty="0" smtClean="0"/>
              <a:t>60 bpm (1 beat per s)</a:t>
            </a:r>
          </a:p>
          <a:p>
            <a:pPr lvl="1"/>
            <a:r>
              <a:rPr lang="en-US" dirty="0" smtClean="0"/>
              <a:t>180 bpm (3 beats per s)</a:t>
            </a:r>
          </a:p>
          <a:p>
            <a:r>
              <a:rPr lang="en-US" dirty="0" smtClean="0"/>
              <a:t>RR-interval </a:t>
            </a:r>
          </a:p>
          <a:p>
            <a:pPr lvl="1"/>
            <a:r>
              <a:rPr lang="en-US" dirty="0" smtClean="0"/>
              <a:t>Heart beat (bps) = 1/</a:t>
            </a:r>
            <a:r>
              <a:rPr lang="en-US" dirty="0" err="1" smtClean="0"/>
              <a:t>RRint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219200"/>
            <a:ext cx="6501928" cy="479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7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66716" y="1935564"/>
                <a:ext cx="7245604" cy="9681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𝑆𝑎𝑚𝑝𝑙𝑒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𝑉𝑎𝑙𝑢𝑒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𝑛𝑖𝑛𝑡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−1)∙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716" y="1935564"/>
                <a:ext cx="7245604" cy="968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236220" y="1627298"/>
            <a:ext cx="6604000" cy="4135843"/>
            <a:chOff x="236220" y="1627298"/>
            <a:chExt cx="6604000" cy="4135843"/>
          </a:xfrm>
        </p:grpSpPr>
        <p:sp>
          <p:nvSpPr>
            <p:cNvPr id="7" name="Rectangle 6"/>
            <p:cNvSpPr/>
            <p:nvPr/>
          </p:nvSpPr>
          <p:spPr>
            <a:xfrm>
              <a:off x="2438400" y="2514600"/>
              <a:ext cx="1727200" cy="2286000"/>
            </a:xfrm>
            <a:prstGeom prst="rect">
              <a:avLst/>
            </a:prstGeom>
            <a:solidFill>
              <a:srgbClr val="0080C7"/>
            </a:solidFill>
            <a:ln>
              <a:solidFill>
                <a:srgbClr val="0080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ADC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143000" y="3581400"/>
              <a:ext cx="12954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165600" y="3581400"/>
              <a:ext cx="1016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173480" y="3183049"/>
              <a:ext cx="702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a0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01920" y="3396219"/>
              <a:ext cx="1638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Sample Value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2743200" y="1983949"/>
              <a:ext cx="7946" cy="5386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438400" y="162729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R+</a:t>
              </a:r>
              <a:endParaRPr lang="en-US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36220" y="3526909"/>
              <a:ext cx="15628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Analog input</a:t>
              </a:r>
              <a:br>
                <a:rPr lang="en-US" dirty="0" smtClean="0"/>
              </a:br>
              <a:r>
                <a:rPr lang="en-US" dirty="0" smtClean="0"/>
                <a:t>(voltage)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33748" y="3657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4416298" y="3478471"/>
              <a:ext cx="203200" cy="2068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3814663" y="1983949"/>
              <a:ext cx="7946" cy="5386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509863" y="162729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en-US" baseline="-25000" dirty="0" smtClean="0"/>
                <a:t>R-</a:t>
              </a:r>
              <a:endParaRPr lang="en-US" baseline="-250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3280733" y="4770120"/>
              <a:ext cx="5398" cy="6400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503678" y="5393809"/>
              <a:ext cx="1611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Sample/Hold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2440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Walk 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Fs=10,000 Hz (sampling rate)</a:t>
            </a:r>
          </a:p>
          <a:p>
            <a:r>
              <a:rPr lang="en-US" dirty="0" err="1" smtClean="0"/>
              <a:t>Ts</a:t>
            </a:r>
            <a:r>
              <a:rPr lang="en-US" dirty="0" smtClean="0"/>
              <a:t>=</a:t>
            </a:r>
          </a:p>
          <a:p>
            <a:r>
              <a:rPr lang="en-US" dirty="0" err="1" smtClean="0"/>
              <a:t>Vmin</a:t>
            </a:r>
            <a:r>
              <a:rPr lang="en-US" dirty="0" smtClean="0"/>
              <a:t>=</a:t>
            </a:r>
          </a:p>
          <a:p>
            <a:r>
              <a:rPr lang="en-US" dirty="0" err="1" smtClean="0"/>
              <a:t>Vmax</a:t>
            </a:r>
            <a:r>
              <a:rPr lang="en-US" dirty="0" smtClean="0"/>
              <a:t>=</a:t>
            </a:r>
          </a:p>
          <a:p>
            <a:r>
              <a:rPr lang="en-US" dirty="0" smtClean="0"/>
              <a:t>Find samples for one period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371600"/>
            <a:ext cx="5791200" cy="228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73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Walk 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340" y="1447800"/>
            <a:ext cx="6195060" cy="242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17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687</Words>
  <Application>Microsoft Office PowerPoint</Application>
  <PresentationFormat>Widescreen</PresentationFormat>
  <Paragraphs>167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Arial</vt:lpstr>
      <vt:lpstr>Symbol</vt:lpstr>
      <vt:lpstr>Cambria Math</vt:lpstr>
      <vt:lpstr>Office Theme</vt:lpstr>
      <vt:lpstr>CPE 323  Intro to Embedded Computer Systems Analog-to-Digital Conversion</vt:lpstr>
      <vt:lpstr>Admin</vt:lpstr>
      <vt:lpstr>MSP430FG4618 Block Diagram</vt:lpstr>
      <vt:lpstr>MSP430F5529 Block Diagram</vt:lpstr>
      <vt:lpstr>Interfacing Physical World:  From Analog Signals to Digital Values </vt:lpstr>
      <vt:lpstr>Example: ECG signal</vt:lpstr>
      <vt:lpstr>System View</vt:lpstr>
      <vt:lpstr>An Example: Walk Through</vt:lpstr>
      <vt:lpstr>An Example: Walk Through</vt:lpstr>
      <vt:lpstr>Analog-to-digital Conversion Flow</vt:lpstr>
      <vt:lpstr>Analog-to-digital Conversion Flow</vt:lpstr>
      <vt:lpstr>ADC Modules</vt:lpstr>
      <vt:lpstr>Input Analog MUX</vt:lpstr>
      <vt:lpstr>Sample&amp;Hold</vt:lpstr>
      <vt:lpstr>AD Transfer Function</vt:lpstr>
      <vt:lpstr>ADC Core</vt:lpstr>
      <vt:lpstr>Definitions</vt:lpstr>
      <vt:lpstr>Successive Approximation Register (SAR) ADC Core</vt:lpstr>
      <vt:lpstr>Parallel ADC Core</vt:lpstr>
      <vt:lpstr>MSP430 ADC12</vt:lpstr>
      <vt:lpstr>PowerPoint Presentation</vt:lpstr>
      <vt:lpstr>Measuring Temperature  (on-chip temperature sensor on MSP430F5529)</vt:lpstr>
      <vt:lpstr>Demo</vt:lpstr>
      <vt:lpstr>Demo (cont’d)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323  Intro to Embedded Computer Systems</dc:title>
  <dc:creator>Aleksandar Milenkovic</dc:creator>
  <cp:lastModifiedBy>Aleksandar Milenkovic</cp:lastModifiedBy>
  <cp:revision>67</cp:revision>
  <dcterms:created xsi:type="dcterms:W3CDTF">2006-08-16T00:00:00Z</dcterms:created>
  <dcterms:modified xsi:type="dcterms:W3CDTF">2022-10-24T03:44:39Z</dcterms:modified>
</cp:coreProperties>
</file>