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3"/>
  </p:notesMasterIdLst>
  <p:sldIdLst>
    <p:sldId id="268" r:id="rId2"/>
    <p:sldId id="269" r:id="rId3"/>
    <p:sldId id="270" r:id="rId4"/>
    <p:sldId id="271" r:id="rId5"/>
    <p:sldId id="299" r:id="rId6"/>
    <p:sldId id="313" r:id="rId7"/>
    <p:sldId id="314" r:id="rId8"/>
    <p:sldId id="315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9" r:id="rId18"/>
    <p:sldId id="310" r:id="rId19"/>
    <p:sldId id="311" r:id="rId20"/>
    <p:sldId id="312" r:id="rId21"/>
    <p:sldId id="308" r:id="rId22"/>
  </p:sldIdLst>
  <p:sldSz cx="12192000" cy="6858000"/>
  <p:notesSz cx="6858000" cy="9144000"/>
  <p:embeddedFontLs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Calibri" panose="020F0502020204030204" pitchFamily="34" charset="0"/>
      <p:regular r:id="rId28"/>
      <p:bold r:id="rId29"/>
      <p:italic r:id="rId30"/>
      <p:boldItalic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4347ECB-2C3F-4127-954D-9A534D37795E}">
          <p14:sldIdLst>
            <p14:sldId id="268"/>
            <p14:sldId id="269"/>
            <p14:sldId id="270"/>
            <p14:sldId id="271"/>
            <p14:sldId id="299"/>
            <p14:sldId id="313"/>
            <p14:sldId id="314"/>
            <p14:sldId id="315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9"/>
            <p14:sldId id="310"/>
            <p14:sldId id="311"/>
            <p14:sldId id="312"/>
            <p14:sldId id="3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B4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26" y="31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28.36041" units="1/cm"/>
          <inkml:channelProperty channel="Y" name="resolution" value="28.34646" units="1/cm"/>
          <inkml:channelProperty channel="T" name="resolution" value="1" units="1/dev"/>
        </inkml:channelProperties>
      </inkml:inkSource>
      <inkml:timestamp xml:id="ts0" timeString="2019-01-09T19:31:27.84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2893 15575 0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C98FE-B9D4-4681-89C1-A4546AB9DC59}" type="datetimeFigureOut">
              <a:rPr lang="en-US" smtClean="0"/>
              <a:t>1/1/2023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32C84-F5DF-4197-9350-5508BA52FC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791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BB0B5-BBF2-4795-B3C5-C075D8107B5A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8032" y="0"/>
            <a:ext cx="1533968" cy="6552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F23F-A687-47D1-A5BD-2883E7F29567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44133-C026-497A-997A-19787D8A5D98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95400"/>
            <a:ext cx="109728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4825" y="-9578"/>
            <a:ext cx="1227175" cy="524190"/>
          </a:xfrm>
          <a:prstGeom prst="rect">
            <a:avLst/>
          </a:prstGeom>
        </p:spPr>
      </p:pic>
      <p:pic>
        <p:nvPicPr>
          <p:cNvPr id="8" name="Picture 2" descr="C:\Users\mm0012\Pictures\UAHlogo2.png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6" r="4007" b="12713"/>
          <a:stretch/>
        </p:blipFill>
        <p:spPr bwMode="auto">
          <a:xfrm>
            <a:off x="-9131" y="1"/>
            <a:ext cx="1156705" cy="453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66EF3-6EE4-4CC6-8E3F-120615CBBF11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3DA3-342A-4161-A95F-938A3834BD9A}" type="datetime1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CDB98-988A-4D28-BA42-485A767D16CE}" type="datetime1">
              <a:rPr lang="en-US" smtClean="0"/>
              <a:t>1/1/2023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5DCD6-715D-4FF5-9C2D-DA6AE2DFE59D}" type="datetime1">
              <a:rPr lang="en-US" smtClean="0"/>
              <a:t>1/1/2023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5EA21-8E72-4B23-9C5B-46A63DD800D1}" type="datetime1">
              <a:rPr lang="en-US" smtClean="0"/>
              <a:t>1/1/2023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E62095-57BD-450B-8A83-1E3D8AB3CD52}" type="datetime1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BE0A0-00D7-454D-BFA7-02B766CEE5C5}" type="datetime1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28E387-9B67-4C33-9EFB-33557CF87500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755774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CPE 323 </a:t>
            </a:r>
            <a:br>
              <a:rPr lang="en-US" dirty="0" smtClean="0"/>
            </a:br>
            <a:r>
              <a:rPr lang="en-US" dirty="0" smtClean="0"/>
              <a:t>Intro to Embedded Computer Systems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Flash Memory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Aleksandar Milenkovic</a:t>
            </a:r>
          </a:p>
          <a:p>
            <a:r>
              <a:rPr lang="en-US" dirty="0" err="1" smtClean="0"/>
              <a:t>milenka@uah.edu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4E432-1988-4F29-879A-5A122641F4F5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/>
              <p14:cNvContentPartPr/>
              <p14:nvPr/>
            </p14:nvContentPartPr>
            <p14:xfrm>
              <a:off x="1041480" y="5607000"/>
              <a:ext cx="360" cy="36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2120" y="5597640"/>
                <a:ext cx="19080" cy="19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84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Organization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Banks: 64 KB – can be erased</a:t>
            </a:r>
          </a:p>
          <a:p>
            <a:r>
              <a:rPr lang="en-US" dirty="0" smtClean="0"/>
              <a:t>Segments: 512 B – smallest unit</a:t>
            </a:r>
            <a:br>
              <a:rPr lang="en-US" dirty="0" smtClean="0"/>
            </a:br>
            <a:r>
              <a:rPr lang="en-US" dirty="0" smtClean="0"/>
              <a:t>that can be erased</a:t>
            </a:r>
          </a:p>
          <a:p>
            <a:pPr lvl="1"/>
            <a:r>
              <a:rPr lang="en-US" dirty="0" smtClean="0"/>
              <a:t>Information Memory segments </a:t>
            </a:r>
            <a:br>
              <a:rPr lang="en-US" dirty="0" smtClean="0"/>
            </a:br>
            <a:r>
              <a:rPr lang="en-US" dirty="0" smtClean="0"/>
              <a:t>are 128 B</a:t>
            </a:r>
          </a:p>
          <a:p>
            <a:r>
              <a:rPr lang="en-US" dirty="0" smtClean="0"/>
              <a:t>Long Word/Word/Byte – </a:t>
            </a:r>
            <a:br>
              <a:rPr lang="en-US" dirty="0" smtClean="0"/>
            </a:br>
            <a:r>
              <a:rPr lang="en-US" dirty="0" smtClean="0"/>
              <a:t>smallest units </a:t>
            </a:r>
            <a:br>
              <a:rPr lang="en-US" dirty="0" smtClean="0"/>
            </a:br>
            <a:r>
              <a:rPr lang="en-US" dirty="0" smtClean="0"/>
              <a:t>that can be read or programmed</a:t>
            </a:r>
          </a:p>
          <a:p>
            <a:pPr lvl="1"/>
            <a:r>
              <a:rPr lang="en-US" dirty="0" smtClean="0"/>
              <a:t>Also writes can be streamed </a:t>
            </a:r>
            <a:br>
              <a:rPr lang="en-US" dirty="0" smtClean="0"/>
            </a:br>
            <a:r>
              <a:rPr lang="en-US" dirty="0" smtClean="0"/>
              <a:t>to 128 byte blocks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0" y="1394075"/>
            <a:ext cx="4993532" cy="469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09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Memory Erase/Write Modes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Byte, word, long-word write</a:t>
            </a:r>
          </a:p>
          <a:p>
            <a:r>
              <a:rPr lang="en-US" dirty="0" smtClean="0"/>
              <a:t>Block write (128 B)</a:t>
            </a:r>
          </a:p>
          <a:p>
            <a:r>
              <a:rPr lang="en-US" dirty="0" smtClean="0"/>
              <a:t>Segment erase</a:t>
            </a:r>
          </a:p>
          <a:p>
            <a:r>
              <a:rPr lang="en-US" dirty="0" smtClean="0"/>
              <a:t>Bank erase </a:t>
            </a:r>
          </a:p>
          <a:p>
            <a:r>
              <a:rPr lang="en-US" dirty="0" smtClean="0"/>
              <a:t>Mass erase (all main memory banks)</a:t>
            </a:r>
          </a:p>
          <a:p>
            <a:r>
              <a:rPr lang="en-US" dirty="0" smtClean="0"/>
              <a:t>Read during bank erase (except for the one currently read from)</a:t>
            </a:r>
          </a:p>
          <a:p>
            <a:r>
              <a:rPr lang="en-US" dirty="0" smtClean="0"/>
              <a:t>Can be initiated from within Flash or SRAM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698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Erase Cycle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 within flash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400" y="1324607"/>
            <a:ext cx="2840477" cy="31761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511" y="3893990"/>
            <a:ext cx="5447489" cy="25493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601" y="1752599"/>
            <a:ext cx="5436870" cy="16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588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Erase Cycle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Initiated from SRAM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0" y="2057400"/>
            <a:ext cx="2749685" cy="373837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0" y="1981200"/>
            <a:ext cx="5214026" cy="254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365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Byte/Word Write Cycle (cont’d)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Initiated from within flash 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0" y="2438400"/>
            <a:ext cx="2347609" cy="209698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2362200"/>
            <a:ext cx="5151392" cy="156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146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Byte/Word Write Cycle (cont’d)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Initiated from SRAM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447" y="2057400"/>
            <a:ext cx="2632953" cy="377391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1327" y="2209800"/>
            <a:ext cx="5175115" cy="2630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8627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Long Word Write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Initiated from within flash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0" y="2209800"/>
            <a:ext cx="2347609" cy="226822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4656" y="2133600"/>
            <a:ext cx="4656306" cy="2003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976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Memory Access when BUSY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6059" y="1828800"/>
            <a:ext cx="7976681" cy="3618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100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Controller Registers: </a:t>
            </a:r>
            <a:r>
              <a:rPr lang="en-US" dirty="0" err="1" smtClean="0"/>
              <a:t>FCTL1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371600"/>
            <a:ext cx="7041860" cy="108763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9264" y="2057400"/>
            <a:ext cx="5410200" cy="4417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1965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Controller Registers: </a:t>
            </a:r>
            <a:r>
              <a:rPr lang="en-US" dirty="0" err="1" smtClean="0"/>
              <a:t>FCTL3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62508"/>
            <a:ext cx="7872919" cy="119550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1800253"/>
            <a:ext cx="5765259" cy="458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089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Admin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878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Controller Registers: </a:t>
            </a:r>
            <a:r>
              <a:rPr lang="en-US" dirty="0" err="1" smtClean="0"/>
              <a:t>FCTL4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263918"/>
            <a:ext cx="7885889" cy="120196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0" y="2438400"/>
            <a:ext cx="7885889" cy="4038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9151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1589179"/>
            <a:ext cx="8458200" cy="2062103"/>
          </a:xfrm>
          <a:prstGeom prst="rect">
            <a:avLst/>
          </a:prstGeom>
          <a:solidFill>
            <a:srgbClr val="8EB4E3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</a:rPr>
              <a:t>EraseFlashSegment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uint_16</a:t>
            </a:r>
            <a:r>
              <a:rPr lang="en-US" sz="1600" dirty="0">
                <a:latin typeface="Consolas" panose="020B0609020204030204" pitchFamily="49" charset="0"/>
              </a:rPr>
              <a:t> *</a:t>
            </a:r>
            <a:r>
              <a:rPr lang="en-US" sz="1600" dirty="0" err="1">
                <a:latin typeface="Consolas" panose="020B0609020204030204" pitchFamily="49" charset="0"/>
              </a:rPr>
              <a:t>pFlashAddress</a:t>
            </a:r>
            <a:r>
              <a:rPr lang="en-US" sz="1600" dirty="0"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while(</a:t>
            </a:r>
            <a:r>
              <a:rPr lang="en-US" sz="1600" dirty="0" err="1">
                <a:latin typeface="Consolas" panose="020B0609020204030204" pitchFamily="49" charset="0"/>
              </a:rPr>
              <a:t>FCTL3&amp;BUSY</a:t>
            </a:r>
            <a:r>
              <a:rPr lang="en-US" sz="1600" dirty="0">
                <a:latin typeface="Consolas" panose="020B0609020204030204" pitchFamily="49" charset="0"/>
              </a:rPr>
              <a:t>); </a:t>
            </a:r>
            <a:r>
              <a:rPr lang="en-US" sz="1600" dirty="0" smtClean="0">
                <a:latin typeface="Consolas" panose="020B0609020204030204" pitchFamily="49" charset="0"/>
              </a:rPr>
              <a:t>      // </a:t>
            </a:r>
            <a:r>
              <a:rPr lang="en-US" sz="1600" dirty="0">
                <a:latin typeface="Consolas" panose="020B0609020204030204" pitchFamily="49" charset="0"/>
              </a:rPr>
              <a:t>Wait while BUSY=1 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FCTL3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FWPW</a:t>
            </a:r>
            <a:r>
              <a:rPr lang="en-US" sz="1600" dirty="0" smtClean="0">
                <a:latin typeface="Consolas" panose="020B0609020204030204" pitchFamily="49" charset="0"/>
              </a:rPr>
              <a:t>;            // </a:t>
            </a:r>
            <a:r>
              <a:rPr lang="en-US" sz="1600" dirty="0">
                <a:latin typeface="Consolas" panose="020B0609020204030204" pitchFamily="49" charset="0"/>
              </a:rPr>
              <a:t>Clear LOCK bit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FCTL1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FWPW</a:t>
            </a:r>
            <a:r>
              <a:rPr lang="en-US" sz="1600" dirty="0">
                <a:latin typeface="Consolas" panose="020B0609020204030204" pitchFamily="49" charset="0"/>
              </a:rPr>
              <a:t> + ERASE;    // Enable segment erase bit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 *</a:t>
            </a:r>
            <a:r>
              <a:rPr lang="en-US" sz="1600" dirty="0" err="1">
                <a:latin typeface="Consolas" panose="020B0609020204030204" pitchFamily="49" charset="0"/>
              </a:rPr>
              <a:t>pFlashAddress</a:t>
            </a:r>
            <a:r>
              <a:rPr lang="en-US" sz="1600" dirty="0">
                <a:latin typeface="Consolas" panose="020B0609020204030204" pitchFamily="49" charset="0"/>
              </a:rPr>
              <a:t> = 0; </a:t>
            </a:r>
            <a:r>
              <a:rPr lang="en-US" sz="1600" dirty="0" smtClean="0">
                <a:latin typeface="Consolas" panose="020B0609020204030204" pitchFamily="49" charset="0"/>
              </a:rPr>
              <a:t>     // </a:t>
            </a:r>
            <a:r>
              <a:rPr lang="en-US" sz="1600" dirty="0">
                <a:latin typeface="Consolas" panose="020B0609020204030204" pitchFamily="49" charset="0"/>
              </a:rPr>
              <a:t>Dummy write to erase Flash segment 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 while(</a:t>
            </a:r>
            <a:r>
              <a:rPr lang="en-US" sz="1600" dirty="0" err="1" smtClean="0">
                <a:latin typeface="Consolas" panose="020B0609020204030204" pitchFamily="49" charset="0"/>
              </a:rPr>
              <a:t>FCTL3&amp;BUSY</a:t>
            </a:r>
            <a:r>
              <a:rPr lang="en-US" sz="1600" dirty="0">
                <a:latin typeface="Consolas" panose="020B0609020204030204" pitchFamily="49" charset="0"/>
              </a:rPr>
              <a:t>); </a:t>
            </a:r>
            <a:r>
              <a:rPr lang="en-US" sz="1600" dirty="0" smtClean="0">
                <a:latin typeface="Consolas" panose="020B0609020204030204" pitchFamily="49" charset="0"/>
              </a:rPr>
              <a:t>      // </a:t>
            </a:r>
            <a:r>
              <a:rPr lang="en-US" sz="1600" dirty="0">
                <a:latin typeface="Consolas" panose="020B0609020204030204" pitchFamily="49" charset="0"/>
              </a:rPr>
              <a:t>Wait while BUSY=1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FCTL3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= </a:t>
            </a:r>
            <a:r>
              <a:rPr lang="en-US" sz="1600" dirty="0" err="1">
                <a:latin typeface="Consolas" panose="020B0609020204030204" pitchFamily="49" charset="0"/>
              </a:rPr>
              <a:t>FWPW</a:t>
            </a:r>
            <a:r>
              <a:rPr lang="en-US" sz="1600" dirty="0">
                <a:latin typeface="Consolas" panose="020B0609020204030204" pitchFamily="49" charset="0"/>
              </a:rPr>
              <a:t> + LOCK; </a:t>
            </a:r>
            <a:r>
              <a:rPr lang="en-US" sz="1600" dirty="0" smtClean="0">
                <a:latin typeface="Consolas" panose="020B0609020204030204" pitchFamily="49" charset="0"/>
              </a:rPr>
              <a:t>    // </a:t>
            </a:r>
            <a:r>
              <a:rPr lang="en-US" sz="1600" dirty="0">
                <a:latin typeface="Consolas" panose="020B0609020204030204" pitchFamily="49" charset="0"/>
              </a:rPr>
              <a:t>Done, set LOCK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  <a:endParaRPr lang="en-US" sz="1400" dirty="0">
              <a:latin typeface="Consolas" panose="020B0609020204030204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09600" y="4038600"/>
            <a:ext cx="8458200" cy="2092881"/>
          </a:xfrm>
          <a:prstGeom prst="rect">
            <a:avLst/>
          </a:prstGeom>
          <a:solidFill>
            <a:srgbClr val="8EB4E3"/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ProgramFlashWord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uint_16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pFlashAddress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uint16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wVal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FCTL3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FWPW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	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Clear LOCK bit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FCTL1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FWPW+WRT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//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Enable write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*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pFlashAddress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wVal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// Write new value to a flash location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while(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FCTL3&amp;BUSY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//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Wait while BUSY=1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FCTL1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FWPW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       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//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Done. Clear WRT bit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FCTL3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FWPW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+ LOCK;   </a:t>
            </a:r>
            <a:r>
              <a:rPr 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//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Set LOCK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2821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MSP430F5529</a:t>
            </a:r>
            <a:r>
              <a:rPr lang="en-US" dirty="0" smtClean="0"/>
              <a:t> Block Diagram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066800"/>
            <a:ext cx="9829800" cy="465277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297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Non-Volatile Memory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Symbol" panose="05050102010706020507" pitchFamily="18" charset="2"/>
              </a:rPr>
              <a:t>Non-volatile memories in </a:t>
            </a:r>
            <a:r>
              <a:rPr lang="en-US" dirty="0" err="1" smtClean="0">
                <a:sym typeface="Symbol" panose="05050102010706020507" pitchFamily="18" charset="2"/>
              </a:rPr>
              <a:t>MSP430</a:t>
            </a:r>
            <a:endParaRPr lang="en-US" dirty="0" smtClean="0">
              <a:sym typeface="Symbol" panose="05050102010706020507" pitchFamily="18" charset="2"/>
            </a:endParaRPr>
          </a:p>
          <a:p>
            <a:pPr lvl="1"/>
            <a:r>
              <a:rPr lang="en-US" dirty="0" smtClean="0">
                <a:sym typeface="Symbol" panose="05050102010706020507" pitchFamily="18" charset="2"/>
              </a:rPr>
              <a:t>Flash </a:t>
            </a:r>
          </a:p>
          <a:p>
            <a:pPr lvl="1"/>
            <a:r>
              <a:rPr lang="en-US" dirty="0" err="1" smtClean="0">
                <a:sym typeface="Symbol" panose="05050102010706020507" pitchFamily="18" charset="2"/>
              </a:rPr>
              <a:t>FeRAM</a:t>
            </a:r>
            <a:endParaRPr lang="en-US" dirty="0" smtClean="0">
              <a:sym typeface="Symbol" panose="05050102010706020507" pitchFamily="18" charset="2"/>
            </a:endParaRPr>
          </a:p>
          <a:p>
            <a:endParaRPr lang="en-US" dirty="0" smtClean="0">
              <a:sym typeface="Symbol" panose="05050102010706020507" pitchFamily="18" charset="2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6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Default view of Flash memory is Read Only</a:t>
            </a:r>
          </a:p>
          <a:p>
            <a:pPr lvl="1"/>
            <a:r>
              <a:rPr lang="en-US" dirty="0"/>
              <a:t>Contains code and data </a:t>
            </a:r>
            <a:r>
              <a:rPr lang="en-US" dirty="0" smtClean="0"/>
              <a:t>constants</a:t>
            </a:r>
            <a:endParaRPr lang="en-US" dirty="0"/>
          </a:p>
          <a:p>
            <a:r>
              <a:rPr lang="en-US" u="sng" dirty="0"/>
              <a:t>In-system programmable </a:t>
            </a:r>
            <a:r>
              <a:rPr lang="en-US" u="sng" dirty="0" smtClean="0"/>
              <a:t>(ISP) Flash </a:t>
            </a:r>
            <a:r>
              <a:rPr lang="en-US" u="sng" dirty="0"/>
              <a:t>memory</a:t>
            </a:r>
          </a:p>
          <a:p>
            <a:pPr lvl="1"/>
            <a:r>
              <a:rPr lang="en-US" dirty="0"/>
              <a:t>Read/write into the Flash memory from the running program</a:t>
            </a:r>
          </a:p>
          <a:p>
            <a:r>
              <a:rPr lang="en-US" dirty="0"/>
              <a:t>But writing into the Flash requires a special </a:t>
            </a:r>
            <a:r>
              <a:rPr lang="en-US" dirty="0" smtClean="0"/>
              <a:t>interface</a:t>
            </a:r>
            <a:endParaRPr lang="en-US" dirty="0"/>
          </a:p>
          <a:p>
            <a:r>
              <a:rPr lang="en-US" dirty="0" err="1"/>
              <a:t>MSP430</a:t>
            </a:r>
            <a:r>
              <a:rPr lang="en-US" dirty="0"/>
              <a:t> flash memory features</a:t>
            </a:r>
          </a:p>
          <a:p>
            <a:pPr lvl="1"/>
            <a:r>
              <a:rPr lang="en-US" dirty="0"/>
              <a:t>Bit-, byte-, and word-addressable and programmable</a:t>
            </a:r>
          </a:p>
          <a:p>
            <a:pPr lvl="1"/>
            <a:r>
              <a:rPr lang="en-US" dirty="0"/>
              <a:t>Internal programming voltage generation</a:t>
            </a:r>
          </a:p>
          <a:p>
            <a:pPr lvl="1"/>
            <a:r>
              <a:rPr lang="en-US" dirty="0"/>
              <a:t>Segment erase and mass erase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8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Preliminaries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Floating-gate</a:t>
            </a:r>
            <a:br>
              <a:rPr lang="en-US" dirty="0" smtClean="0"/>
            </a:br>
            <a:r>
              <a:rPr lang="en-US" dirty="0" err="1" smtClean="0"/>
              <a:t>MOSFET</a:t>
            </a:r>
            <a:endParaRPr lang="en-US" dirty="0" smtClean="0"/>
          </a:p>
          <a:p>
            <a:r>
              <a:rPr lang="en-US" dirty="0" smtClean="0"/>
              <a:t>Two states</a:t>
            </a:r>
          </a:p>
          <a:p>
            <a:pPr lvl="1"/>
            <a:r>
              <a:rPr lang="en-US" dirty="0" smtClean="0"/>
              <a:t>Erase – ‘1’</a:t>
            </a:r>
            <a:br>
              <a:rPr lang="en-US" dirty="0" smtClean="0"/>
            </a:br>
            <a:r>
              <a:rPr lang="en-US" dirty="0" smtClean="0"/>
              <a:t>(no charge)</a:t>
            </a:r>
          </a:p>
          <a:p>
            <a:pPr lvl="1"/>
            <a:r>
              <a:rPr lang="en-US" dirty="0" smtClean="0"/>
              <a:t>Program – ‘0’</a:t>
            </a:r>
            <a:br>
              <a:rPr lang="en-US" dirty="0" smtClean="0"/>
            </a:br>
            <a:r>
              <a:rPr lang="en-US" dirty="0" smtClean="0"/>
              <a:t>(charge on </a:t>
            </a:r>
            <a:r>
              <a:rPr lang="en-US" dirty="0" err="1" smtClean="0"/>
              <a:t>FG</a:t>
            </a:r>
            <a:r>
              <a:rPr lang="en-US" dirty="0" smtClean="0"/>
              <a:t>)</a:t>
            </a:r>
          </a:p>
          <a:p>
            <a:r>
              <a:rPr lang="en-US" dirty="0" smtClean="0"/>
              <a:t>Read, Write, Erase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367" y="1676400"/>
            <a:ext cx="7577165" cy="410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974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 Flash Array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E3DA3-342A-4161-A95F-938A3834BD9A}" type="datetime1">
              <a:rPr lang="en-US" smtClean="0"/>
              <a:t>1/1/2023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0355" y="1685925"/>
            <a:ext cx="651129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640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Memory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Require high voltages for erase and write operations</a:t>
            </a:r>
          </a:p>
          <a:p>
            <a:r>
              <a:rPr lang="en-US" dirty="0" smtClean="0"/>
              <a:t>Write: 1 -&gt; 0 (individual bits), but no 0 -&gt; 1 </a:t>
            </a:r>
            <a:br>
              <a:rPr lang="en-US" dirty="0" smtClean="0"/>
            </a:br>
            <a:r>
              <a:rPr lang="en-US" dirty="0" smtClean="0"/>
              <a:t>(erase, entire segment)</a:t>
            </a:r>
          </a:p>
          <a:p>
            <a:r>
              <a:rPr lang="en-US" dirty="0" smtClean="0"/>
              <a:t>Endurance: charges are moved across oxides, wearing them out over time,</a:t>
            </a:r>
            <a:r>
              <a:rPr lang="en-US" dirty="0"/>
              <a:t> </a:t>
            </a:r>
            <a:r>
              <a:rPr lang="en-US" dirty="0" smtClean="0"/>
              <a:t>resulting in a finite number of Program/Erase cycles (PE)</a:t>
            </a:r>
          </a:p>
          <a:p>
            <a:pPr lvl="1"/>
            <a:r>
              <a:rPr lang="en-US" dirty="0" smtClean="0"/>
              <a:t>~100,000 times in </a:t>
            </a:r>
            <a:r>
              <a:rPr lang="en-US" dirty="0" err="1" smtClean="0"/>
              <a:t>MSP430</a:t>
            </a:r>
            <a:r>
              <a:rPr lang="en-US" dirty="0" smtClean="0"/>
              <a:t> flash</a:t>
            </a:r>
          </a:p>
          <a:p>
            <a:r>
              <a:rPr lang="en-US" dirty="0" smtClean="0"/>
              <a:t>Retention: charges can leak out from the </a:t>
            </a:r>
            <a:r>
              <a:rPr lang="en-US" dirty="0" err="1" smtClean="0"/>
              <a:t>FG</a:t>
            </a:r>
            <a:r>
              <a:rPr lang="en-US" dirty="0" smtClean="0"/>
              <a:t> over time</a:t>
            </a:r>
            <a:endParaRPr lang="en-US" dirty="0"/>
          </a:p>
          <a:p>
            <a:pPr lvl="1"/>
            <a:r>
              <a:rPr lang="en-US" dirty="0" smtClean="0"/>
              <a:t>~100 years at room temperature (far less at higher temperatures)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96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Flash Memory Physical 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Flash operations</a:t>
            </a:r>
          </a:p>
          <a:p>
            <a:pPr lvl="1"/>
            <a:r>
              <a:rPr lang="en-US" dirty="0" smtClean="0"/>
              <a:t>Read</a:t>
            </a:r>
          </a:p>
          <a:p>
            <a:pPr lvl="1"/>
            <a:r>
              <a:rPr lang="en-US" dirty="0" smtClean="0"/>
              <a:t>Write (Program)</a:t>
            </a:r>
          </a:p>
          <a:p>
            <a:pPr lvl="1"/>
            <a:r>
              <a:rPr lang="en-US" dirty="0" smtClean="0"/>
              <a:t>Erase </a:t>
            </a:r>
          </a:p>
          <a:p>
            <a:r>
              <a:rPr lang="en-US" dirty="0" smtClean="0"/>
              <a:t>Components</a:t>
            </a:r>
          </a:p>
          <a:p>
            <a:pPr lvl="1"/>
            <a:r>
              <a:rPr lang="en-US" dirty="0" smtClean="0"/>
              <a:t>Flash array</a:t>
            </a:r>
          </a:p>
          <a:p>
            <a:pPr lvl="1"/>
            <a:r>
              <a:rPr lang="en-US" dirty="0" smtClean="0"/>
              <a:t>Control, address, and data latch registers</a:t>
            </a:r>
          </a:p>
          <a:p>
            <a:pPr lvl="1"/>
            <a:r>
              <a:rPr lang="en-US" dirty="0" smtClean="0"/>
              <a:t>Flash controller </a:t>
            </a:r>
          </a:p>
          <a:p>
            <a:pPr lvl="1"/>
            <a:r>
              <a:rPr lang="en-US" dirty="0" smtClean="0"/>
              <a:t>Voltage generator (charge pump)</a:t>
            </a:r>
          </a:p>
          <a:p>
            <a:pPr lvl="2"/>
            <a:r>
              <a:rPr lang="en-US" dirty="0" smtClean="0"/>
              <a:t>High voltages are required for program and erase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E7D5D-D8C1-4335-BF50-BA8E7832D60E}" type="datetime1">
              <a:rPr lang="en-US" smtClean="0"/>
              <a:t>1/1/2023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A. Milenkovic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C0F97-AA8F-43C5-AED9-AC97641251E7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000" y="1394460"/>
            <a:ext cx="2457450" cy="406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286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672</Words>
  <Application>Microsoft Office PowerPoint</Application>
  <PresentationFormat>Widescreen</PresentationFormat>
  <Paragraphs>152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Consolas</vt:lpstr>
      <vt:lpstr>Calibri</vt:lpstr>
      <vt:lpstr>Arial</vt:lpstr>
      <vt:lpstr>Symbol</vt:lpstr>
      <vt:lpstr>Office Theme</vt:lpstr>
      <vt:lpstr>CPE 323  Intro to Embedded Computer Systems Flash Memory</vt:lpstr>
      <vt:lpstr>Admin</vt:lpstr>
      <vt:lpstr>MSP430F5529 Block Diagram</vt:lpstr>
      <vt:lpstr>Non-Volatile Memory</vt:lpstr>
      <vt:lpstr>Introduction</vt:lpstr>
      <vt:lpstr>Preliminaries</vt:lpstr>
      <vt:lpstr>NOR Flash Array</vt:lpstr>
      <vt:lpstr>Flash Memory Properties</vt:lpstr>
      <vt:lpstr>Flash Memory Physical View</vt:lpstr>
      <vt:lpstr>Flash Organization</vt:lpstr>
      <vt:lpstr>Flash Memory Erase/Write Modes</vt:lpstr>
      <vt:lpstr>Erase Cycle</vt:lpstr>
      <vt:lpstr>Erase Cycle (cont’d)</vt:lpstr>
      <vt:lpstr>Byte/Word Write Cycle (cont’d)</vt:lpstr>
      <vt:lpstr>Byte/Word Write Cycle (cont’d)</vt:lpstr>
      <vt:lpstr>Long Word Write</vt:lpstr>
      <vt:lpstr>Flash Memory Access when BUSY</vt:lpstr>
      <vt:lpstr>Flash Controller Registers: FCTL1</vt:lpstr>
      <vt:lpstr>Flash Controller Registers: FCTL3</vt:lpstr>
      <vt:lpstr>Flash Controller Registers: FCTL4</vt:lpstr>
      <vt:lpstr>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CPE 323  Intro to Embedded Computer Systems</dc:title>
  <dc:creator>Aleksandar Milenkovic</dc:creator>
  <cp:lastModifiedBy>Aleksandar Milenkovic</cp:lastModifiedBy>
  <cp:revision>55</cp:revision>
  <dcterms:created xsi:type="dcterms:W3CDTF">2006-08-16T00:00:00Z</dcterms:created>
  <dcterms:modified xsi:type="dcterms:W3CDTF">2023-01-01T22:20:49Z</dcterms:modified>
</cp:coreProperties>
</file>