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60" r:id="rId3"/>
    <p:sldId id="2361" r:id="rId4"/>
    <p:sldId id="2362" r:id="rId5"/>
    <p:sldId id="2363" r:id="rId6"/>
    <p:sldId id="2364" r:id="rId7"/>
    <p:sldId id="259" r:id="rId8"/>
    <p:sldId id="258" r:id="rId9"/>
    <p:sldId id="257" r:id="rId10"/>
    <p:sldId id="260" r:id="rId11"/>
    <p:sldId id="262" r:id="rId12"/>
    <p:sldId id="261" r:id="rId13"/>
    <p:sldId id="263" r:id="rId14"/>
    <p:sldId id="264" r:id="rId15"/>
    <p:sldId id="265" r:id="rId16"/>
    <p:sldId id="266" r:id="rId17"/>
    <p:sldId id="2337" r:id="rId18"/>
    <p:sldId id="2338" r:id="rId19"/>
    <p:sldId id="2340" r:id="rId20"/>
    <p:sldId id="2351" r:id="rId21"/>
    <p:sldId id="2352" r:id="rId22"/>
    <p:sldId id="2341" r:id="rId23"/>
    <p:sldId id="2342" r:id="rId24"/>
    <p:sldId id="2343" r:id="rId25"/>
    <p:sldId id="2344" r:id="rId26"/>
    <p:sldId id="2346" r:id="rId27"/>
    <p:sldId id="2345" r:id="rId28"/>
    <p:sldId id="2347" r:id="rId29"/>
    <p:sldId id="2348" r:id="rId30"/>
    <p:sldId id="2349" r:id="rId31"/>
    <p:sldId id="2359" r:id="rId32"/>
    <p:sldId id="2350" r:id="rId33"/>
    <p:sldId id="2353" r:id="rId34"/>
    <p:sldId id="2354" r:id="rId35"/>
    <p:sldId id="2355" r:id="rId36"/>
    <p:sldId id="2356" r:id="rId37"/>
    <p:sldId id="2357" r:id="rId38"/>
    <p:sldId id="23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1" d="100"/>
          <a:sy n="81" d="100"/>
        </p:scale>
        <p:origin x="-460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4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0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5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52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5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52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4.png"/><Relationship Id="rId3" Type="http://schemas.openxmlformats.org/officeDocument/2006/relationships/image" Target="../media/image43.png"/><Relationship Id="rId7" Type="http://schemas.openxmlformats.org/officeDocument/2006/relationships/image" Target="../media/image15.png"/><Relationship Id="rId12" Type="http://schemas.openxmlformats.org/officeDocument/2006/relationships/image" Target="../media/image4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310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16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11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10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19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310.png"/><Relationship Id="rId4" Type="http://schemas.openxmlformats.org/officeDocument/2006/relationships/image" Target="../media/image130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Causality in Observational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186024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081209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A5E25-559C-80FA-12B0-8B6BB7A639D0}"/>
                  </a:ext>
                </a:extLst>
              </p:cNvPr>
              <p:cNvSpPr txBox="1"/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A5E25-559C-80FA-12B0-8B6BB7A6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485653-4931-FEAE-1B2A-294750D33419}"/>
                  </a:ext>
                </a:extLst>
              </p:cNvPr>
              <p:cNvSpPr txBox="1"/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485653-4931-FEAE-1B2A-294750D33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F9DFD4-3E47-8658-47F1-EDE777AEEEC0}"/>
                  </a:ext>
                </a:extLst>
              </p:cNvPr>
              <p:cNvSpPr txBox="1"/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F9DFD4-3E47-8658-47F1-EDE777AEE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198F0-2A26-002A-61CE-59D3BB3C3BBD}"/>
                  </a:ext>
                </a:extLst>
              </p:cNvPr>
              <p:cNvSpPr txBox="1"/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198F0-2A26-002A-61CE-59D3BB3C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80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6B71-A8F1-A73D-D504-B9D04CD1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sub-populations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is assigned as if RCT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32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/>
              <p:nvPr/>
            </p:nvSpPr>
            <p:spPr>
              <a:xfrm>
                <a:off x="2460623" y="3655661"/>
                <a:ext cx="1200785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23" y="3655661"/>
                <a:ext cx="1200785" cy="1218923"/>
              </a:xfrm>
              <a:prstGeom prst="rect">
                <a:avLst/>
              </a:prstGeom>
              <a:blipFill>
                <a:blip r:embed="rId2"/>
                <a:stretch>
                  <a:fillRect t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C33814C-CBE5-DCC4-16E2-204010A81D82}"/>
                  </a:ext>
                </a:extLst>
              </p:cNvPr>
              <p:cNvSpPr txBox="1"/>
              <p:nvPr/>
            </p:nvSpPr>
            <p:spPr>
              <a:xfrm>
                <a:off x="8518692" y="3643030"/>
                <a:ext cx="1200785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C33814C-CBE5-DCC4-16E2-204010A81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692" y="3643030"/>
                <a:ext cx="1200785" cy="1218923"/>
              </a:xfrm>
              <a:prstGeom prst="rect">
                <a:avLst/>
              </a:prstGeom>
              <a:blipFill>
                <a:blip r:embed="rId8"/>
                <a:stretch>
                  <a:fillRect t="-3000" r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186024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081209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9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6B71-A8F1-A73D-D504-B9D04CD1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sub-populations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is assigned as if RCT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probability of receiving treatment (propensity) is non-degenerate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01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/>
              <p:nvPr/>
            </p:nvSpPr>
            <p:spPr>
              <a:xfrm>
                <a:off x="8241966" y="3808061"/>
                <a:ext cx="1468320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Degenerate 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966" y="3808061"/>
                <a:ext cx="1468320" cy="1218923"/>
              </a:xfrm>
              <a:prstGeom prst="rect">
                <a:avLst/>
              </a:prstGeom>
              <a:blipFill>
                <a:blip r:embed="rId2"/>
                <a:stretch>
                  <a:fillRect l="-2490" t="-3000" r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320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286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186024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081209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7065C5-771B-D7A8-35B3-29F7390B5F7B}"/>
                  </a:ext>
                </a:extLst>
              </p:cNvPr>
              <p:cNvSpPr txBox="1"/>
              <p:nvPr/>
            </p:nvSpPr>
            <p:spPr>
              <a:xfrm>
                <a:off x="2360486" y="3808061"/>
                <a:ext cx="1468320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Degenerate 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7065C5-771B-D7A8-35B3-29F7390B5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86" y="3808061"/>
                <a:ext cx="1468320" cy="1218923"/>
              </a:xfrm>
              <a:prstGeom prst="rect">
                <a:avLst/>
              </a:prstGeom>
              <a:blipFill>
                <a:blip r:embed="rId13"/>
                <a:stretch>
                  <a:fillRect l="-2490" t="-3000" r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88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6B71-A8F1-A73D-D504-B9D04CD1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sub-populations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is assigned as if RCT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probability of receiving treatment (propensity) is non-degenerate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Conditional expectation of observed outcome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recovers conditional expectation of potential outcome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5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95AD-454D-1D7A-FD10-0E89C04B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Conditional Average Treatment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3BFB7-F990-7FB0-4CB7-77EC945259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, Conditional Average Predictive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CAPE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Is equal to the Conditional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CATE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Similarly for APE and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3BFB7-F990-7FB0-4CB7-77EC94525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1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84A-2764-00AD-D3F8-C12379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5FB3-E02A-537C-D899-0113DC07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96D-FAB3-A966-AC91-3594431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38-9FA2-2086-AFC9-EDEBDC5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can help visualize how our assumptions imply the identification of a causal effect</a:t>
            </a:r>
          </a:p>
          <a:p>
            <a:r>
              <a:rPr lang="en-US" dirty="0"/>
              <a:t>First instances in work of Sewall and Philip Wright’28</a:t>
            </a:r>
          </a:p>
          <a:p>
            <a:r>
              <a:rPr lang="en-US" dirty="0"/>
              <a:t>Pioneered and fully developed by Pearl and Robins [80s-90s]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/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/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14DFC-5433-D252-2508-1C2EE2BEE22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48237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/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C6AB1-8514-F32B-0EED-73DDE3DB5B5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3384785" y="4732623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/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/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EFD6-A8B8-6462-C9E3-3DDA7574319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220544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CAE0E-494D-B6BA-8B62-91B909D7C25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9111421" y="4471365"/>
            <a:ext cx="776703" cy="98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1FB7D-940F-32C9-E255-D19749F2D7C0}"/>
              </a:ext>
            </a:extLst>
          </p:cNvPr>
          <p:cNvSpPr txBox="1"/>
          <p:nvPr/>
        </p:nvSpPr>
        <p:spPr>
          <a:xfrm>
            <a:off x="1775804" y="6259858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Diagram (Graph)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4BF05-E1EA-E2F4-D737-93D8D578AA0D}"/>
              </a:ext>
            </a:extLst>
          </p:cNvPr>
          <p:cNvSpPr txBox="1"/>
          <p:nvPr/>
        </p:nvSpPr>
        <p:spPr>
          <a:xfrm>
            <a:off x="7153449" y="6243605"/>
            <a:ext cx="39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World Intervention Graph (SWIG)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A1FD5-03A5-DBE3-59CB-C667A3B65C57}"/>
              </a:ext>
            </a:extLst>
          </p:cNvPr>
          <p:cNvGrpSpPr/>
          <p:nvPr/>
        </p:nvGrpSpPr>
        <p:grpSpPr>
          <a:xfrm>
            <a:off x="8371120" y="4110746"/>
            <a:ext cx="740301" cy="728573"/>
            <a:chOff x="9147823" y="4001294"/>
            <a:chExt cx="740301" cy="728573"/>
          </a:xfrm>
        </p:grpSpPr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DC5DD0E3-B77C-9E72-696A-915FA5D4EF88}"/>
                </a:ext>
              </a:extLst>
            </p:cNvPr>
            <p:cNvSpPr/>
            <p:nvPr/>
          </p:nvSpPr>
          <p:spPr>
            <a:xfrm>
              <a:off x="9147823" y="4001294"/>
              <a:ext cx="740301" cy="728573"/>
            </a:xfrm>
            <a:prstGeom prst="chord">
              <a:avLst>
                <a:gd name="adj1" fmla="val 16713677"/>
                <a:gd name="adj2" fmla="val 4937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/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/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Easy to visualize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blipFill>
                <a:blip r:embed="rId8"/>
                <a:stretch>
                  <a:fillRect l="-3532" t="-5714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A3558A3-F797-3917-5F90-6C0E2B55E0B1}"/>
              </a:ext>
            </a:extLst>
          </p:cNvPr>
          <p:cNvGrpSpPr/>
          <p:nvPr/>
        </p:nvGrpSpPr>
        <p:grpSpPr>
          <a:xfrm>
            <a:off x="8222444" y="4110746"/>
            <a:ext cx="740301" cy="728573"/>
            <a:chOff x="8266391" y="4084838"/>
            <a:chExt cx="740301" cy="728573"/>
          </a:xfrm>
        </p:grpSpPr>
        <p:sp>
          <p:nvSpPr>
            <p:cNvPr id="9" name="Chord 8">
              <a:extLst>
                <a:ext uri="{FF2B5EF4-FFF2-40B4-BE49-F238E27FC236}">
                  <a16:creationId xmlns:a16="http://schemas.microsoft.com/office/drawing/2014/main" id="{1B3F2B7E-137D-D9B4-1A81-6DCB7E806895}"/>
                </a:ext>
              </a:extLst>
            </p:cNvPr>
            <p:cNvSpPr/>
            <p:nvPr/>
          </p:nvSpPr>
          <p:spPr>
            <a:xfrm>
              <a:off x="8266391" y="4084838"/>
              <a:ext cx="740301" cy="728573"/>
            </a:xfrm>
            <a:prstGeom prst="chord">
              <a:avLst>
                <a:gd name="adj1" fmla="val 535642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D2AA54-9B18-4B5C-A9BB-F5C9D972F876}"/>
                    </a:ext>
                  </a:extLst>
                </p:cNvPr>
                <p:cNvSpPr txBox="1"/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5D2AA54-9B18-4B5C-A9BB-F5C9D972F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1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6" grpId="0"/>
      <p:bldP spid="1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96D-FAB3-A966-AC91-3594431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r>
              <a:rPr lang="en-US" dirty="0"/>
              <a:t> and Causal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38-9FA2-2086-AFC9-EDEBDC5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can help visualize how our assumptions imply the identification of a causal effect</a:t>
            </a:r>
          </a:p>
          <a:p>
            <a:r>
              <a:rPr lang="en-US" dirty="0"/>
              <a:t>First instances in work of Sewall and Philip Wright’28</a:t>
            </a:r>
          </a:p>
          <a:p>
            <a:r>
              <a:rPr lang="en-US" dirty="0"/>
              <a:t>Pioneered and fully developed by Pearl and Robins [80s-90s]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/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/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14DFC-5433-D252-2508-1C2EE2BEE22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48237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/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C6AB1-8514-F32B-0EED-73DDE3DB5B5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3384785" y="4732623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/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/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EFD6-A8B8-6462-C9E3-3DDA7574319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220544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CAE0E-494D-B6BA-8B62-91B909D7C25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9111421" y="4471365"/>
            <a:ext cx="776703" cy="98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1FB7D-940F-32C9-E255-D19749F2D7C0}"/>
              </a:ext>
            </a:extLst>
          </p:cNvPr>
          <p:cNvSpPr txBox="1"/>
          <p:nvPr/>
        </p:nvSpPr>
        <p:spPr>
          <a:xfrm>
            <a:off x="1775804" y="6259858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Diagram (Graph)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4BF05-E1EA-E2F4-D737-93D8D578AA0D}"/>
              </a:ext>
            </a:extLst>
          </p:cNvPr>
          <p:cNvSpPr txBox="1"/>
          <p:nvPr/>
        </p:nvSpPr>
        <p:spPr>
          <a:xfrm>
            <a:off x="7153449" y="6243605"/>
            <a:ext cx="39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World Intervention Graph (SWIG)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A1FD5-03A5-DBE3-59CB-C667A3B65C57}"/>
              </a:ext>
            </a:extLst>
          </p:cNvPr>
          <p:cNvGrpSpPr/>
          <p:nvPr/>
        </p:nvGrpSpPr>
        <p:grpSpPr>
          <a:xfrm>
            <a:off x="8371120" y="4110746"/>
            <a:ext cx="740301" cy="728573"/>
            <a:chOff x="9147823" y="4001294"/>
            <a:chExt cx="740301" cy="728573"/>
          </a:xfrm>
        </p:grpSpPr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DC5DD0E3-B77C-9E72-696A-915FA5D4EF88}"/>
                </a:ext>
              </a:extLst>
            </p:cNvPr>
            <p:cNvSpPr/>
            <p:nvPr/>
          </p:nvSpPr>
          <p:spPr>
            <a:xfrm>
              <a:off x="9147823" y="4001294"/>
              <a:ext cx="740301" cy="728573"/>
            </a:xfrm>
            <a:prstGeom prst="chord">
              <a:avLst>
                <a:gd name="adj1" fmla="val 16713677"/>
                <a:gd name="adj2" fmla="val 4937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/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DF462-FEB2-5587-5694-F444A1B4A726}"/>
              </a:ext>
            </a:extLst>
          </p:cNvPr>
          <p:cNvGrpSpPr/>
          <p:nvPr/>
        </p:nvGrpSpPr>
        <p:grpSpPr>
          <a:xfrm>
            <a:off x="8222444" y="4110746"/>
            <a:ext cx="740301" cy="728573"/>
            <a:chOff x="8266391" y="4084838"/>
            <a:chExt cx="740301" cy="728573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A10639A-926E-4D1E-F7AA-9F501874087D}"/>
                </a:ext>
              </a:extLst>
            </p:cNvPr>
            <p:cNvSpPr/>
            <p:nvPr/>
          </p:nvSpPr>
          <p:spPr>
            <a:xfrm>
              <a:off x="8266391" y="4084838"/>
              <a:ext cx="740301" cy="728573"/>
            </a:xfrm>
            <a:prstGeom prst="chord">
              <a:avLst>
                <a:gd name="adj1" fmla="val 535642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/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/>
              <p:nvPr/>
            </p:nvSpPr>
            <p:spPr>
              <a:xfrm>
                <a:off x="9355308" y="3760791"/>
                <a:ext cx="2761205" cy="1250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Easy to visualize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08" y="3760791"/>
                <a:ext cx="2761205" cy="1250342"/>
              </a:xfrm>
              <a:prstGeom prst="rect">
                <a:avLst/>
              </a:prstGeom>
              <a:blipFill>
                <a:blip r:embed="rId9"/>
                <a:stretch>
                  <a:fillRect l="-3532" t="-3902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3C9091-695B-E238-BC05-6EFC680091F6}"/>
              </a:ext>
            </a:extLst>
          </p:cNvPr>
          <p:cNvCxnSpPr>
            <a:stCxn id="4" idx="7"/>
            <a:endCxn id="7" idx="3"/>
          </p:cNvCxnSpPr>
          <p:nvPr/>
        </p:nvCxnSpPr>
        <p:spPr>
          <a:xfrm flipV="1">
            <a:off x="2139822" y="4732623"/>
            <a:ext cx="721492" cy="6786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7502AE-2F90-B8E8-0D5E-AC8F1EF72946}"/>
              </a:ext>
            </a:extLst>
          </p:cNvPr>
          <p:cNvCxnSpPr>
            <a:cxnSpLocks/>
          </p:cNvCxnSpPr>
          <p:nvPr/>
        </p:nvCxnSpPr>
        <p:spPr>
          <a:xfrm flipV="1">
            <a:off x="8006491" y="4726340"/>
            <a:ext cx="342217" cy="6125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F2B134-5373-3B80-B9A8-469B6FDE56F5}"/>
              </a:ext>
            </a:extLst>
          </p:cNvPr>
          <p:cNvCxnSpPr>
            <a:cxnSpLocks/>
          </p:cNvCxnSpPr>
          <p:nvPr/>
        </p:nvCxnSpPr>
        <p:spPr>
          <a:xfrm flipV="1">
            <a:off x="10839368" y="4236114"/>
            <a:ext cx="192299" cy="2770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4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CBFCE7-9068-D396-EEE4-D4334F045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87" r="2107" b="970"/>
          <a:stretch/>
        </p:blipFill>
        <p:spPr>
          <a:xfrm>
            <a:off x="2635713" y="726295"/>
            <a:ext cx="6774769" cy="54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0223-5C6C-0B7E-9D0B-762D2E87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further assume that CEF is linear in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of 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other words, we assume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 is a constant and equal to the predictive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Inference can be carried out via OLS or Double Lasso techniques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0223-5C6C-0B7E-9D0B-762D2E87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More reasonably we can relax and allow for effect heterogeneity</a:t>
                </a:r>
              </a:p>
              <a:p>
                <a:r>
                  <a:rPr lang="en-US" dirty="0"/>
                  <a:t>Assume that CEF is linear in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of 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interactions; with de-</a:t>
                </a:r>
                <a:r>
                  <a:rPr lang="en-US" dirty="0" err="1"/>
                  <a:t>meaned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ATE also is recovered by: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Inference on ATE and coefficients in CATE can be carried out via OLS or Double Lasso techniques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10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9259-926C-C8C7-96EF-7A78BF79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via Propensity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CAPE approach requires learning conditional expectation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outcome varies with treatment and observable characteristics</a:t>
                </a:r>
              </a:p>
              <a:p>
                <a:r>
                  <a:rPr lang="en-US" dirty="0"/>
                  <a:t>In many settings we have more information about the selection process than the outcome process</a:t>
                </a:r>
              </a:p>
              <a:p>
                <a:r>
                  <a:rPr lang="en-US" dirty="0"/>
                  <a:t>For instance, in stratified RCTs we know the propensity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such cases, when we have a better grasp of the “selection process” can we avoid learning the “outcome process”; which could involve complex mechanisms in the real world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Callout: Double Bent Line 1">
            <a:extLst>
              <a:ext uri="{FF2B5EF4-FFF2-40B4-BE49-F238E27FC236}">
                <a16:creationId xmlns:a16="http://schemas.microsoft.com/office/drawing/2014/main" id="{D4260FA3-7D2B-1B6F-6AC5-6E8E5DAD30F6}"/>
              </a:ext>
            </a:extLst>
          </p:cNvPr>
          <p:cNvSpPr/>
          <p:nvPr/>
        </p:nvSpPr>
        <p:spPr>
          <a:xfrm>
            <a:off x="3222201" y="126928"/>
            <a:ext cx="3037318" cy="7162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79607"/>
              <a:gd name="adj8" fmla="val 2305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We know we are under-sampling from the blue points</a:t>
            </a:r>
          </a:p>
        </p:txBody>
      </p:sp>
      <p:sp>
        <p:nvSpPr>
          <p:cNvPr id="3" name="Callout: Double Bent Line 2">
            <a:extLst>
              <a:ext uri="{FF2B5EF4-FFF2-40B4-BE49-F238E27FC236}">
                <a16:creationId xmlns:a16="http://schemas.microsoft.com/office/drawing/2014/main" id="{D22752AC-639C-5C9C-0DD5-006E68A12E56}"/>
              </a:ext>
            </a:extLst>
          </p:cNvPr>
          <p:cNvSpPr/>
          <p:nvPr/>
        </p:nvSpPr>
        <p:spPr>
          <a:xfrm>
            <a:off x="2736393" y="6105444"/>
            <a:ext cx="3037318" cy="7162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636"/>
              <a:gd name="adj6" fmla="val -16409"/>
              <a:gd name="adj7" fmla="val -220913"/>
              <a:gd name="adj8" fmla="val 434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We know we are over-sampling from the blue points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BF038-4FBB-8E8C-A91E-53FAA5D25BD7}"/>
              </a:ext>
            </a:extLst>
          </p:cNvPr>
          <p:cNvSpPr/>
          <p:nvPr/>
        </p:nvSpPr>
        <p:spPr>
          <a:xfrm>
            <a:off x="5551949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Callout: Double Bent Line 4">
            <a:extLst>
              <a:ext uri="{FF2B5EF4-FFF2-40B4-BE49-F238E27FC236}">
                <a16:creationId xmlns:a16="http://schemas.microsoft.com/office/drawing/2014/main" id="{249C4AAD-DB49-D4F5-C0D3-1CD8BAEDFA1B}"/>
              </a:ext>
            </a:extLst>
          </p:cNvPr>
          <p:cNvSpPr/>
          <p:nvPr/>
        </p:nvSpPr>
        <p:spPr>
          <a:xfrm>
            <a:off x="6864971" y="15428"/>
            <a:ext cx="3037318" cy="84992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47065"/>
              <a:gd name="adj8" fmla="val -383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Say we select a blue point with prob 1/4. We can duplicate any blue point four times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D4AC11-17FA-B93C-C7B8-16E60B9D6DF2}"/>
              </a:ext>
            </a:extLst>
          </p:cNvPr>
          <p:cNvSpPr/>
          <p:nvPr/>
        </p:nvSpPr>
        <p:spPr>
          <a:xfrm>
            <a:off x="5652038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9C6F70-7E39-0C9A-6448-B780A2976D79}"/>
              </a:ext>
            </a:extLst>
          </p:cNvPr>
          <p:cNvSpPr/>
          <p:nvPr/>
        </p:nvSpPr>
        <p:spPr>
          <a:xfrm>
            <a:off x="5753730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CD8800-061C-AE92-EA9D-8D01A561491B}"/>
              </a:ext>
            </a:extLst>
          </p:cNvPr>
          <p:cNvSpPr/>
          <p:nvPr/>
        </p:nvSpPr>
        <p:spPr>
          <a:xfrm>
            <a:off x="5448508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F9973-7950-ADF9-C0B4-ECE44DF28C72}"/>
              </a:ext>
            </a:extLst>
          </p:cNvPr>
          <p:cNvSpPr/>
          <p:nvPr/>
        </p:nvSpPr>
        <p:spPr>
          <a:xfrm>
            <a:off x="5550931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B9988-0EAB-D913-5E86-95D217420105}"/>
              </a:ext>
            </a:extLst>
          </p:cNvPr>
          <p:cNvSpPr/>
          <p:nvPr/>
        </p:nvSpPr>
        <p:spPr>
          <a:xfrm>
            <a:off x="5651020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6F432-D8B3-20DD-A274-3374B69FDEC2}"/>
              </a:ext>
            </a:extLst>
          </p:cNvPr>
          <p:cNvSpPr/>
          <p:nvPr/>
        </p:nvSpPr>
        <p:spPr>
          <a:xfrm>
            <a:off x="5752712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6F7654-3041-3390-D903-66D4D86A5A29}"/>
              </a:ext>
            </a:extLst>
          </p:cNvPr>
          <p:cNvSpPr/>
          <p:nvPr/>
        </p:nvSpPr>
        <p:spPr>
          <a:xfrm>
            <a:off x="5446439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3FE31-B482-0CFB-CC2D-962C3D1C0354}"/>
              </a:ext>
            </a:extLst>
          </p:cNvPr>
          <p:cNvSpPr/>
          <p:nvPr/>
        </p:nvSpPr>
        <p:spPr>
          <a:xfrm>
            <a:off x="5548862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6BFE65-A02A-B74B-EEDD-238E940E09A6}"/>
              </a:ext>
            </a:extLst>
          </p:cNvPr>
          <p:cNvSpPr/>
          <p:nvPr/>
        </p:nvSpPr>
        <p:spPr>
          <a:xfrm>
            <a:off x="5648951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168F-D2A8-88AC-C992-6DB6DC8B896D}"/>
              </a:ext>
            </a:extLst>
          </p:cNvPr>
          <p:cNvSpPr/>
          <p:nvPr/>
        </p:nvSpPr>
        <p:spPr>
          <a:xfrm>
            <a:off x="5750643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A1F6C4-2101-72D4-C7C5-507846C077FF}"/>
              </a:ext>
            </a:extLst>
          </p:cNvPr>
          <p:cNvSpPr/>
          <p:nvPr/>
        </p:nvSpPr>
        <p:spPr>
          <a:xfrm>
            <a:off x="5452459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01E009-BD1A-2531-D094-B6F248D1646A}"/>
              </a:ext>
            </a:extLst>
          </p:cNvPr>
          <p:cNvSpPr/>
          <p:nvPr/>
        </p:nvSpPr>
        <p:spPr>
          <a:xfrm>
            <a:off x="5554882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028102-1F8A-D2B4-C67C-3756F8E5351D}"/>
              </a:ext>
            </a:extLst>
          </p:cNvPr>
          <p:cNvSpPr/>
          <p:nvPr/>
        </p:nvSpPr>
        <p:spPr>
          <a:xfrm>
            <a:off x="5654971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679618-9A4C-28D8-FB2C-BE3BA0D568B6}"/>
              </a:ext>
            </a:extLst>
          </p:cNvPr>
          <p:cNvSpPr/>
          <p:nvPr/>
        </p:nvSpPr>
        <p:spPr>
          <a:xfrm>
            <a:off x="5756663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7BB5DD90-224C-9E88-0AD4-B7B49662E3D0}"/>
              </a:ext>
            </a:extLst>
          </p:cNvPr>
          <p:cNvSpPr/>
          <p:nvPr/>
        </p:nvSpPr>
        <p:spPr>
          <a:xfrm>
            <a:off x="6324837" y="6040178"/>
            <a:ext cx="3165687" cy="80424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636"/>
              <a:gd name="adj6" fmla="val -16409"/>
              <a:gd name="adj7" fmla="val -207345"/>
              <a:gd name="adj8" fmla="val -2241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Say we select an orange point with prob 3/4. We can duplicate any orange point 4/3 times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D1B6B4-804B-106A-F1C5-AB1D432C33BE}"/>
              </a:ext>
            </a:extLst>
          </p:cNvPr>
          <p:cNvSpPr/>
          <p:nvPr/>
        </p:nvSpPr>
        <p:spPr>
          <a:xfrm>
            <a:off x="5447457" y="319825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D9E8A7-3DF3-7BB0-ECEC-55229FA44118}"/>
              </a:ext>
            </a:extLst>
          </p:cNvPr>
          <p:cNvSpPr/>
          <p:nvPr/>
        </p:nvSpPr>
        <p:spPr>
          <a:xfrm>
            <a:off x="5446439" y="319539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Chord 23">
            <a:extLst>
              <a:ext uri="{FF2B5EF4-FFF2-40B4-BE49-F238E27FC236}">
                <a16:creationId xmlns:a16="http://schemas.microsoft.com/office/drawing/2014/main" id="{7AE43981-C2B4-61F1-E4C2-192CC87954E9}"/>
              </a:ext>
            </a:extLst>
          </p:cNvPr>
          <p:cNvSpPr/>
          <p:nvPr/>
        </p:nvSpPr>
        <p:spPr>
          <a:xfrm>
            <a:off x="5548862" y="31953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A20DD1-B706-6049-225F-3A1B464F47E9}"/>
              </a:ext>
            </a:extLst>
          </p:cNvPr>
          <p:cNvSpPr/>
          <p:nvPr/>
        </p:nvSpPr>
        <p:spPr>
          <a:xfrm>
            <a:off x="5454244" y="36854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324FFB-4D92-877E-72CA-7811E557339B}"/>
              </a:ext>
            </a:extLst>
          </p:cNvPr>
          <p:cNvSpPr/>
          <p:nvPr/>
        </p:nvSpPr>
        <p:spPr>
          <a:xfrm>
            <a:off x="5452175" y="368606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DD4CC5D-7AD8-8654-4E72-2C4B51A0BAF5}"/>
              </a:ext>
            </a:extLst>
          </p:cNvPr>
          <p:cNvSpPr/>
          <p:nvPr/>
        </p:nvSpPr>
        <p:spPr>
          <a:xfrm>
            <a:off x="5449905" y="41605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25A7A5-5570-8AFE-D08E-B8F67BD571BB}"/>
              </a:ext>
            </a:extLst>
          </p:cNvPr>
          <p:cNvSpPr/>
          <p:nvPr/>
        </p:nvSpPr>
        <p:spPr>
          <a:xfrm>
            <a:off x="5447836" y="416115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F2DC9F-5232-D946-C7C1-4C65B69BF808}"/>
              </a:ext>
            </a:extLst>
          </p:cNvPr>
          <p:cNvSpPr/>
          <p:nvPr/>
        </p:nvSpPr>
        <p:spPr>
          <a:xfrm>
            <a:off x="5446818" y="415829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ABBF060-B970-DEED-F051-59E3CD88A4F5}"/>
              </a:ext>
            </a:extLst>
          </p:cNvPr>
          <p:cNvSpPr/>
          <p:nvPr/>
        </p:nvSpPr>
        <p:spPr>
          <a:xfrm>
            <a:off x="5451595" y="446775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DC83876-6DCD-5A26-ADAC-468DB13965AA}"/>
              </a:ext>
            </a:extLst>
          </p:cNvPr>
          <p:cNvSpPr/>
          <p:nvPr/>
        </p:nvSpPr>
        <p:spPr>
          <a:xfrm>
            <a:off x="5449526" y="446840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021414-3906-88E3-D158-B8547FEB57D6}"/>
              </a:ext>
            </a:extLst>
          </p:cNvPr>
          <p:cNvSpPr/>
          <p:nvPr/>
        </p:nvSpPr>
        <p:spPr>
          <a:xfrm>
            <a:off x="5448508" y="446554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8774336-512D-DFB2-63A9-8BC26EF1B2F3}"/>
              </a:ext>
            </a:extLst>
          </p:cNvPr>
          <p:cNvSpPr/>
          <p:nvPr/>
        </p:nvSpPr>
        <p:spPr>
          <a:xfrm>
            <a:off x="5448696" y="457912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CD46B0E-25CD-28BD-D4AB-5906CEC19391}"/>
              </a:ext>
            </a:extLst>
          </p:cNvPr>
          <p:cNvSpPr/>
          <p:nvPr/>
        </p:nvSpPr>
        <p:spPr>
          <a:xfrm>
            <a:off x="5446627" y="45797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EB48254-3A26-92BE-682A-173A4C2F53BC}"/>
              </a:ext>
            </a:extLst>
          </p:cNvPr>
          <p:cNvSpPr/>
          <p:nvPr/>
        </p:nvSpPr>
        <p:spPr>
          <a:xfrm>
            <a:off x="5445609" y="457691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476A89F-EA9E-1F4E-6E97-BE3FCB716DAB}"/>
              </a:ext>
            </a:extLst>
          </p:cNvPr>
          <p:cNvSpPr/>
          <p:nvPr/>
        </p:nvSpPr>
        <p:spPr>
          <a:xfrm>
            <a:off x="5451595" y="49270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1093261-DD76-6DF0-23E8-43B2F44D0F88}"/>
              </a:ext>
            </a:extLst>
          </p:cNvPr>
          <p:cNvSpPr/>
          <p:nvPr/>
        </p:nvSpPr>
        <p:spPr>
          <a:xfrm>
            <a:off x="5449526" y="492772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82831FC-83B1-6B1C-0C3A-476F003345B2}"/>
              </a:ext>
            </a:extLst>
          </p:cNvPr>
          <p:cNvSpPr/>
          <p:nvPr/>
        </p:nvSpPr>
        <p:spPr>
          <a:xfrm>
            <a:off x="5448508" y="492486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DDF964-B2CD-ACF4-F163-5AEA0AB4D95E}"/>
              </a:ext>
            </a:extLst>
          </p:cNvPr>
          <p:cNvSpPr/>
          <p:nvPr/>
        </p:nvSpPr>
        <p:spPr>
          <a:xfrm>
            <a:off x="5447472" y="52233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EAC29F3-EF8B-C384-458F-7AE80A97F64C}"/>
              </a:ext>
            </a:extLst>
          </p:cNvPr>
          <p:cNvSpPr/>
          <p:nvPr/>
        </p:nvSpPr>
        <p:spPr>
          <a:xfrm>
            <a:off x="5445403" y="522403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E73B5A-5EA4-621F-E08E-381FF70FF4CE}"/>
              </a:ext>
            </a:extLst>
          </p:cNvPr>
          <p:cNvSpPr/>
          <p:nvPr/>
        </p:nvSpPr>
        <p:spPr>
          <a:xfrm>
            <a:off x="5444385" y="522117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5D15E816-D12B-926D-B929-188F068FBAA5}"/>
              </a:ext>
            </a:extLst>
          </p:cNvPr>
          <p:cNvSpPr/>
          <p:nvPr/>
        </p:nvSpPr>
        <p:spPr>
          <a:xfrm>
            <a:off x="4721854" y="1709067"/>
            <a:ext cx="575680" cy="3694130"/>
          </a:xfrm>
          <a:custGeom>
            <a:avLst/>
            <a:gdLst>
              <a:gd name="connsiteX0" fmla="*/ 575592 w 575680"/>
              <a:gd name="connsiteY0" fmla="*/ 0 h 3694130"/>
              <a:gd name="connsiteX1" fmla="*/ 205281 w 575680"/>
              <a:gd name="connsiteY1" fmla="*/ 309560 h 3694130"/>
              <a:gd name="connsiteX2" fmla="*/ 72781 w 575680"/>
              <a:gd name="connsiteY2" fmla="*/ 1048245 h 3694130"/>
              <a:gd name="connsiteX3" fmla="*/ 241388 w 575680"/>
              <a:gd name="connsiteY3" fmla="*/ 1611995 h 3694130"/>
              <a:gd name="connsiteX4" fmla="*/ 770 w 575680"/>
              <a:gd name="connsiteY4" fmla="*/ 2254324 h 3694130"/>
              <a:gd name="connsiteX5" fmla="*/ 459803 w 575680"/>
              <a:gd name="connsiteY5" fmla="*/ 3088269 h 3694130"/>
              <a:gd name="connsiteX6" fmla="*/ 559153 w 575680"/>
              <a:gd name="connsiteY6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680" h="3694130" extrusionOk="0">
                <a:moveTo>
                  <a:pt x="575592" y="0"/>
                </a:moveTo>
                <a:cubicBezTo>
                  <a:pt x="582958" y="309870"/>
                  <a:pt x="251103" y="137998"/>
                  <a:pt x="205281" y="309560"/>
                </a:cubicBezTo>
                <a:cubicBezTo>
                  <a:pt x="61178" y="466372"/>
                  <a:pt x="112509" y="805840"/>
                  <a:pt x="72781" y="1048245"/>
                </a:cubicBezTo>
                <a:cubicBezTo>
                  <a:pt x="89548" y="1252267"/>
                  <a:pt x="174608" y="1397342"/>
                  <a:pt x="241388" y="1611995"/>
                </a:cubicBezTo>
                <a:cubicBezTo>
                  <a:pt x="359629" y="1846558"/>
                  <a:pt x="29492" y="2053473"/>
                  <a:pt x="770" y="2254324"/>
                </a:cubicBezTo>
                <a:cubicBezTo>
                  <a:pt x="-36664" y="2385922"/>
                  <a:pt x="394394" y="2915007"/>
                  <a:pt x="459803" y="3088269"/>
                </a:cubicBezTo>
                <a:cubicBezTo>
                  <a:pt x="542469" y="3313658"/>
                  <a:pt x="472265" y="3578781"/>
                  <a:pt x="559153" y="369413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225865239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888454 h 2386518"/>
                      <a:gd name="connsiteX6" fmla="*/ 671460 w 688732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956826 h 2386518"/>
                      <a:gd name="connsiteX6" fmla="*/ 671460 w 688732"/>
                      <a:gd name="connsiteY6" fmla="*/ 2386518 h 2386518"/>
                      <a:gd name="connsiteX0" fmla="*/ 687883 w 688716"/>
                      <a:gd name="connsiteY0" fmla="*/ 0 h 2386518"/>
                      <a:gd name="connsiteX1" fmla="*/ 571844 w 688716"/>
                      <a:gd name="connsiteY1" fmla="*/ 443227 h 2386518"/>
                      <a:gd name="connsiteX2" fmla="*/ 101944 w 688716"/>
                      <a:gd name="connsiteY2" fmla="*/ 692993 h 2386518"/>
                      <a:gd name="connsiteX3" fmla="*/ 339010 w 688716"/>
                      <a:gd name="connsiteY3" fmla="*/ 1180392 h 2386518"/>
                      <a:gd name="connsiteX4" fmla="*/ 594 w 688716"/>
                      <a:gd name="connsiteY4" fmla="*/ 1639582 h 2386518"/>
                      <a:gd name="connsiteX5" fmla="*/ 572094 w 688716"/>
                      <a:gd name="connsiteY5" fmla="*/ 1995114 h 2386518"/>
                      <a:gd name="connsiteX6" fmla="*/ 671444 w 688716"/>
                      <a:gd name="connsiteY6" fmla="*/ 2386518 h 2386518"/>
                      <a:gd name="connsiteX0" fmla="*/ 687883 w 687976"/>
                      <a:gd name="connsiteY0" fmla="*/ 0 h 2386518"/>
                      <a:gd name="connsiteX1" fmla="*/ 317572 w 687976"/>
                      <a:gd name="connsiteY1" fmla="*/ 199985 h 2386518"/>
                      <a:gd name="connsiteX2" fmla="*/ 101944 w 687976"/>
                      <a:gd name="connsiteY2" fmla="*/ 692993 h 2386518"/>
                      <a:gd name="connsiteX3" fmla="*/ 339010 w 687976"/>
                      <a:gd name="connsiteY3" fmla="*/ 1180392 h 2386518"/>
                      <a:gd name="connsiteX4" fmla="*/ 594 w 687976"/>
                      <a:gd name="connsiteY4" fmla="*/ 1639582 h 2386518"/>
                      <a:gd name="connsiteX5" fmla="*/ 572094 w 687976"/>
                      <a:gd name="connsiteY5" fmla="*/ 1995114 h 2386518"/>
                      <a:gd name="connsiteX6" fmla="*/ 671444 w 687976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39010 w 687971"/>
                      <a:gd name="connsiteY3" fmla="*/ 1180392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53679 w 687971"/>
                      <a:gd name="connsiteY3" fmla="*/ 1041397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575592 w 575680"/>
                      <a:gd name="connsiteY0" fmla="*/ 0 h 2386518"/>
                      <a:gd name="connsiteX1" fmla="*/ 205281 w 575680"/>
                      <a:gd name="connsiteY1" fmla="*/ 199985 h 2386518"/>
                      <a:gd name="connsiteX2" fmla="*/ 72781 w 575680"/>
                      <a:gd name="connsiteY2" fmla="*/ 677198 h 2386518"/>
                      <a:gd name="connsiteX3" fmla="*/ 241388 w 575680"/>
                      <a:gd name="connsiteY3" fmla="*/ 1041397 h 2386518"/>
                      <a:gd name="connsiteX4" fmla="*/ 770 w 575680"/>
                      <a:gd name="connsiteY4" fmla="*/ 1456361 h 2386518"/>
                      <a:gd name="connsiteX5" fmla="*/ 459803 w 575680"/>
                      <a:gd name="connsiteY5" fmla="*/ 1995114 h 2386518"/>
                      <a:gd name="connsiteX6" fmla="*/ 559153 w 575680"/>
                      <a:gd name="connsiteY6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5680" h="2386518">
                        <a:moveTo>
                          <a:pt x="575592" y="0"/>
                        </a:moveTo>
                        <a:cubicBezTo>
                          <a:pt x="581516" y="173214"/>
                          <a:pt x="289083" y="87119"/>
                          <a:pt x="205281" y="199985"/>
                        </a:cubicBezTo>
                        <a:cubicBezTo>
                          <a:pt x="121479" y="312851"/>
                          <a:pt x="66763" y="536963"/>
                          <a:pt x="72781" y="677198"/>
                        </a:cubicBezTo>
                        <a:cubicBezTo>
                          <a:pt x="78799" y="817433"/>
                          <a:pt x="170791" y="903232"/>
                          <a:pt x="241388" y="1041397"/>
                        </a:cubicBezTo>
                        <a:cubicBezTo>
                          <a:pt x="311985" y="1179562"/>
                          <a:pt x="20484" y="1325588"/>
                          <a:pt x="770" y="1456361"/>
                        </a:cubicBezTo>
                        <a:cubicBezTo>
                          <a:pt x="-18944" y="1587134"/>
                          <a:pt x="345878" y="1855127"/>
                          <a:pt x="459803" y="1995114"/>
                        </a:cubicBezTo>
                        <a:cubicBezTo>
                          <a:pt x="573728" y="2135101"/>
                          <a:pt x="500261" y="2315814"/>
                          <a:pt x="55915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9F3FB0C-DD04-DF7E-86BD-8C26344DFCA4}"/>
              </a:ext>
            </a:extLst>
          </p:cNvPr>
          <p:cNvSpPr/>
          <p:nvPr/>
        </p:nvSpPr>
        <p:spPr>
          <a:xfrm>
            <a:off x="5453381" y="3687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706A478-BCB6-9644-4020-F66613F3D33F}"/>
              </a:ext>
            </a:extLst>
          </p:cNvPr>
          <p:cNvSpPr/>
          <p:nvPr/>
        </p:nvSpPr>
        <p:spPr>
          <a:xfrm>
            <a:off x="5451312" y="36878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95048F9-383E-755B-7856-600BBB2915D0}"/>
              </a:ext>
            </a:extLst>
          </p:cNvPr>
          <p:cNvSpPr/>
          <p:nvPr/>
        </p:nvSpPr>
        <p:spPr>
          <a:xfrm>
            <a:off x="5450294" y="36850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521422-F54B-FEA7-E613-DA757A400D7E}"/>
              </a:ext>
            </a:extLst>
          </p:cNvPr>
          <p:cNvSpPr/>
          <p:nvPr/>
        </p:nvSpPr>
        <p:spPr>
          <a:xfrm>
            <a:off x="5449905" y="41599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B718B6B-314B-0328-7B2B-61B98CDA0723}"/>
              </a:ext>
            </a:extLst>
          </p:cNvPr>
          <p:cNvSpPr/>
          <p:nvPr/>
        </p:nvSpPr>
        <p:spPr>
          <a:xfrm>
            <a:off x="5447836" y="4160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5C64ADA-59B0-0E17-2423-D7107B6A0C03}"/>
              </a:ext>
            </a:extLst>
          </p:cNvPr>
          <p:cNvSpPr/>
          <p:nvPr/>
        </p:nvSpPr>
        <p:spPr>
          <a:xfrm>
            <a:off x="5446818" y="41576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0" name="Chord 129">
            <a:extLst>
              <a:ext uri="{FF2B5EF4-FFF2-40B4-BE49-F238E27FC236}">
                <a16:creationId xmlns:a16="http://schemas.microsoft.com/office/drawing/2014/main" id="{EBD3053C-8618-1BDA-7B40-E7311C746E1A}"/>
              </a:ext>
            </a:extLst>
          </p:cNvPr>
          <p:cNvSpPr/>
          <p:nvPr/>
        </p:nvSpPr>
        <p:spPr>
          <a:xfrm>
            <a:off x="5549241" y="415769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3E510D9-091C-A35C-02C5-702C93FD0693}"/>
              </a:ext>
            </a:extLst>
          </p:cNvPr>
          <p:cNvSpPr/>
          <p:nvPr/>
        </p:nvSpPr>
        <p:spPr>
          <a:xfrm>
            <a:off x="5451228" y="446883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5E3C05-E278-B391-84D0-37314D9DEB81}"/>
              </a:ext>
            </a:extLst>
          </p:cNvPr>
          <p:cNvSpPr/>
          <p:nvPr/>
        </p:nvSpPr>
        <p:spPr>
          <a:xfrm>
            <a:off x="5449159" y="44694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DAC34D6-A1F7-9037-EFAB-40821558118E}"/>
              </a:ext>
            </a:extLst>
          </p:cNvPr>
          <p:cNvSpPr/>
          <p:nvPr/>
        </p:nvSpPr>
        <p:spPr>
          <a:xfrm>
            <a:off x="5448141" y="446662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4" name="Chord 133">
            <a:extLst>
              <a:ext uri="{FF2B5EF4-FFF2-40B4-BE49-F238E27FC236}">
                <a16:creationId xmlns:a16="http://schemas.microsoft.com/office/drawing/2014/main" id="{658AAB2C-CD8A-BC3B-16EF-2314A7E8B341}"/>
              </a:ext>
            </a:extLst>
          </p:cNvPr>
          <p:cNvSpPr/>
          <p:nvPr/>
        </p:nvSpPr>
        <p:spPr>
          <a:xfrm>
            <a:off x="5550564" y="4466625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962B4C5-BF56-E2DF-7898-CA63BF4A404F}"/>
              </a:ext>
            </a:extLst>
          </p:cNvPr>
          <p:cNvSpPr/>
          <p:nvPr/>
        </p:nvSpPr>
        <p:spPr>
          <a:xfrm>
            <a:off x="5451228" y="458098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30B25B-4BA3-B98B-3313-79088ABBE200}"/>
              </a:ext>
            </a:extLst>
          </p:cNvPr>
          <p:cNvSpPr/>
          <p:nvPr/>
        </p:nvSpPr>
        <p:spPr>
          <a:xfrm>
            <a:off x="5449159" y="458163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5813807-4B7F-0F21-24D1-0D85B39F9DB5}"/>
              </a:ext>
            </a:extLst>
          </p:cNvPr>
          <p:cNvSpPr/>
          <p:nvPr/>
        </p:nvSpPr>
        <p:spPr>
          <a:xfrm>
            <a:off x="5448141" y="45787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8" name="Chord 137">
            <a:extLst>
              <a:ext uri="{FF2B5EF4-FFF2-40B4-BE49-F238E27FC236}">
                <a16:creationId xmlns:a16="http://schemas.microsoft.com/office/drawing/2014/main" id="{D6B701DA-D268-3029-0215-665029D2ED53}"/>
              </a:ext>
            </a:extLst>
          </p:cNvPr>
          <p:cNvSpPr/>
          <p:nvPr/>
        </p:nvSpPr>
        <p:spPr>
          <a:xfrm>
            <a:off x="5550564" y="457877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5CBA09A-8E0C-A5DC-8089-9BB200104B96}"/>
              </a:ext>
            </a:extLst>
          </p:cNvPr>
          <p:cNvSpPr/>
          <p:nvPr/>
        </p:nvSpPr>
        <p:spPr>
          <a:xfrm>
            <a:off x="5450960" y="49270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40754F6-E565-B59E-2A05-8EFA572BBE55}"/>
              </a:ext>
            </a:extLst>
          </p:cNvPr>
          <p:cNvSpPr/>
          <p:nvPr/>
        </p:nvSpPr>
        <p:spPr>
          <a:xfrm>
            <a:off x="5448891" y="492765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34FCB87-B083-C306-39AA-6E588D332AAF}"/>
              </a:ext>
            </a:extLst>
          </p:cNvPr>
          <p:cNvSpPr/>
          <p:nvPr/>
        </p:nvSpPr>
        <p:spPr>
          <a:xfrm>
            <a:off x="5447873" y="492479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2" name="Chord 161">
            <a:extLst>
              <a:ext uri="{FF2B5EF4-FFF2-40B4-BE49-F238E27FC236}">
                <a16:creationId xmlns:a16="http://schemas.microsoft.com/office/drawing/2014/main" id="{964DAB57-707D-8886-548F-1D015ED668C8}"/>
              </a:ext>
            </a:extLst>
          </p:cNvPr>
          <p:cNvSpPr/>
          <p:nvPr/>
        </p:nvSpPr>
        <p:spPr>
          <a:xfrm>
            <a:off x="5550296" y="49247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EA240C3-65DA-2773-5A3B-DE266F8D0D94}"/>
              </a:ext>
            </a:extLst>
          </p:cNvPr>
          <p:cNvSpPr/>
          <p:nvPr/>
        </p:nvSpPr>
        <p:spPr>
          <a:xfrm>
            <a:off x="5449504" y="52222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E42E340-5589-E9D8-3B1C-65BCF0349B3E}"/>
              </a:ext>
            </a:extLst>
          </p:cNvPr>
          <p:cNvSpPr/>
          <p:nvPr/>
        </p:nvSpPr>
        <p:spPr>
          <a:xfrm>
            <a:off x="5447435" y="52228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3C925A9-05DD-D1CE-2811-375E20860B29}"/>
              </a:ext>
            </a:extLst>
          </p:cNvPr>
          <p:cNvSpPr/>
          <p:nvPr/>
        </p:nvSpPr>
        <p:spPr>
          <a:xfrm>
            <a:off x="5446417" y="52200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Chord 165">
            <a:extLst>
              <a:ext uri="{FF2B5EF4-FFF2-40B4-BE49-F238E27FC236}">
                <a16:creationId xmlns:a16="http://schemas.microsoft.com/office/drawing/2014/main" id="{C680FDA8-D380-190B-2227-5AA8C7D1C762}"/>
              </a:ext>
            </a:extLst>
          </p:cNvPr>
          <p:cNvSpPr/>
          <p:nvPr/>
        </p:nvSpPr>
        <p:spPr>
          <a:xfrm>
            <a:off x="5548840" y="522001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36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122" grpId="0" animBg="1"/>
      <p:bldP spid="130" grpId="0" animBg="1"/>
      <p:bldP spid="134" grpId="0" animBg="1"/>
      <p:bldP spid="138" grpId="0" animBg="1"/>
      <p:bldP spid="162" grpId="0" animBg="1"/>
      <p:bldP spid="16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23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23418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23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23418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BF038-4FBB-8E8C-A91E-53FAA5D25BD7}"/>
              </a:ext>
            </a:extLst>
          </p:cNvPr>
          <p:cNvSpPr/>
          <p:nvPr/>
        </p:nvSpPr>
        <p:spPr>
          <a:xfrm>
            <a:off x="5551949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D4AC11-17FA-B93C-C7B8-16E60B9D6DF2}"/>
              </a:ext>
            </a:extLst>
          </p:cNvPr>
          <p:cNvSpPr/>
          <p:nvPr/>
        </p:nvSpPr>
        <p:spPr>
          <a:xfrm>
            <a:off x="5652038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9C6F70-7E39-0C9A-6448-B780A2976D79}"/>
              </a:ext>
            </a:extLst>
          </p:cNvPr>
          <p:cNvSpPr/>
          <p:nvPr/>
        </p:nvSpPr>
        <p:spPr>
          <a:xfrm>
            <a:off x="5753730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CD8800-061C-AE92-EA9D-8D01A561491B}"/>
              </a:ext>
            </a:extLst>
          </p:cNvPr>
          <p:cNvSpPr/>
          <p:nvPr/>
        </p:nvSpPr>
        <p:spPr>
          <a:xfrm>
            <a:off x="5448508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F9973-7950-ADF9-C0B4-ECE44DF28C72}"/>
              </a:ext>
            </a:extLst>
          </p:cNvPr>
          <p:cNvSpPr/>
          <p:nvPr/>
        </p:nvSpPr>
        <p:spPr>
          <a:xfrm>
            <a:off x="5550931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B9988-0EAB-D913-5E86-95D217420105}"/>
              </a:ext>
            </a:extLst>
          </p:cNvPr>
          <p:cNvSpPr/>
          <p:nvPr/>
        </p:nvSpPr>
        <p:spPr>
          <a:xfrm>
            <a:off x="5651020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6F432-D8B3-20DD-A274-3374B69FDEC2}"/>
              </a:ext>
            </a:extLst>
          </p:cNvPr>
          <p:cNvSpPr/>
          <p:nvPr/>
        </p:nvSpPr>
        <p:spPr>
          <a:xfrm>
            <a:off x="5752712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6F7654-3041-3390-D903-66D4D86A5A29}"/>
              </a:ext>
            </a:extLst>
          </p:cNvPr>
          <p:cNvSpPr/>
          <p:nvPr/>
        </p:nvSpPr>
        <p:spPr>
          <a:xfrm>
            <a:off x="5446439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3FE31-B482-0CFB-CC2D-962C3D1C0354}"/>
              </a:ext>
            </a:extLst>
          </p:cNvPr>
          <p:cNvSpPr/>
          <p:nvPr/>
        </p:nvSpPr>
        <p:spPr>
          <a:xfrm>
            <a:off x="5548862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6BFE65-A02A-B74B-EEDD-238E940E09A6}"/>
              </a:ext>
            </a:extLst>
          </p:cNvPr>
          <p:cNvSpPr/>
          <p:nvPr/>
        </p:nvSpPr>
        <p:spPr>
          <a:xfrm>
            <a:off x="5648951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168F-D2A8-88AC-C992-6DB6DC8B896D}"/>
              </a:ext>
            </a:extLst>
          </p:cNvPr>
          <p:cNvSpPr/>
          <p:nvPr/>
        </p:nvSpPr>
        <p:spPr>
          <a:xfrm>
            <a:off x="5750643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A1F6C4-2101-72D4-C7C5-507846C077FF}"/>
              </a:ext>
            </a:extLst>
          </p:cNvPr>
          <p:cNvSpPr/>
          <p:nvPr/>
        </p:nvSpPr>
        <p:spPr>
          <a:xfrm>
            <a:off x="5452459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01E009-BD1A-2531-D094-B6F248D1646A}"/>
              </a:ext>
            </a:extLst>
          </p:cNvPr>
          <p:cNvSpPr/>
          <p:nvPr/>
        </p:nvSpPr>
        <p:spPr>
          <a:xfrm>
            <a:off x="5554882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028102-1F8A-D2B4-C67C-3756F8E5351D}"/>
              </a:ext>
            </a:extLst>
          </p:cNvPr>
          <p:cNvSpPr/>
          <p:nvPr/>
        </p:nvSpPr>
        <p:spPr>
          <a:xfrm>
            <a:off x="5654971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679618-9A4C-28D8-FB2C-BE3BA0D568B6}"/>
              </a:ext>
            </a:extLst>
          </p:cNvPr>
          <p:cNvSpPr/>
          <p:nvPr/>
        </p:nvSpPr>
        <p:spPr>
          <a:xfrm>
            <a:off x="5756663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D1B6B4-804B-106A-F1C5-AB1D432C33BE}"/>
              </a:ext>
            </a:extLst>
          </p:cNvPr>
          <p:cNvSpPr/>
          <p:nvPr/>
        </p:nvSpPr>
        <p:spPr>
          <a:xfrm>
            <a:off x="5447457" y="31982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D9E8A7-3DF3-7BB0-ECEC-55229FA44118}"/>
              </a:ext>
            </a:extLst>
          </p:cNvPr>
          <p:cNvSpPr/>
          <p:nvPr/>
        </p:nvSpPr>
        <p:spPr>
          <a:xfrm>
            <a:off x="5446439" y="319539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Chord 23">
            <a:extLst>
              <a:ext uri="{FF2B5EF4-FFF2-40B4-BE49-F238E27FC236}">
                <a16:creationId xmlns:a16="http://schemas.microsoft.com/office/drawing/2014/main" id="{7AE43981-C2B4-61F1-E4C2-192CC87954E9}"/>
              </a:ext>
            </a:extLst>
          </p:cNvPr>
          <p:cNvSpPr/>
          <p:nvPr/>
        </p:nvSpPr>
        <p:spPr>
          <a:xfrm>
            <a:off x="5548862" y="31953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A20DD1-B706-6049-225F-3A1B464F47E9}"/>
              </a:ext>
            </a:extLst>
          </p:cNvPr>
          <p:cNvSpPr/>
          <p:nvPr/>
        </p:nvSpPr>
        <p:spPr>
          <a:xfrm>
            <a:off x="5454244" y="368542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324FFB-4D92-877E-72CA-7811E557339B}"/>
              </a:ext>
            </a:extLst>
          </p:cNvPr>
          <p:cNvSpPr/>
          <p:nvPr/>
        </p:nvSpPr>
        <p:spPr>
          <a:xfrm>
            <a:off x="5452175" y="368606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DD4CC5D-7AD8-8654-4E72-2C4B51A0BAF5}"/>
              </a:ext>
            </a:extLst>
          </p:cNvPr>
          <p:cNvSpPr/>
          <p:nvPr/>
        </p:nvSpPr>
        <p:spPr>
          <a:xfrm>
            <a:off x="5449905" y="416050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25A7A5-5570-8AFE-D08E-B8F67BD571BB}"/>
              </a:ext>
            </a:extLst>
          </p:cNvPr>
          <p:cNvSpPr/>
          <p:nvPr/>
        </p:nvSpPr>
        <p:spPr>
          <a:xfrm>
            <a:off x="5447836" y="416115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F2DC9F-5232-D946-C7C1-4C65B69BF808}"/>
              </a:ext>
            </a:extLst>
          </p:cNvPr>
          <p:cNvSpPr/>
          <p:nvPr/>
        </p:nvSpPr>
        <p:spPr>
          <a:xfrm>
            <a:off x="5446818" y="415829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ABBF060-B970-DEED-F051-59E3CD88A4F5}"/>
              </a:ext>
            </a:extLst>
          </p:cNvPr>
          <p:cNvSpPr/>
          <p:nvPr/>
        </p:nvSpPr>
        <p:spPr>
          <a:xfrm>
            <a:off x="5451595" y="44677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DC83876-6DCD-5A26-ADAC-468DB13965AA}"/>
              </a:ext>
            </a:extLst>
          </p:cNvPr>
          <p:cNvSpPr/>
          <p:nvPr/>
        </p:nvSpPr>
        <p:spPr>
          <a:xfrm>
            <a:off x="5449526" y="446840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021414-3906-88E3-D158-B8547FEB57D6}"/>
              </a:ext>
            </a:extLst>
          </p:cNvPr>
          <p:cNvSpPr/>
          <p:nvPr/>
        </p:nvSpPr>
        <p:spPr>
          <a:xfrm>
            <a:off x="5448508" y="44655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8774336-512D-DFB2-63A9-8BC26EF1B2F3}"/>
              </a:ext>
            </a:extLst>
          </p:cNvPr>
          <p:cNvSpPr/>
          <p:nvPr/>
        </p:nvSpPr>
        <p:spPr>
          <a:xfrm>
            <a:off x="5448696" y="457912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CD46B0E-25CD-28BD-D4AB-5906CEC19391}"/>
              </a:ext>
            </a:extLst>
          </p:cNvPr>
          <p:cNvSpPr/>
          <p:nvPr/>
        </p:nvSpPr>
        <p:spPr>
          <a:xfrm>
            <a:off x="5446627" y="457977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EB48254-3A26-92BE-682A-173A4C2F53BC}"/>
              </a:ext>
            </a:extLst>
          </p:cNvPr>
          <p:cNvSpPr/>
          <p:nvPr/>
        </p:nvSpPr>
        <p:spPr>
          <a:xfrm>
            <a:off x="5445609" y="457691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476A89F-EA9E-1F4E-6E97-BE3FCB716DAB}"/>
              </a:ext>
            </a:extLst>
          </p:cNvPr>
          <p:cNvSpPr/>
          <p:nvPr/>
        </p:nvSpPr>
        <p:spPr>
          <a:xfrm>
            <a:off x="5451595" y="49270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1093261-DD76-6DF0-23E8-43B2F44D0F88}"/>
              </a:ext>
            </a:extLst>
          </p:cNvPr>
          <p:cNvSpPr/>
          <p:nvPr/>
        </p:nvSpPr>
        <p:spPr>
          <a:xfrm>
            <a:off x="5449526" y="492772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82831FC-83B1-6B1C-0C3A-476F003345B2}"/>
              </a:ext>
            </a:extLst>
          </p:cNvPr>
          <p:cNvSpPr/>
          <p:nvPr/>
        </p:nvSpPr>
        <p:spPr>
          <a:xfrm>
            <a:off x="5448508" y="492486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DDF964-B2CD-ACF4-F163-5AEA0AB4D95E}"/>
              </a:ext>
            </a:extLst>
          </p:cNvPr>
          <p:cNvSpPr/>
          <p:nvPr/>
        </p:nvSpPr>
        <p:spPr>
          <a:xfrm>
            <a:off x="5447472" y="52233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EAC29F3-EF8B-C384-458F-7AE80A97F64C}"/>
              </a:ext>
            </a:extLst>
          </p:cNvPr>
          <p:cNvSpPr/>
          <p:nvPr/>
        </p:nvSpPr>
        <p:spPr>
          <a:xfrm>
            <a:off x="5445403" y="522403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E73B5A-5EA4-621F-E08E-381FF70FF4CE}"/>
              </a:ext>
            </a:extLst>
          </p:cNvPr>
          <p:cNvSpPr/>
          <p:nvPr/>
        </p:nvSpPr>
        <p:spPr>
          <a:xfrm>
            <a:off x="5444385" y="522117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5D15E816-D12B-926D-B929-188F068FBAA5}"/>
              </a:ext>
            </a:extLst>
          </p:cNvPr>
          <p:cNvSpPr/>
          <p:nvPr/>
        </p:nvSpPr>
        <p:spPr>
          <a:xfrm>
            <a:off x="4721854" y="1709067"/>
            <a:ext cx="575680" cy="3694130"/>
          </a:xfrm>
          <a:custGeom>
            <a:avLst/>
            <a:gdLst>
              <a:gd name="connsiteX0" fmla="*/ 575592 w 575680"/>
              <a:gd name="connsiteY0" fmla="*/ 0 h 3694130"/>
              <a:gd name="connsiteX1" fmla="*/ 205281 w 575680"/>
              <a:gd name="connsiteY1" fmla="*/ 309560 h 3694130"/>
              <a:gd name="connsiteX2" fmla="*/ 72781 w 575680"/>
              <a:gd name="connsiteY2" fmla="*/ 1048245 h 3694130"/>
              <a:gd name="connsiteX3" fmla="*/ 241388 w 575680"/>
              <a:gd name="connsiteY3" fmla="*/ 1611995 h 3694130"/>
              <a:gd name="connsiteX4" fmla="*/ 770 w 575680"/>
              <a:gd name="connsiteY4" fmla="*/ 2254324 h 3694130"/>
              <a:gd name="connsiteX5" fmla="*/ 459803 w 575680"/>
              <a:gd name="connsiteY5" fmla="*/ 3088269 h 3694130"/>
              <a:gd name="connsiteX6" fmla="*/ 559153 w 575680"/>
              <a:gd name="connsiteY6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680" h="3694130" extrusionOk="0">
                <a:moveTo>
                  <a:pt x="575592" y="0"/>
                </a:moveTo>
                <a:cubicBezTo>
                  <a:pt x="582958" y="309870"/>
                  <a:pt x="251103" y="137998"/>
                  <a:pt x="205281" y="309560"/>
                </a:cubicBezTo>
                <a:cubicBezTo>
                  <a:pt x="61178" y="466372"/>
                  <a:pt x="112509" y="805840"/>
                  <a:pt x="72781" y="1048245"/>
                </a:cubicBezTo>
                <a:cubicBezTo>
                  <a:pt x="89548" y="1252267"/>
                  <a:pt x="174608" y="1397342"/>
                  <a:pt x="241388" y="1611995"/>
                </a:cubicBezTo>
                <a:cubicBezTo>
                  <a:pt x="359629" y="1846558"/>
                  <a:pt x="29492" y="2053473"/>
                  <a:pt x="770" y="2254324"/>
                </a:cubicBezTo>
                <a:cubicBezTo>
                  <a:pt x="-36664" y="2385922"/>
                  <a:pt x="394394" y="2915007"/>
                  <a:pt x="459803" y="3088269"/>
                </a:cubicBezTo>
                <a:cubicBezTo>
                  <a:pt x="542469" y="3313658"/>
                  <a:pt x="472265" y="3578781"/>
                  <a:pt x="559153" y="369413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225865239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888454 h 2386518"/>
                      <a:gd name="connsiteX6" fmla="*/ 671460 w 688732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956826 h 2386518"/>
                      <a:gd name="connsiteX6" fmla="*/ 671460 w 688732"/>
                      <a:gd name="connsiteY6" fmla="*/ 2386518 h 2386518"/>
                      <a:gd name="connsiteX0" fmla="*/ 687883 w 688716"/>
                      <a:gd name="connsiteY0" fmla="*/ 0 h 2386518"/>
                      <a:gd name="connsiteX1" fmla="*/ 571844 w 688716"/>
                      <a:gd name="connsiteY1" fmla="*/ 443227 h 2386518"/>
                      <a:gd name="connsiteX2" fmla="*/ 101944 w 688716"/>
                      <a:gd name="connsiteY2" fmla="*/ 692993 h 2386518"/>
                      <a:gd name="connsiteX3" fmla="*/ 339010 w 688716"/>
                      <a:gd name="connsiteY3" fmla="*/ 1180392 h 2386518"/>
                      <a:gd name="connsiteX4" fmla="*/ 594 w 688716"/>
                      <a:gd name="connsiteY4" fmla="*/ 1639582 h 2386518"/>
                      <a:gd name="connsiteX5" fmla="*/ 572094 w 688716"/>
                      <a:gd name="connsiteY5" fmla="*/ 1995114 h 2386518"/>
                      <a:gd name="connsiteX6" fmla="*/ 671444 w 688716"/>
                      <a:gd name="connsiteY6" fmla="*/ 2386518 h 2386518"/>
                      <a:gd name="connsiteX0" fmla="*/ 687883 w 687976"/>
                      <a:gd name="connsiteY0" fmla="*/ 0 h 2386518"/>
                      <a:gd name="connsiteX1" fmla="*/ 317572 w 687976"/>
                      <a:gd name="connsiteY1" fmla="*/ 199985 h 2386518"/>
                      <a:gd name="connsiteX2" fmla="*/ 101944 w 687976"/>
                      <a:gd name="connsiteY2" fmla="*/ 692993 h 2386518"/>
                      <a:gd name="connsiteX3" fmla="*/ 339010 w 687976"/>
                      <a:gd name="connsiteY3" fmla="*/ 1180392 h 2386518"/>
                      <a:gd name="connsiteX4" fmla="*/ 594 w 687976"/>
                      <a:gd name="connsiteY4" fmla="*/ 1639582 h 2386518"/>
                      <a:gd name="connsiteX5" fmla="*/ 572094 w 687976"/>
                      <a:gd name="connsiteY5" fmla="*/ 1995114 h 2386518"/>
                      <a:gd name="connsiteX6" fmla="*/ 671444 w 687976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39010 w 687971"/>
                      <a:gd name="connsiteY3" fmla="*/ 1180392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53679 w 687971"/>
                      <a:gd name="connsiteY3" fmla="*/ 1041397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575592 w 575680"/>
                      <a:gd name="connsiteY0" fmla="*/ 0 h 2386518"/>
                      <a:gd name="connsiteX1" fmla="*/ 205281 w 575680"/>
                      <a:gd name="connsiteY1" fmla="*/ 199985 h 2386518"/>
                      <a:gd name="connsiteX2" fmla="*/ 72781 w 575680"/>
                      <a:gd name="connsiteY2" fmla="*/ 677198 h 2386518"/>
                      <a:gd name="connsiteX3" fmla="*/ 241388 w 575680"/>
                      <a:gd name="connsiteY3" fmla="*/ 1041397 h 2386518"/>
                      <a:gd name="connsiteX4" fmla="*/ 770 w 575680"/>
                      <a:gd name="connsiteY4" fmla="*/ 1456361 h 2386518"/>
                      <a:gd name="connsiteX5" fmla="*/ 459803 w 575680"/>
                      <a:gd name="connsiteY5" fmla="*/ 1995114 h 2386518"/>
                      <a:gd name="connsiteX6" fmla="*/ 559153 w 575680"/>
                      <a:gd name="connsiteY6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5680" h="2386518">
                        <a:moveTo>
                          <a:pt x="575592" y="0"/>
                        </a:moveTo>
                        <a:cubicBezTo>
                          <a:pt x="581516" y="173214"/>
                          <a:pt x="289083" y="87119"/>
                          <a:pt x="205281" y="199985"/>
                        </a:cubicBezTo>
                        <a:cubicBezTo>
                          <a:pt x="121479" y="312851"/>
                          <a:pt x="66763" y="536963"/>
                          <a:pt x="72781" y="677198"/>
                        </a:cubicBezTo>
                        <a:cubicBezTo>
                          <a:pt x="78799" y="817433"/>
                          <a:pt x="170791" y="903232"/>
                          <a:pt x="241388" y="1041397"/>
                        </a:cubicBezTo>
                        <a:cubicBezTo>
                          <a:pt x="311985" y="1179562"/>
                          <a:pt x="20484" y="1325588"/>
                          <a:pt x="770" y="1456361"/>
                        </a:cubicBezTo>
                        <a:cubicBezTo>
                          <a:pt x="-18944" y="1587134"/>
                          <a:pt x="345878" y="1855127"/>
                          <a:pt x="459803" y="1995114"/>
                        </a:cubicBezTo>
                        <a:cubicBezTo>
                          <a:pt x="573728" y="2135101"/>
                          <a:pt x="500261" y="2315814"/>
                          <a:pt x="55915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9F3FB0C-DD04-DF7E-86BD-8C26344DFCA4}"/>
              </a:ext>
            </a:extLst>
          </p:cNvPr>
          <p:cNvSpPr/>
          <p:nvPr/>
        </p:nvSpPr>
        <p:spPr>
          <a:xfrm>
            <a:off x="5453381" y="368725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706A478-BCB6-9644-4020-F66613F3D33F}"/>
              </a:ext>
            </a:extLst>
          </p:cNvPr>
          <p:cNvSpPr/>
          <p:nvPr/>
        </p:nvSpPr>
        <p:spPr>
          <a:xfrm>
            <a:off x="5451312" y="368789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95048F9-383E-755B-7856-600BBB2915D0}"/>
              </a:ext>
            </a:extLst>
          </p:cNvPr>
          <p:cNvSpPr/>
          <p:nvPr/>
        </p:nvSpPr>
        <p:spPr>
          <a:xfrm>
            <a:off x="5450294" y="36850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6" name="Chord 125">
            <a:extLst>
              <a:ext uri="{FF2B5EF4-FFF2-40B4-BE49-F238E27FC236}">
                <a16:creationId xmlns:a16="http://schemas.microsoft.com/office/drawing/2014/main" id="{0F055167-AD43-46DA-5310-91C9B5435EF3}"/>
              </a:ext>
            </a:extLst>
          </p:cNvPr>
          <p:cNvSpPr/>
          <p:nvPr/>
        </p:nvSpPr>
        <p:spPr>
          <a:xfrm>
            <a:off x="5552717" y="3685041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521422-F54B-FEA7-E613-DA757A400D7E}"/>
              </a:ext>
            </a:extLst>
          </p:cNvPr>
          <p:cNvSpPr/>
          <p:nvPr/>
        </p:nvSpPr>
        <p:spPr>
          <a:xfrm>
            <a:off x="5449905" y="415990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B718B6B-314B-0328-7B2B-61B98CDA0723}"/>
              </a:ext>
            </a:extLst>
          </p:cNvPr>
          <p:cNvSpPr/>
          <p:nvPr/>
        </p:nvSpPr>
        <p:spPr>
          <a:xfrm>
            <a:off x="5447836" y="416055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5C64ADA-59B0-0E17-2423-D7107B6A0C03}"/>
              </a:ext>
            </a:extLst>
          </p:cNvPr>
          <p:cNvSpPr/>
          <p:nvPr/>
        </p:nvSpPr>
        <p:spPr>
          <a:xfrm>
            <a:off x="5446818" y="415769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0" name="Chord 129">
            <a:extLst>
              <a:ext uri="{FF2B5EF4-FFF2-40B4-BE49-F238E27FC236}">
                <a16:creationId xmlns:a16="http://schemas.microsoft.com/office/drawing/2014/main" id="{EBD3053C-8618-1BDA-7B40-E7311C746E1A}"/>
              </a:ext>
            </a:extLst>
          </p:cNvPr>
          <p:cNvSpPr/>
          <p:nvPr/>
        </p:nvSpPr>
        <p:spPr>
          <a:xfrm>
            <a:off x="5549241" y="415769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3E510D9-091C-A35C-02C5-702C93FD0693}"/>
              </a:ext>
            </a:extLst>
          </p:cNvPr>
          <p:cNvSpPr/>
          <p:nvPr/>
        </p:nvSpPr>
        <p:spPr>
          <a:xfrm>
            <a:off x="5451228" y="446883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5E3C05-E278-B391-84D0-37314D9DEB81}"/>
              </a:ext>
            </a:extLst>
          </p:cNvPr>
          <p:cNvSpPr/>
          <p:nvPr/>
        </p:nvSpPr>
        <p:spPr>
          <a:xfrm>
            <a:off x="5449159" y="446948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DAC34D6-A1F7-9037-EFAB-40821558118E}"/>
              </a:ext>
            </a:extLst>
          </p:cNvPr>
          <p:cNvSpPr/>
          <p:nvPr/>
        </p:nvSpPr>
        <p:spPr>
          <a:xfrm>
            <a:off x="5448141" y="446662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4" name="Chord 133">
            <a:extLst>
              <a:ext uri="{FF2B5EF4-FFF2-40B4-BE49-F238E27FC236}">
                <a16:creationId xmlns:a16="http://schemas.microsoft.com/office/drawing/2014/main" id="{658AAB2C-CD8A-BC3B-16EF-2314A7E8B341}"/>
              </a:ext>
            </a:extLst>
          </p:cNvPr>
          <p:cNvSpPr/>
          <p:nvPr/>
        </p:nvSpPr>
        <p:spPr>
          <a:xfrm>
            <a:off x="5550564" y="4466625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962B4C5-BF56-E2DF-7898-CA63BF4A404F}"/>
              </a:ext>
            </a:extLst>
          </p:cNvPr>
          <p:cNvSpPr/>
          <p:nvPr/>
        </p:nvSpPr>
        <p:spPr>
          <a:xfrm>
            <a:off x="5451228" y="458098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30B25B-4BA3-B98B-3313-79088ABBE200}"/>
              </a:ext>
            </a:extLst>
          </p:cNvPr>
          <p:cNvSpPr/>
          <p:nvPr/>
        </p:nvSpPr>
        <p:spPr>
          <a:xfrm>
            <a:off x="5449159" y="458163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5813807-4B7F-0F21-24D1-0D85B39F9DB5}"/>
              </a:ext>
            </a:extLst>
          </p:cNvPr>
          <p:cNvSpPr/>
          <p:nvPr/>
        </p:nvSpPr>
        <p:spPr>
          <a:xfrm>
            <a:off x="5448141" y="457877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8" name="Chord 137">
            <a:extLst>
              <a:ext uri="{FF2B5EF4-FFF2-40B4-BE49-F238E27FC236}">
                <a16:creationId xmlns:a16="http://schemas.microsoft.com/office/drawing/2014/main" id="{D6B701DA-D268-3029-0215-665029D2ED53}"/>
              </a:ext>
            </a:extLst>
          </p:cNvPr>
          <p:cNvSpPr/>
          <p:nvPr/>
        </p:nvSpPr>
        <p:spPr>
          <a:xfrm>
            <a:off x="5550564" y="457877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5CBA09A-8E0C-A5DC-8089-9BB200104B96}"/>
              </a:ext>
            </a:extLst>
          </p:cNvPr>
          <p:cNvSpPr/>
          <p:nvPr/>
        </p:nvSpPr>
        <p:spPr>
          <a:xfrm>
            <a:off x="5450960" y="492700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40754F6-E565-B59E-2A05-8EFA572BBE55}"/>
              </a:ext>
            </a:extLst>
          </p:cNvPr>
          <p:cNvSpPr/>
          <p:nvPr/>
        </p:nvSpPr>
        <p:spPr>
          <a:xfrm>
            <a:off x="5448891" y="49276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34FCB87-B083-C306-39AA-6E588D332AAF}"/>
              </a:ext>
            </a:extLst>
          </p:cNvPr>
          <p:cNvSpPr/>
          <p:nvPr/>
        </p:nvSpPr>
        <p:spPr>
          <a:xfrm>
            <a:off x="5447873" y="492479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2" name="Chord 161">
            <a:extLst>
              <a:ext uri="{FF2B5EF4-FFF2-40B4-BE49-F238E27FC236}">
                <a16:creationId xmlns:a16="http://schemas.microsoft.com/office/drawing/2014/main" id="{964DAB57-707D-8886-548F-1D015ED668C8}"/>
              </a:ext>
            </a:extLst>
          </p:cNvPr>
          <p:cNvSpPr/>
          <p:nvPr/>
        </p:nvSpPr>
        <p:spPr>
          <a:xfrm>
            <a:off x="5550296" y="49247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EA240C3-65DA-2773-5A3B-DE266F8D0D94}"/>
              </a:ext>
            </a:extLst>
          </p:cNvPr>
          <p:cNvSpPr/>
          <p:nvPr/>
        </p:nvSpPr>
        <p:spPr>
          <a:xfrm>
            <a:off x="5449504" y="522222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E42E340-5589-E9D8-3B1C-65BCF0349B3E}"/>
              </a:ext>
            </a:extLst>
          </p:cNvPr>
          <p:cNvSpPr/>
          <p:nvPr/>
        </p:nvSpPr>
        <p:spPr>
          <a:xfrm>
            <a:off x="5447435" y="522287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3C925A9-05DD-D1CE-2811-375E20860B29}"/>
              </a:ext>
            </a:extLst>
          </p:cNvPr>
          <p:cNvSpPr/>
          <p:nvPr/>
        </p:nvSpPr>
        <p:spPr>
          <a:xfrm>
            <a:off x="5446417" y="522001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Chord 165">
            <a:extLst>
              <a:ext uri="{FF2B5EF4-FFF2-40B4-BE49-F238E27FC236}">
                <a16:creationId xmlns:a16="http://schemas.microsoft.com/office/drawing/2014/main" id="{C680FDA8-D380-190B-2227-5AA8C7D1C762}"/>
              </a:ext>
            </a:extLst>
          </p:cNvPr>
          <p:cNvSpPr/>
          <p:nvPr/>
        </p:nvSpPr>
        <p:spPr>
          <a:xfrm>
            <a:off x="5548840" y="522001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FAE3D2-3D80-6A37-BD0B-041FC9F5CFD6}"/>
              </a:ext>
            </a:extLst>
          </p:cNvPr>
          <p:cNvSpPr/>
          <p:nvPr/>
        </p:nvSpPr>
        <p:spPr>
          <a:xfrm>
            <a:off x="6403192" y="434015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E258AA-056C-233D-8578-EA74B8345816}"/>
              </a:ext>
            </a:extLst>
          </p:cNvPr>
          <p:cNvSpPr/>
          <p:nvPr/>
        </p:nvSpPr>
        <p:spPr>
          <a:xfrm>
            <a:off x="6406125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B82A90-BEE9-B204-286C-93D30CF67C0E}"/>
              </a:ext>
            </a:extLst>
          </p:cNvPr>
          <p:cNvSpPr/>
          <p:nvPr/>
        </p:nvSpPr>
        <p:spPr>
          <a:xfrm>
            <a:off x="6508548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B825B4-4457-F30F-8A36-49D972E4FA5B}"/>
              </a:ext>
            </a:extLst>
          </p:cNvPr>
          <p:cNvSpPr/>
          <p:nvPr/>
        </p:nvSpPr>
        <p:spPr>
          <a:xfrm>
            <a:off x="6608637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48F531-4AB5-239D-D716-00741A40028A}"/>
              </a:ext>
            </a:extLst>
          </p:cNvPr>
          <p:cNvSpPr/>
          <p:nvPr/>
        </p:nvSpPr>
        <p:spPr>
          <a:xfrm>
            <a:off x="6710329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CB9277F-C52D-6B53-9C1D-DC1203AD1C23}"/>
              </a:ext>
            </a:extLst>
          </p:cNvPr>
          <p:cNvSpPr/>
          <p:nvPr/>
        </p:nvSpPr>
        <p:spPr>
          <a:xfrm>
            <a:off x="6405861" y="475651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301F50-8E5F-6130-76CB-77CCE9D9BF54}"/>
              </a:ext>
            </a:extLst>
          </p:cNvPr>
          <p:cNvSpPr/>
          <p:nvPr/>
        </p:nvSpPr>
        <p:spPr>
          <a:xfrm>
            <a:off x="6408794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D117561-0B9A-188C-320A-5662C720065C}"/>
              </a:ext>
            </a:extLst>
          </p:cNvPr>
          <p:cNvSpPr/>
          <p:nvPr/>
        </p:nvSpPr>
        <p:spPr>
          <a:xfrm>
            <a:off x="6511217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79BCCEA-6F77-786B-FCCC-0742EAAC28AA}"/>
              </a:ext>
            </a:extLst>
          </p:cNvPr>
          <p:cNvSpPr/>
          <p:nvPr/>
        </p:nvSpPr>
        <p:spPr>
          <a:xfrm>
            <a:off x="6611306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728DA5C-1B81-6746-7404-12F47A8E0B2F}"/>
              </a:ext>
            </a:extLst>
          </p:cNvPr>
          <p:cNvSpPr/>
          <p:nvPr/>
        </p:nvSpPr>
        <p:spPr>
          <a:xfrm>
            <a:off x="6712998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0" name="Chord 169">
            <a:extLst>
              <a:ext uri="{FF2B5EF4-FFF2-40B4-BE49-F238E27FC236}">
                <a16:creationId xmlns:a16="http://schemas.microsoft.com/office/drawing/2014/main" id="{8A155BF2-BB9E-D194-A43E-CB2104F2D48A}"/>
              </a:ext>
            </a:extLst>
          </p:cNvPr>
          <p:cNvSpPr/>
          <p:nvPr/>
        </p:nvSpPr>
        <p:spPr>
          <a:xfrm flipH="1">
            <a:off x="6619974" y="308725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28BFC13-1E62-CA60-DF54-A0AA1807535A}"/>
              </a:ext>
            </a:extLst>
          </p:cNvPr>
          <p:cNvSpPr/>
          <p:nvPr/>
        </p:nvSpPr>
        <p:spPr>
          <a:xfrm>
            <a:off x="6715577" y="339523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2" name="Chord 171">
            <a:extLst>
              <a:ext uri="{FF2B5EF4-FFF2-40B4-BE49-F238E27FC236}">
                <a16:creationId xmlns:a16="http://schemas.microsoft.com/office/drawing/2014/main" id="{67DE3FE1-73F5-06D7-9D34-56599F106E51}"/>
              </a:ext>
            </a:extLst>
          </p:cNvPr>
          <p:cNvSpPr/>
          <p:nvPr/>
        </p:nvSpPr>
        <p:spPr>
          <a:xfrm flipH="1">
            <a:off x="6622553" y="3391503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C6213EF-DB50-4691-F69B-1B3816BA09EA}"/>
              </a:ext>
            </a:extLst>
          </p:cNvPr>
          <p:cNvSpPr/>
          <p:nvPr/>
        </p:nvSpPr>
        <p:spPr>
          <a:xfrm>
            <a:off x="6713793" y="289443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4" name="Chord 173">
            <a:extLst>
              <a:ext uri="{FF2B5EF4-FFF2-40B4-BE49-F238E27FC236}">
                <a16:creationId xmlns:a16="http://schemas.microsoft.com/office/drawing/2014/main" id="{B4188D4E-2DEE-99D7-BB66-881C5D085332}"/>
              </a:ext>
            </a:extLst>
          </p:cNvPr>
          <p:cNvSpPr/>
          <p:nvPr/>
        </p:nvSpPr>
        <p:spPr>
          <a:xfrm flipH="1">
            <a:off x="6620769" y="289070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551B768-CA7C-3DF3-FE45-73D816F3ED52}"/>
              </a:ext>
            </a:extLst>
          </p:cNvPr>
          <p:cNvSpPr/>
          <p:nvPr/>
        </p:nvSpPr>
        <p:spPr>
          <a:xfrm>
            <a:off x="6715514" y="27712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6" name="Chord 175">
            <a:extLst>
              <a:ext uri="{FF2B5EF4-FFF2-40B4-BE49-F238E27FC236}">
                <a16:creationId xmlns:a16="http://schemas.microsoft.com/office/drawing/2014/main" id="{C50A9426-E08E-A0CB-024A-C3FA6B6E014F}"/>
              </a:ext>
            </a:extLst>
          </p:cNvPr>
          <p:cNvSpPr/>
          <p:nvPr/>
        </p:nvSpPr>
        <p:spPr>
          <a:xfrm flipH="1">
            <a:off x="6622490" y="276755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A09793A-1374-4D4A-B98A-CD064C1ED8C0}"/>
              </a:ext>
            </a:extLst>
          </p:cNvPr>
          <p:cNvSpPr/>
          <p:nvPr/>
        </p:nvSpPr>
        <p:spPr>
          <a:xfrm>
            <a:off x="6710329" y="235586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2" name="Chord 181">
            <a:extLst>
              <a:ext uri="{FF2B5EF4-FFF2-40B4-BE49-F238E27FC236}">
                <a16:creationId xmlns:a16="http://schemas.microsoft.com/office/drawing/2014/main" id="{296A2D99-44EE-9495-A067-2ECC0985989E}"/>
              </a:ext>
            </a:extLst>
          </p:cNvPr>
          <p:cNvSpPr/>
          <p:nvPr/>
        </p:nvSpPr>
        <p:spPr>
          <a:xfrm flipH="1">
            <a:off x="6617305" y="2352132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C600630D-1D0C-67E4-F325-01FCD2100FE6}"/>
              </a:ext>
            </a:extLst>
          </p:cNvPr>
          <p:cNvSpPr/>
          <p:nvPr/>
        </p:nvSpPr>
        <p:spPr>
          <a:xfrm flipH="1" flipV="1">
            <a:off x="6999884" y="1722362"/>
            <a:ext cx="508787" cy="3694130"/>
          </a:xfrm>
          <a:custGeom>
            <a:avLst/>
            <a:gdLst>
              <a:gd name="connsiteX0" fmla="*/ 508732 w 508787"/>
              <a:gd name="connsiteY0" fmla="*/ 0 h 3694130"/>
              <a:gd name="connsiteX1" fmla="*/ 2536 w 508787"/>
              <a:gd name="connsiteY1" fmla="*/ 841629 h 3694130"/>
              <a:gd name="connsiteX2" fmla="*/ 278393 w 508787"/>
              <a:gd name="connsiteY2" fmla="*/ 1877947 h 3694130"/>
              <a:gd name="connsiteX3" fmla="*/ 157747 w 508787"/>
              <a:gd name="connsiteY3" fmla="*/ 2493829 h 3694130"/>
              <a:gd name="connsiteX4" fmla="*/ 426809 w 508787"/>
              <a:gd name="connsiteY4" fmla="*/ 3139068 h 3694130"/>
              <a:gd name="connsiteX5" fmla="*/ 492293 w 508787"/>
              <a:gd name="connsiteY5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787" h="3694130" extrusionOk="0">
                <a:moveTo>
                  <a:pt x="508732" y="0"/>
                </a:moveTo>
                <a:cubicBezTo>
                  <a:pt x="521381" y="206765"/>
                  <a:pt x="79975" y="495821"/>
                  <a:pt x="2536" y="841629"/>
                </a:cubicBezTo>
                <a:cubicBezTo>
                  <a:pt x="-83387" y="1134131"/>
                  <a:pt x="373385" y="1506033"/>
                  <a:pt x="278393" y="1877947"/>
                </a:cubicBezTo>
                <a:cubicBezTo>
                  <a:pt x="174880" y="2136045"/>
                  <a:pt x="201241" y="2307119"/>
                  <a:pt x="157747" y="2493829"/>
                </a:cubicBezTo>
                <a:cubicBezTo>
                  <a:pt x="134508" y="2677830"/>
                  <a:pt x="313008" y="2944838"/>
                  <a:pt x="426809" y="3139068"/>
                </a:cubicBezTo>
                <a:cubicBezTo>
                  <a:pt x="541016" y="3343781"/>
                  <a:pt x="443121" y="3595748"/>
                  <a:pt x="492293" y="369413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770477063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700583 w 700966"/>
                      <a:gd name="connsiteY0" fmla="*/ 0 h 2386518"/>
                      <a:gd name="connsiteX1" fmla="*/ 584544 w 700966"/>
                      <a:gd name="connsiteY1" fmla="*/ 443227 h 2386518"/>
                      <a:gd name="connsiteX2" fmla="*/ 351710 w 700966"/>
                      <a:gd name="connsiteY2" fmla="*/ 1180392 h 2386518"/>
                      <a:gd name="connsiteX3" fmla="*/ 594 w 700966"/>
                      <a:gd name="connsiteY3" fmla="*/ 1546597 h 2386518"/>
                      <a:gd name="connsiteX4" fmla="*/ 572094 w 700966"/>
                      <a:gd name="connsiteY4" fmla="*/ 1888454 h 2386518"/>
                      <a:gd name="connsiteX5" fmla="*/ 684144 w 700966"/>
                      <a:gd name="connsiteY5" fmla="*/ 2386518 h 2386518"/>
                      <a:gd name="connsiteX0" fmla="*/ 700583 w 700907"/>
                      <a:gd name="connsiteY0" fmla="*/ 0 h 2386518"/>
                      <a:gd name="connsiteX1" fmla="*/ 571844 w 700907"/>
                      <a:gd name="connsiteY1" fmla="*/ 842517 h 2386518"/>
                      <a:gd name="connsiteX2" fmla="*/ 351710 w 700907"/>
                      <a:gd name="connsiteY2" fmla="*/ 1180392 h 2386518"/>
                      <a:gd name="connsiteX3" fmla="*/ 594 w 700907"/>
                      <a:gd name="connsiteY3" fmla="*/ 1546597 h 2386518"/>
                      <a:gd name="connsiteX4" fmla="*/ 572094 w 700907"/>
                      <a:gd name="connsiteY4" fmla="*/ 1888454 h 2386518"/>
                      <a:gd name="connsiteX5" fmla="*/ 684144 w 700907"/>
                      <a:gd name="connsiteY5" fmla="*/ 2386518 h 2386518"/>
                      <a:gd name="connsiteX0" fmla="*/ 700583 w 700844"/>
                      <a:gd name="connsiteY0" fmla="*/ 0 h 2386518"/>
                      <a:gd name="connsiteX1" fmla="*/ 571844 w 700844"/>
                      <a:gd name="connsiteY1" fmla="*/ 842517 h 2386518"/>
                      <a:gd name="connsiteX2" fmla="*/ 470244 w 700844"/>
                      <a:gd name="connsiteY2" fmla="*/ 1213210 h 2386518"/>
                      <a:gd name="connsiteX3" fmla="*/ 594 w 700844"/>
                      <a:gd name="connsiteY3" fmla="*/ 1546597 h 2386518"/>
                      <a:gd name="connsiteX4" fmla="*/ 572094 w 700844"/>
                      <a:gd name="connsiteY4" fmla="*/ 1888454 h 2386518"/>
                      <a:gd name="connsiteX5" fmla="*/ 684144 w 700844"/>
                      <a:gd name="connsiteY5" fmla="*/ 2386518 h 2386518"/>
                      <a:gd name="connsiteX0" fmla="*/ 700532 w 700793"/>
                      <a:gd name="connsiteY0" fmla="*/ 0 h 2386518"/>
                      <a:gd name="connsiteX1" fmla="*/ 571793 w 700793"/>
                      <a:gd name="connsiteY1" fmla="*/ 842517 h 2386518"/>
                      <a:gd name="connsiteX2" fmla="*/ 470193 w 700793"/>
                      <a:gd name="connsiteY2" fmla="*/ 1213210 h 2386518"/>
                      <a:gd name="connsiteX3" fmla="*/ 543 w 700793"/>
                      <a:gd name="connsiteY3" fmla="*/ 1546597 h 2386518"/>
                      <a:gd name="connsiteX4" fmla="*/ 618609 w 700793"/>
                      <a:gd name="connsiteY4" fmla="*/ 2027932 h 2386518"/>
                      <a:gd name="connsiteX5" fmla="*/ 684093 w 700793"/>
                      <a:gd name="connsiteY5" fmla="*/ 2386518 h 2386518"/>
                      <a:gd name="connsiteX0" fmla="*/ 577925 w 578186"/>
                      <a:gd name="connsiteY0" fmla="*/ 0 h 2386518"/>
                      <a:gd name="connsiteX1" fmla="*/ 449186 w 578186"/>
                      <a:gd name="connsiteY1" fmla="*/ 842517 h 2386518"/>
                      <a:gd name="connsiteX2" fmla="*/ 347586 w 578186"/>
                      <a:gd name="connsiteY2" fmla="*/ 1213210 h 2386518"/>
                      <a:gd name="connsiteX3" fmla="*/ 703 w 578186"/>
                      <a:gd name="connsiteY3" fmla="*/ 1557536 h 2386518"/>
                      <a:gd name="connsiteX4" fmla="*/ 496002 w 578186"/>
                      <a:gd name="connsiteY4" fmla="*/ 2027932 h 2386518"/>
                      <a:gd name="connsiteX5" fmla="*/ 561486 w 578186"/>
                      <a:gd name="connsiteY5" fmla="*/ 2386518 h 2386518"/>
                      <a:gd name="connsiteX0" fmla="*/ 527222 w 527483"/>
                      <a:gd name="connsiteY0" fmla="*/ 0 h 2386518"/>
                      <a:gd name="connsiteX1" fmla="*/ 398483 w 527483"/>
                      <a:gd name="connsiteY1" fmla="*/ 842517 h 2386518"/>
                      <a:gd name="connsiteX2" fmla="*/ 296883 w 527483"/>
                      <a:gd name="connsiteY2" fmla="*/ 1213210 h 2386518"/>
                      <a:gd name="connsiteX3" fmla="*/ 800 w 527483"/>
                      <a:gd name="connsiteY3" fmla="*/ 1563006 h 2386518"/>
                      <a:gd name="connsiteX4" fmla="*/ 445299 w 527483"/>
                      <a:gd name="connsiteY4" fmla="*/ 2027932 h 2386518"/>
                      <a:gd name="connsiteX5" fmla="*/ 510783 w 527483"/>
                      <a:gd name="connsiteY5" fmla="*/ 2386518 h 2386518"/>
                      <a:gd name="connsiteX0" fmla="*/ 527222 w 527275"/>
                      <a:gd name="connsiteY0" fmla="*/ 0 h 2386518"/>
                      <a:gd name="connsiteX1" fmla="*/ 10394 w 527275"/>
                      <a:gd name="connsiteY1" fmla="*/ 499070 h 2386518"/>
                      <a:gd name="connsiteX2" fmla="*/ 296883 w 527275"/>
                      <a:gd name="connsiteY2" fmla="*/ 1213210 h 2386518"/>
                      <a:gd name="connsiteX3" fmla="*/ 800 w 527275"/>
                      <a:gd name="connsiteY3" fmla="*/ 1563006 h 2386518"/>
                      <a:gd name="connsiteX4" fmla="*/ 445299 w 527275"/>
                      <a:gd name="connsiteY4" fmla="*/ 2027932 h 2386518"/>
                      <a:gd name="connsiteX5" fmla="*/ 510783 w 527275"/>
                      <a:gd name="connsiteY5" fmla="*/ 2386518 h 2386518"/>
                      <a:gd name="connsiteX0" fmla="*/ 519304 w 519357"/>
                      <a:gd name="connsiteY0" fmla="*/ 0 h 2386518"/>
                      <a:gd name="connsiteX1" fmla="*/ 2476 w 519357"/>
                      <a:gd name="connsiteY1" fmla="*/ 499070 h 2386518"/>
                      <a:gd name="connsiteX2" fmla="*/ 288965 w 519357"/>
                      <a:gd name="connsiteY2" fmla="*/ 1213210 h 2386518"/>
                      <a:gd name="connsiteX3" fmla="*/ 168319 w 519357"/>
                      <a:gd name="connsiteY3" fmla="*/ 1611088 h 2386518"/>
                      <a:gd name="connsiteX4" fmla="*/ 437381 w 519357"/>
                      <a:gd name="connsiteY4" fmla="*/ 2027932 h 2386518"/>
                      <a:gd name="connsiteX5" fmla="*/ 502865 w 519357"/>
                      <a:gd name="connsiteY5" fmla="*/ 2386518 h 2386518"/>
                      <a:gd name="connsiteX0" fmla="*/ 429559 w 429625"/>
                      <a:gd name="connsiteY0" fmla="*/ 0 h 2386518"/>
                      <a:gd name="connsiteX1" fmla="*/ 3108 w 429625"/>
                      <a:gd name="connsiteY1" fmla="*/ 536849 h 2386518"/>
                      <a:gd name="connsiteX2" fmla="*/ 199220 w 429625"/>
                      <a:gd name="connsiteY2" fmla="*/ 1213210 h 2386518"/>
                      <a:gd name="connsiteX3" fmla="*/ 78574 w 429625"/>
                      <a:gd name="connsiteY3" fmla="*/ 1611088 h 2386518"/>
                      <a:gd name="connsiteX4" fmla="*/ 347636 w 429625"/>
                      <a:gd name="connsiteY4" fmla="*/ 2027932 h 2386518"/>
                      <a:gd name="connsiteX5" fmla="*/ 413120 w 429625"/>
                      <a:gd name="connsiteY5" fmla="*/ 2386518 h 2386518"/>
                      <a:gd name="connsiteX0" fmla="*/ 508732 w 508787"/>
                      <a:gd name="connsiteY0" fmla="*/ 0 h 2386518"/>
                      <a:gd name="connsiteX1" fmla="*/ 2536 w 508787"/>
                      <a:gd name="connsiteY1" fmla="*/ 543718 h 2386518"/>
                      <a:gd name="connsiteX2" fmla="*/ 278393 w 508787"/>
                      <a:gd name="connsiteY2" fmla="*/ 1213210 h 2386518"/>
                      <a:gd name="connsiteX3" fmla="*/ 157747 w 508787"/>
                      <a:gd name="connsiteY3" fmla="*/ 1611088 h 2386518"/>
                      <a:gd name="connsiteX4" fmla="*/ 426809 w 508787"/>
                      <a:gd name="connsiteY4" fmla="*/ 2027932 h 2386518"/>
                      <a:gd name="connsiteX5" fmla="*/ 492293 w 508787"/>
                      <a:gd name="connsiteY5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08787" h="2386518">
                        <a:moveTo>
                          <a:pt x="508732" y="0"/>
                        </a:moveTo>
                        <a:cubicBezTo>
                          <a:pt x="514656" y="173214"/>
                          <a:pt x="40926" y="341516"/>
                          <a:pt x="2536" y="543718"/>
                        </a:cubicBezTo>
                        <a:cubicBezTo>
                          <a:pt x="-35854" y="745920"/>
                          <a:pt x="375718" y="1029315"/>
                          <a:pt x="278393" y="1213210"/>
                        </a:cubicBezTo>
                        <a:cubicBezTo>
                          <a:pt x="181068" y="1397105"/>
                          <a:pt x="177461" y="1480315"/>
                          <a:pt x="157747" y="1611088"/>
                        </a:cubicBezTo>
                        <a:cubicBezTo>
                          <a:pt x="138033" y="1741861"/>
                          <a:pt x="312884" y="1887945"/>
                          <a:pt x="426809" y="2027932"/>
                        </a:cubicBezTo>
                        <a:cubicBezTo>
                          <a:pt x="540734" y="2167919"/>
                          <a:pt x="433401" y="2315814"/>
                          <a:pt x="49229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EA50395-9FFA-EADE-84B9-ECDA8CA419A4}"/>
                  </a:ext>
                </a:extLst>
              </p:cNvPr>
              <p:cNvSpPr txBox="1"/>
              <p:nvPr/>
            </p:nvSpPr>
            <p:spPr>
              <a:xfrm>
                <a:off x="2439950" y="205458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EA50395-9FFA-EADE-84B9-ECDA8CA41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950" y="2054589"/>
                <a:ext cx="1972207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EDC0038-4C22-FAE0-5FF2-64BADA1442B4}"/>
                  </a:ext>
                </a:extLst>
              </p:cNvPr>
              <p:cNvSpPr txBox="1"/>
              <p:nvPr/>
            </p:nvSpPr>
            <p:spPr>
              <a:xfrm>
                <a:off x="2437716" y="501264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EDC0038-4C22-FAE0-5FF2-64BADA144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716" y="5012642"/>
                <a:ext cx="1972207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A5F74E3-4273-7B64-F8BC-918DF52190B5}"/>
                  </a:ext>
                </a:extLst>
              </p:cNvPr>
              <p:cNvSpPr txBox="1"/>
              <p:nvPr/>
            </p:nvSpPr>
            <p:spPr>
              <a:xfrm>
                <a:off x="7931010" y="5033824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A5F74E3-4273-7B64-F8BC-918DF5219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10" y="5033824"/>
                <a:ext cx="197220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F20E52A-E09D-89AC-AF54-F845D4361B3F}"/>
                  </a:ext>
                </a:extLst>
              </p:cNvPr>
              <p:cNvSpPr txBox="1"/>
              <p:nvPr/>
            </p:nvSpPr>
            <p:spPr>
              <a:xfrm>
                <a:off x="7899788" y="2028931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F20E52A-E09D-89AC-AF54-F845D436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88" y="2028931"/>
                <a:ext cx="1972207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380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9259-926C-C8C7-96EF-7A78BF79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via Propensity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Re-weight observations based on the inverse of the propensity of their observed treatments and then take the difference in means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 inverse propensity weight we multiplied each observation by</a:t>
                </a:r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302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DEBA-B6CA-0658-4C6D-6CB552D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Horvitz-Thompson Reweighting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inverse propensity re-weighted average observed outcome, identifies the average potential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Same holds even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4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DEBA-B6CA-0658-4C6D-6CB552D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Horvitz-Thompson Reweighting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Simple proof: law of iterated expectations (tower law)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E3368-FF7A-2E46-3F1E-F09F0DBE510E}"/>
                  </a:ext>
                </a:extLst>
              </p:cNvPr>
              <p:cNvSpPr txBox="1"/>
              <p:nvPr/>
            </p:nvSpPr>
            <p:spPr>
              <a:xfrm>
                <a:off x="8111448" y="327025"/>
                <a:ext cx="3981236" cy="13849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+mj-lt"/>
                  </a:rPr>
                  <a:t>Tower Law.</a:t>
                </a:r>
                <a:r>
                  <a:rPr lang="en-US" sz="2800" b="0" dirty="0">
                    <a:latin typeface="+mj-lt"/>
                  </a:rPr>
                  <a:t> For any random variables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8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E3368-FF7A-2E46-3F1E-F09F0DBE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448" y="327025"/>
                <a:ext cx="3981236" cy="1384995"/>
              </a:xfrm>
              <a:prstGeom prst="rect">
                <a:avLst/>
              </a:prstGeom>
              <a:blipFill>
                <a:blip r:embed="rId3"/>
                <a:stretch>
                  <a:fillRect l="-3049" t="-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6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DEBA-B6CA-0658-4C6D-6CB552D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Horvitz-Thompson Reweighting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Inverse propensity re-weighted average observed outcome, identifies the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know the propensity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(stratified RCT), then we have an easy way to estimate the ATE (a simple average)</a:t>
                </a:r>
              </a:p>
              <a:p>
                <a:r>
                  <a:rPr lang="en-US" dirty="0"/>
                  <a:t>However, not statistically efficient</a:t>
                </a:r>
              </a:p>
              <a:p>
                <a:r>
                  <a:rPr lang="en-US" dirty="0"/>
                  <a:t>Ignores all extra information in X that can help explain Y</a:t>
                </a:r>
              </a:p>
              <a:p>
                <a:r>
                  <a:rPr lang="en-US" dirty="0"/>
                  <a:t>IPW is similar qualitatively to two-means estimate; can have large variance because it does not remove the “explainable” variation in 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28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23F8-10BF-E264-908E-A3BFA661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to Violations of 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5B9AB-C4B9-F2B9-B78E-990601614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Even if we know propensity, should perform co-variate balance checks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Equivalently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any vector of transformations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if we run a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then by BLP orthogonality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Run linear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from many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check if any coefficient is significant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5B9AB-C4B9-F2B9-B78E-990601614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D0820-73B9-BF84-E456-0655D5142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6" y="643466"/>
            <a:ext cx="1066232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68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12D9-DC8D-0E09-BD02-0DC8D284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Conditioning on Propensity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Rosenbaum and Rubin: instead of stratifying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it suffices to stratify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therefore, average effect is identified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known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complex and high-dimensional, allows us to avoid the high-dimensional regression problem</a:t>
                </a:r>
              </a:p>
              <a:p>
                <a:r>
                  <a:rPr lang="en-US" dirty="0"/>
                  <a:t>Suffices to run a (non-linear) regression on a single scalar co-variate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(e.g. run OLS on many engineered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or generic ML)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8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12D9-DC8D-0E09-BD02-0DC8D284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Conditioning on Propensity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Rosenbaum and Rubin: instead of stratifying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it suffices to stratify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Intuition: we can 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spc="-800">
                        <a:latin typeface="Cambria Math" panose="02040503050406030204" pitchFamily="18" charset="0"/>
                      </a:rPr>
                      <m:t>⊥⊥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;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only correlates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Formally: by Horvitz-Thompson 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9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FE96-DFDB-2185-AA18-EEB1349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BBF60-FB30-2F1C-8AB3-BFF2F101B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Extra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can easily be incorporated in the Rosenbaum-Rubin approach to increase precision</a:t>
                </a:r>
              </a:p>
              <a:p>
                <a:endParaRPr lang="en-US" dirty="0"/>
              </a:p>
              <a:p>
                <a:r>
                  <a:rPr lang="en-US" dirty="0"/>
                  <a:t>Especially if we identify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for which the co-variate balance check is violated, it is advisable to include it in the regression</a:t>
                </a:r>
              </a:p>
              <a:p>
                <a:endParaRPr lang="en-US" dirty="0"/>
              </a:p>
              <a:p>
                <a:r>
                  <a:rPr lang="en-US" dirty="0"/>
                  <a:t>Run OLS for each treatment group, or equivalently interactive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take difference of average predictions of the model in treatment and control group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BBF60-FB30-2F1C-8AB3-BFF2F101B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464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86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399C-D73C-E1FB-CBB0-ED219D4D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Clever Co-Variate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A06C2-D01B-7C98-9B15-F3731890E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[</a:t>
                </a:r>
                <a:r>
                  <a:rPr lang="en-US" dirty="0" err="1"/>
                  <a:t>Scharfstein</a:t>
                </a:r>
                <a:r>
                  <a:rPr lang="en-US" dirty="0"/>
                  <a:t>-</a:t>
                </a:r>
                <a:r>
                  <a:rPr lang="en-US" dirty="0" err="1"/>
                  <a:t>Rotnitzky</a:t>
                </a:r>
                <a:r>
                  <a:rPr lang="en-US" dirty="0"/>
                  <a:t>-Robins] In fact it suffices to run a regression with the clever covariate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Equivalently run an OLS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Even if the model is wrong, the BLP solution in the above decomposition will recover the correct ATE!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A06C2-D01B-7C98-9B15-F3731890E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580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C618-3944-2005-B3AD-0FD0B883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Clever Co-Variate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1895F-3903-6C0D-98D8-3D6B1DAA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guarantees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(homework)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the BLP orthogonality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Thus, we have by the Horvitz-Thompson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Hence, if we use a BLP model as the CEF, we correctly recover the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1895F-3903-6C0D-98D8-3D6B1DAA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AA2F-58E3-275B-D11A-BE645347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Clever Target Outcome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B6698-582A-C882-1F5C-AC40963D0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can also change our target outcome to be the re-weighted outcome</a:t>
                </a:r>
              </a:p>
              <a:p>
                <a:r>
                  <a:rPr lang="en-US" dirty="0"/>
                  <a:t>Note that we showed that the CATE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CATE can be thought as the solution to the prediction problem of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assume an interactive CEF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Then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OLS and Double Lasso can be used to perform inference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B6698-582A-C882-1F5C-AC40963D0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320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2EDE-C2EC-91DE-9197-41DD2891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Treatment Effect on the Treated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B7B68-86A2-7279-005B-40BAAA2F4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times we care about the effect for the people that actually received the treatment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we have observed data for one potential outcome, we can relax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only for one potential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Weak overlap: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B7B68-86A2-7279-005B-40BAAA2F4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385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E338-F686-AE76-1B6E-B6F014E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81530-E6FE-2C07-065E-03555CC1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one-sided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and overlap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81530-E6FE-2C07-065E-03555CC1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4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A142-EABA-2561-4949-F12AEF08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D47F8-4F4A-DAC1-E0B1-C0CBF8231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Under one-sided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and overlap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We can also derive a Horvitz-Thompson style identification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D47F8-4F4A-DAC1-E0B1-C0CBF8231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92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D8C1542-F939-A0E1-A697-F36DF8C62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84"/>
          <a:stretch/>
        </p:blipFill>
        <p:spPr>
          <a:xfrm>
            <a:off x="913611" y="3572933"/>
            <a:ext cx="10364777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7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D8C1542-F939-A0E1-A697-F36DF8C62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1" y="643466"/>
            <a:ext cx="103647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591-7D49-6708-5AE5-ED0DFAD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 the Lens of Potential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4F8-3EC2-FBED-9DA5-2C34AB07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DC2119-D6FE-386C-C7EB-72EAF5D14EF5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F15140-B870-6222-D311-8FDB86D961F6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7B81AA-F83A-4436-830C-18A61DC35DDE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7B81AA-F83A-4436-830C-18A61DC35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D98A66D9-45E2-0974-7C68-F180E39FC30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AB21428-1DDA-6B53-FCEF-B8790BF88307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591456-FC8E-E980-23F5-844D041F05FE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1D2234-D7BF-D8D8-8BB2-C2363922EC89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9F14B2-DEEE-1212-0259-81A16000CDC8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A2CAB72-07C7-B7D2-0470-3040F72055E3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297550-C9FA-54FF-924B-A5B31500B9D2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3D778A0-F8DD-7C8C-AE33-E35666429C72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0667485-8B71-C62E-FCA5-5D07D25A8BA8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0E5D055-8B37-FCA7-3AEB-EB75D84F7F9F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3C41523-D09F-8A1C-47BF-039363A0DF29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73C59D-C524-4D9B-F843-A75D143010A4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749001-2DF7-FB9D-525E-5969E5851CC8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04C3BF4-D9B6-DBC4-5776-25A176DCC092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99EBB0-DFE0-C672-859C-48FDF057DB2F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D8D01DB-FCD5-2E73-A426-1A49D163FEAA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000D44-9E55-BF3B-1AA7-D77260956C2B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559CCB9-4395-F118-AD90-3824F92F6D7E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C506C5A-3AB2-132F-C48C-EEF4E4C58D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D6CCCA-6857-EBE9-230F-11AA4337C8E6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A20367A-FDEA-1E6B-767F-BAED184E2C28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FFAF70C-75EE-D03E-0260-71CA553A46AE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CBBA94-1E5B-6EE0-83E9-0A8A22E70BF1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80E698-5CFE-4966-C44E-5FFA23CA91D0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BE2D346-D673-FEA6-C1EB-64682E528315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65AD6E0-F18D-FEC3-AD0A-6C826F494EFF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AFF77C-B7E7-F7E1-B464-7F650E5C8A92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BD6CF3-6768-A7A4-5835-B382EDF9018F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14A4555-0ADA-6AF5-1E1B-DE22D8007BBE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80B8074-19FF-7D56-DF75-FA077127D589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1895DC-B479-899A-B23A-4F483FBA1C34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E4728BC-50A5-017D-6DE6-7BF751462DC7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B24D73B-98B7-AADE-8919-764C27E52278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D2BD394-7C47-2CF8-F4B8-65CEDD4C71A0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FBF569F-788F-CAB0-62C0-E161199DAF0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E55311B-C192-132C-8814-34767D98773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126386E-8E0C-0BBA-CB86-B79CCA3C30DB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007FFC3-63C1-34B0-21D9-B8FBAC48A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277C3F3-D337-203C-D296-5EEFE6901296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4C025AB-D93A-0DC8-8713-63F342B9F83A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B1FA8B4-ACE2-5F93-D9A8-F0EFCE672D06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7A2D033-5FF1-2C92-A4D2-E3E7C8C53E2F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A1086CA-8406-809B-E505-A478FC71A79A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8F41726-8F87-6F65-346A-5FA647D72E07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01DB96E-AAFF-225F-FA39-E71C7B81C0E6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5F200BE-4959-BCEB-6F74-F3EB40F0B07E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644A6E9-29B9-BFE2-F303-CFE02E5E0CD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C6A188D-C62F-730A-1947-754C88A4E5DD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B1024E-9B7B-98E3-FEEC-C3A73BDD0838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6913B4-F715-D9E8-B381-095A00CB73DB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79D1FA6-093F-BADD-385D-7ED1AE889CC9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11A142-0EA4-CF68-A47B-A8612ABC6FE9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C524C6B9-7D87-698D-6317-74BBD2CEF315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913AD25-25D3-F163-7FD5-9194DBF57904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8F9235A-46E4-3143-7E64-6AA566333DB8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6266709-8B28-F716-E8DF-0367411C6FCE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7BD6CDD-A960-D15E-7ED4-4AE115C65FF2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244B246E-D363-5084-4018-DAEB1DE0DB7D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911AB5E-7D6C-F6C3-796A-CB1584557FCA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79E4937-DF58-0020-CDE9-15B1B43B4710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18063DB6-D301-CB6C-4568-A38E5085DCD3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2EDD1EFE-49BA-93EB-F182-A689FBB549E1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6E0D45D-FB7F-BA94-9414-4A61478DF58C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A5895EE-839C-7773-E022-E1CF600BFBA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C2555935-E288-9CE9-522E-C2FC8C3AC6D2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AF8092DA-82BF-99BF-D8F8-162E2FEA0899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EB829F8-1324-F357-15D0-DB99D482B4D5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77D9BCE-9B2A-25D2-CD5E-578C9D76E87A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746C091E-7C4C-C1A2-75C4-FE5A5E43241F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20A4880-A560-4CD9-FD6E-92FF923B3BE0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1D8E7877-4ACA-2D17-2354-FB4F6A4BD21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CC121AE-2A96-B20B-22B5-F253ADC110C8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954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49329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29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3937417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3937417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3937417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3937417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3937417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3937417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3937417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3937417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3937417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3937417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3937417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3937417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3937417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3937417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3937417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3937417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3937417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3937417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Oval 158">
            <a:extLst>
              <a:ext uri="{FF2B5EF4-FFF2-40B4-BE49-F238E27FC236}">
                <a16:creationId xmlns:a16="http://schemas.microsoft.com/office/drawing/2014/main" id="{301B637B-08FE-E86B-6C0A-0555AA331768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C65F091-5CD0-3FD3-00FD-C8E8133A2DAE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AEFA19B-0F9C-DD49-D2C7-F256C1B8C652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1D874B8-5D6C-2110-AA86-8A3EDB50F21D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6933637-1520-AC06-1B01-3FD73E49F6A0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EE522F1-02A5-8B42-7A58-0D5316028DD2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DE4D2C0-C257-9167-8289-4F5748D91182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3A693B6-D92D-DC99-460A-2540754A9713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B866725-0F82-A83C-F251-5CBCC4BB5734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944C928-3382-B814-7839-C17F899C0E01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949AC9F-EAED-AFDD-AAED-95339C2B07D3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4868B0D-809F-F170-064C-EC716B8DAD8E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54939A1-365B-CBD6-A4A8-87AFBA88F864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8DD5730-F642-3284-CCDF-4C31BD39BD61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400A1F3-E886-CFAC-402B-EBD45F8F2B3C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4B808F3-A4A5-630C-57E3-0362BCD89931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88FD6F2-EC46-943F-CC00-C02AEA6AA545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4951100-4551-C15B-2E6E-15C466476370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41532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532" y="3187576"/>
                <a:ext cx="1384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8297909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8297909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8297909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8297909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8297909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8297909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8297909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8297909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8297909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8297909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8297909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8297909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8297909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8297909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8297909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8297909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8297909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8297909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7E8697-B0C3-9DEB-3835-AE0DE89C7AAC}"/>
                  </a:ext>
                </a:extLst>
              </p:cNvPr>
              <p:cNvSpPr txBox="1"/>
              <p:nvPr/>
            </p:nvSpPr>
            <p:spPr>
              <a:xfrm>
                <a:off x="2955347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7E8697-B0C3-9DEB-3835-AE0DE89C7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347" y="867794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206E4-FBDC-E476-B204-FBA8D2576F17}"/>
                  </a:ext>
                </a:extLst>
              </p:cNvPr>
              <p:cNvSpPr txBox="1"/>
              <p:nvPr/>
            </p:nvSpPr>
            <p:spPr>
              <a:xfrm>
                <a:off x="8932223" y="84407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206E4-FBDC-E476-B204-FBA8D257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23" y="844070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66426D6-A14C-CB73-4E37-515F85ECF5F7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B6CDCB-E9C7-73CD-155D-6962E0960C2A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640B0E-D89A-DA30-BC0D-7DA5EC4DDAFC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640B0E-D89A-DA30-BC0D-7DA5EC4DD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DA87B48-BC84-8F0F-2FA4-57B4FF3C2666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448FD0-8743-3572-04EF-D62839DF4734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713B201-2F17-8E19-43C0-553BEE04AF4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51CE5AD-D28F-35D0-A68E-BFF2014B0E75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0182D8-1E51-F824-E2A9-CF4D2657BFB7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E78C425-6F29-93EC-EF39-D62BB8F88A3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F533E0E-7833-D88E-105C-CCCF86973D2A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2A905CE-FF16-EE36-4C6B-C438D76FBEDC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153702E-6D4F-C187-9B21-E765C1A6273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0F90FD8-2A90-A8A3-21BD-D9AE9132C98A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B36B075-7DF6-4A07-5203-A2DD0D882A24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33FBD3B-95C0-55DD-7DC8-FF5EF1E28ECD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7292FA-D097-1A58-509C-21530939D26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3551A7-168C-23F5-BF6C-A8FA1E290005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AE03FE-41DE-6F9F-CB92-6684CB918043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0C0E918-B6B1-E6B3-2583-4F9DBD364CF1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FF6970-EBD1-A440-F853-E35FB6CF9F00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D6B29E3-E951-2658-3727-0E61A650D1F7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Multiplication Sign 120">
            <a:extLst>
              <a:ext uri="{FF2B5EF4-FFF2-40B4-BE49-F238E27FC236}">
                <a16:creationId xmlns:a16="http://schemas.microsoft.com/office/drawing/2014/main" id="{1539CB52-06EB-C0F1-C17A-7629CC06F2DB}"/>
              </a:ext>
            </a:extLst>
          </p:cNvPr>
          <p:cNvSpPr/>
          <p:nvPr/>
        </p:nvSpPr>
        <p:spPr>
          <a:xfrm>
            <a:off x="243188" y="930111"/>
            <a:ext cx="154833" cy="1397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1A70D4-5CC7-6B68-D7C8-3B35AAE32B61}"/>
                  </a:ext>
                </a:extLst>
              </p:cNvPr>
              <p:cNvSpPr txBox="1"/>
              <p:nvPr/>
            </p:nvSpPr>
            <p:spPr>
              <a:xfrm>
                <a:off x="299731" y="86612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1A70D4-5CC7-6B68-D7C8-3B35AAE32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31" y="866122"/>
                <a:ext cx="60901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Plus Sign 122">
            <a:extLst>
              <a:ext uri="{FF2B5EF4-FFF2-40B4-BE49-F238E27FC236}">
                <a16:creationId xmlns:a16="http://schemas.microsoft.com/office/drawing/2014/main" id="{C3BD8399-211D-22AF-6C12-69EB8C3C0E81}"/>
              </a:ext>
            </a:extLst>
          </p:cNvPr>
          <p:cNvSpPr/>
          <p:nvPr/>
        </p:nvSpPr>
        <p:spPr>
          <a:xfrm>
            <a:off x="250728" y="1187794"/>
            <a:ext cx="137700" cy="15624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4A58E8C-7A33-C6CA-07F0-DD891945EBF6}"/>
                  </a:ext>
                </a:extLst>
              </p:cNvPr>
              <p:cNvSpPr txBox="1"/>
              <p:nvPr/>
            </p:nvSpPr>
            <p:spPr>
              <a:xfrm>
                <a:off x="292430" y="1134746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4A58E8C-7A33-C6CA-07F0-DD891945E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0" y="1134746"/>
                <a:ext cx="60901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8906D6C-0E28-EB5F-21CD-A60BB934C492}"/>
              </a:ext>
            </a:extLst>
          </p:cNvPr>
          <p:cNvSpPr/>
          <p:nvPr/>
        </p:nvSpPr>
        <p:spPr>
          <a:xfrm>
            <a:off x="198904" y="856059"/>
            <a:ext cx="706031" cy="5531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C03618-6032-9E17-8E34-21CD201E657F}"/>
                  </a:ext>
                </a:extLst>
              </p:cNvPr>
              <p:cNvSpPr txBox="1"/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C03618-6032-9E17-8E34-21CD201E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B39E9-E7AC-33CE-523D-EA34EB2D8190}"/>
                  </a:ext>
                </a:extLst>
              </p:cNvPr>
              <p:cNvSpPr txBox="1"/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B39E9-E7AC-33CE-523D-EA34EB2D8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EB730E-E82D-A632-5443-550EEB721AAB}"/>
                  </a:ext>
                </a:extLst>
              </p:cNvPr>
              <p:cNvSpPr txBox="1"/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EB730E-E82D-A632-5443-550EEB72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D71E0-9172-593C-836B-2E6267FB7C44}"/>
                  </a:ext>
                </a:extLst>
              </p:cNvPr>
              <p:cNvSpPr txBox="1"/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D71E0-9172-593C-836B-2E6267FB7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2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4" grpId="0"/>
      <p:bldP spid="55" grpId="0"/>
      <p:bldP spid="81" grpId="0" animBg="1"/>
      <p:bldP spid="82" grpId="0" animBg="1"/>
      <p:bldP spid="83" grpId="0" animBg="1"/>
      <p:bldP spid="84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9" grpId="0"/>
      <p:bldP spid="180" grpId="0"/>
      <p:bldP spid="185" grpId="0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9" grpId="0" animBg="1"/>
      <p:bldP spid="220" grpId="0" animBg="1"/>
      <p:bldP spid="221" grpId="0" animBg="1"/>
      <p:bldP spid="222" grpId="0" animBg="1"/>
      <p:bldP spid="21" grpId="0"/>
      <p:bldP spid="22" grpId="0"/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A9B4D-DE33-3A31-2DF1-85EDAC8A3A43}"/>
                  </a:ext>
                </a:extLst>
              </p:cNvPr>
              <p:cNvSpPr txBox="1"/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A9B4D-DE33-3A31-2DF1-85EDAC8A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056A96-4F24-CCC3-5AC3-5FC5C35D900F}"/>
                  </a:ext>
                </a:extLst>
              </p:cNvPr>
              <p:cNvSpPr txBox="1"/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056A96-4F24-CCC3-5AC3-5FC5C35D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3A5CD3-A814-A5C7-80DE-BF4A705734C7}"/>
                  </a:ext>
                </a:extLst>
              </p:cNvPr>
              <p:cNvSpPr txBox="1"/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3A5CD3-A814-A5C7-80DE-BF4A70573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86CB07-BF27-2B5E-78D2-017A6A9B991A}"/>
                  </a:ext>
                </a:extLst>
              </p:cNvPr>
              <p:cNvSpPr txBox="1"/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86CB07-BF27-2B5E-78D2-017A6A9B9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8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6" grpId="0"/>
      <p:bldP spid="62" grpId="0"/>
      <p:bldP spid="63" grpId="0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226" grpId="0" animBg="1"/>
      <p:bldP spid="227" grpId="0" animBg="1"/>
      <p:bldP spid="229" grpId="0"/>
      <p:bldP spid="243" grpId="0"/>
      <p:bldP spid="2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7340</TotalTime>
  <Words>1883</Words>
  <Application>Microsoft Office PowerPoint</Application>
  <PresentationFormat>Widescreen</PresentationFormat>
  <Paragraphs>331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Calisto MT</vt:lpstr>
      <vt:lpstr>Cambria Math</vt:lpstr>
      <vt:lpstr>Office Theme</vt:lpstr>
      <vt:lpstr>MS&amp;E 228: Causality in Observational Data</vt:lpstr>
      <vt:lpstr>PowerPoint Presentation</vt:lpstr>
      <vt:lpstr>PowerPoint Presentation</vt:lpstr>
      <vt:lpstr>PowerPoint Presentation</vt:lpstr>
      <vt:lpstr>PowerPoint Presentation</vt:lpstr>
      <vt:lpstr>Through the Lens of Potential Outcomes</vt:lpstr>
      <vt:lpstr>PowerPoint Presentation</vt:lpstr>
      <vt:lpstr>PowerPoint Presentation</vt:lpstr>
      <vt:lpstr>PowerPoint Presentation</vt:lpstr>
      <vt:lpstr>PowerPoint Presentation</vt:lpstr>
      <vt:lpstr>Conditional Ignorability</vt:lpstr>
      <vt:lpstr>PowerPoint Presentation</vt:lpstr>
      <vt:lpstr>Conditional Ignorability</vt:lpstr>
      <vt:lpstr>PowerPoint Presentation</vt:lpstr>
      <vt:lpstr>Conditional Ignorability</vt:lpstr>
      <vt:lpstr>Identification of Conditional Average Treatment Effect</vt:lpstr>
      <vt:lpstr>Causal Diagrams</vt:lpstr>
      <vt:lpstr>RCTs and Causal Diagrams</vt:lpstr>
      <vt:lpstr>Conditional Ignorability and Causal Diagrams</vt:lpstr>
      <vt:lpstr>Connection to Linear Regression</vt:lpstr>
      <vt:lpstr>Connection to Linear Regression</vt:lpstr>
      <vt:lpstr>Identification via Propensity Scores</vt:lpstr>
      <vt:lpstr>PowerPoint Presentation</vt:lpstr>
      <vt:lpstr>PowerPoint Presentation</vt:lpstr>
      <vt:lpstr>Identification via Propensity Scores</vt:lpstr>
      <vt:lpstr>Horvitz-Thompson Reweighting</vt:lpstr>
      <vt:lpstr>Horvitz-Thompson Reweighting</vt:lpstr>
      <vt:lpstr>Horvitz-Thompson Reweighting</vt:lpstr>
      <vt:lpstr>Sensitive to Violations of Randomization</vt:lpstr>
      <vt:lpstr>Alternative: Conditioning on Propensity</vt:lpstr>
      <vt:lpstr>Alternative: Conditioning on Propensity</vt:lpstr>
      <vt:lpstr>Improving precision</vt:lpstr>
      <vt:lpstr>Clever Co-Variate Approach</vt:lpstr>
      <vt:lpstr>Clever Co-Variate Approach</vt:lpstr>
      <vt:lpstr>Clever Target Outcome Approach</vt:lpstr>
      <vt:lpstr>Average Treatment Effect on the Treated ATT</vt:lpstr>
      <vt:lpstr>Identification of ATT</vt:lpstr>
      <vt:lpstr>Identification of ATT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387</cp:revision>
  <dcterms:created xsi:type="dcterms:W3CDTF">2023-01-16T03:53:17Z</dcterms:created>
  <dcterms:modified xsi:type="dcterms:W3CDTF">2023-01-26T19:41:32Z</dcterms:modified>
</cp:coreProperties>
</file>