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385" r:id="rId3"/>
    <p:sldId id="2386" r:id="rId4"/>
    <p:sldId id="2387" r:id="rId5"/>
    <p:sldId id="2369" r:id="rId6"/>
    <p:sldId id="2390" r:id="rId7"/>
    <p:sldId id="2371" r:id="rId8"/>
    <p:sldId id="2370" r:id="rId9"/>
    <p:sldId id="2372" r:id="rId10"/>
    <p:sldId id="2373" r:id="rId11"/>
    <p:sldId id="2374" r:id="rId12"/>
    <p:sldId id="2375" r:id="rId13"/>
    <p:sldId id="2376" r:id="rId14"/>
    <p:sldId id="2377" r:id="rId15"/>
    <p:sldId id="2378" r:id="rId16"/>
    <p:sldId id="2379" r:id="rId17"/>
    <p:sldId id="2380" r:id="rId18"/>
    <p:sldId id="2388" r:id="rId19"/>
    <p:sldId id="2389" r:id="rId20"/>
    <p:sldId id="2391" r:id="rId21"/>
    <p:sldId id="2383" r:id="rId22"/>
    <p:sldId id="2384" r:id="rId23"/>
    <p:sldId id="2393" r:id="rId24"/>
    <p:sldId id="2394" r:id="rId25"/>
    <p:sldId id="2396" r:id="rId26"/>
    <p:sldId id="2395" r:id="rId27"/>
    <p:sldId id="2398" r:id="rId28"/>
    <p:sldId id="2399" r:id="rId29"/>
    <p:sldId id="2400" r:id="rId30"/>
    <p:sldId id="2401" r:id="rId31"/>
    <p:sldId id="2404" r:id="rId32"/>
    <p:sldId id="2403" r:id="rId33"/>
    <p:sldId id="2406" r:id="rId34"/>
    <p:sldId id="2405" r:id="rId35"/>
    <p:sldId id="2407" r:id="rId36"/>
    <p:sldId id="2409" r:id="rId37"/>
    <p:sldId id="2410" r:id="rId38"/>
    <p:sldId id="241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75" d="100"/>
          <a:sy n="75" d="100"/>
        </p:scale>
        <p:origin x="32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accent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accent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accent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rgbClr val="7030A0"/>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rgbClr val="7030A0"/>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rgbClr val="7030A0"/>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rgbClr val="00B050"/>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rgbClr val="00B050"/>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tx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tx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tx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a:solidFill>
          <a:schemeClr val="bg2"/>
        </a:solidFill>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bg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bg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bg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chemeClr val="bg2"/>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rgbClr val="7030A0"/>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chemeClr val="bg2"/>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chemeClr val="bg2"/>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chemeClr val="bg2"/>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bg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bg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bg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1E8-D1A8-4FA7-36F3-15AE1F201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5E944-F757-C71A-30FC-39B01DD46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E9476-D3A5-1843-8088-F2194FF7E03D}"/>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5" name="Footer Placeholder 4">
            <a:extLst>
              <a:ext uri="{FF2B5EF4-FFF2-40B4-BE49-F238E27FC236}">
                <a16:creationId xmlns:a16="http://schemas.microsoft.com/office/drawing/2014/main" id="{9A940CAF-218B-323B-E00E-0A906EE7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9C4BC-6B68-1C45-655E-5E928A8F2B4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411243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D74A-940B-9325-AC0E-4E312AF69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B3D7F-F5FE-F556-1295-6CB334B34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2BDCC-A15C-0CBF-067C-6389C7D2E118}"/>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5" name="Footer Placeholder 4">
            <a:extLst>
              <a:ext uri="{FF2B5EF4-FFF2-40B4-BE49-F238E27FC236}">
                <a16:creationId xmlns:a16="http://schemas.microsoft.com/office/drawing/2014/main" id="{37A05BC5-1A4B-CA85-6C92-9D8EDD368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5CBC-004A-2E47-33C0-2CCAC72554F6}"/>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340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5B93-41AC-018E-0D3C-2E7A6A77EE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3BF44-0940-0A4F-B0E7-A444D0AA6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5EE4-78CD-1E3E-3FEB-15FC2109D38B}"/>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5" name="Footer Placeholder 4">
            <a:extLst>
              <a:ext uri="{FF2B5EF4-FFF2-40B4-BE49-F238E27FC236}">
                <a16:creationId xmlns:a16="http://schemas.microsoft.com/office/drawing/2014/main" id="{632900B1-0971-A498-4784-33B44AA47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ADA1D-139A-9E04-5249-08F1605E0EC1}"/>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3861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55EB-9647-5722-3E43-F0E79062C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03119-2849-97A4-81E9-F58772AA9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4DF6D-4358-38E7-CA5F-0DFD11BE36FD}"/>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5" name="Footer Placeholder 4">
            <a:extLst>
              <a:ext uri="{FF2B5EF4-FFF2-40B4-BE49-F238E27FC236}">
                <a16:creationId xmlns:a16="http://schemas.microsoft.com/office/drawing/2014/main" id="{A19A55A6-F484-D0F0-DD4F-6430B395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97D59-14CF-12DF-A24D-BA8671138E35}"/>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69126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C56F-7582-F5E5-6760-0A48127A7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A0176-1FFE-A4DC-BDDD-7AB0D7832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021F2-D914-AA71-2A13-C6AD793C6E57}"/>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5" name="Footer Placeholder 4">
            <a:extLst>
              <a:ext uri="{FF2B5EF4-FFF2-40B4-BE49-F238E27FC236}">
                <a16:creationId xmlns:a16="http://schemas.microsoft.com/office/drawing/2014/main" id="{42191815-F32C-79C6-F80C-A5BBD2C0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1C5C-8202-C2B0-6F99-1BA0298AED8E}"/>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1195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604F-7807-AF97-88C5-8E6D2FA29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A9397-89DF-65C1-9E32-81C93174B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490D-873A-0C48-46D6-D3C939037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FE2A9-3B82-EEB3-E11B-CF498EB6DA89}"/>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6" name="Footer Placeholder 5">
            <a:extLst>
              <a:ext uri="{FF2B5EF4-FFF2-40B4-BE49-F238E27FC236}">
                <a16:creationId xmlns:a16="http://schemas.microsoft.com/office/drawing/2014/main" id="{30718C81-3240-EC54-F4DF-4DFC3627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98B5-3F04-CF4D-2277-871D78E1E3F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964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4C3F-45A7-DA67-F289-6F809EC3D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ABB36-A006-B3F9-A145-70C6BCD2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1977-979A-99C0-CE46-6C147193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7613D-1728-12D5-8D7F-D158B85E9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205F0-5FF5-2E8C-5914-D55636BFA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2D11-B1D6-FD98-FEE3-B50DF9CAB46C}"/>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8" name="Footer Placeholder 7">
            <a:extLst>
              <a:ext uri="{FF2B5EF4-FFF2-40B4-BE49-F238E27FC236}">
                <a16:creationId xmlns:a16="http://schemas.microsoft.com/office/drawing/2014/main" id="{45DE0587-0F4D-1056-2D6B-8D7000165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769514-D4D3-1A0C-718A-0565EDC0096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8552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843-F750-3E88-99A3-567A70535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AF55A-A754-5EAB-2605-A5C089E6B365}"/>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4" name="Footer Placeholder 3">
            <a:extLst>
              <a:ext uri="{FF2B5EF4-FFF2-40B4-BE49-F238E27FC236}">
                <a16:creationId xmlns:a16="http://schemas.microsoft.com/office/drawing/2014/main" id="{A70B8E6A-683E-93FE-D008-2BB236947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4B0FA-5B2A-D625-E59C-07418CA8A592}"/>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308306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8395A-8E7B-E646-828F-4F9AE8805BD7}"/>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3" name="Footer Placeholder 2">
            <a:extLst>
              <a:ext uri="{FF2B5EF4-FFF2-40B4-BE49-F238E27FC236}">
                <a16:creationId xmlns:a16="http://schemas.microsoft.com/office/drawing/2014/main" id="{DC031A2E-0DF7-4404-65B2-F3C992E43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90C0A-C670-4146-9E75-78C1E3C772DF}"/>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8659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9DE2-D029-A208-FC2A-F79160C88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D694B-7DBD-0C78-383F-42CAA4C0C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358C2-1B9C-26CE-0DE4-294C23B5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A6462-808D-1E93-9819-5277335336D1}"/>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6" name="Footer Placeholder 5">
            <a:extLst>
              <a:ext uri="{FF2B5EF4-FFF2-40B4-BE49-F238E27FC236}">
                <a16:creationId xmlns:a16="http://schemas.microsoft.com/office/drawing/2014/main" id="{98F74754-9004-74CF-72C6-30CF5B890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6DE7-1C51-233F-32DD-831DF7542B4C}"/>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52790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B7F-AB62-3B55-3377-85101AB69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7D260-78A4-5423-46E5-AB99F2983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1176F8-A8D8-016E-8A9C-46BCE3891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54A23-94C1-BEFD-3F67-71C80972BAE0}"/>
              </a:ext>
            </a:extLst>
          </p:cNvPr>
          <p:cNvSpPr>
            <a:spLocks noGrp="1"/>
          </p:cNvSpPr>
          <p:nvPr>
            <p:ph type="dt" sz="half" idx="10"/>
          </p:nvPr>
        </p:nvSpPr>
        <p:spPr/>
        <p:txBody>
          <a:bodyPr/>
          <a:lstStyle/>
          <a:p>
            <a:fld id="{DE6BA60F-DE6F-45D4-98F5-DAB0AE3C7AA8}" type="datetimeFigureOut">
              <a:rPr lang="en-US" smtClean="0"/>
              <a:t>1/29/2023</a:t>
            </a:fld>
            <a:endParaRPr lang="en-US"/>
          </a:p>
        </p:txBody>
      </p:sp>
      <p:sp>
        <p:nvSpPr>
          <p:cNvPr id="6" name="Footer Placeholder 5">
            <a:extLst>
              <a:ext uri="{FF2B5EF4-FFF2-40B4-BE49-F238E27FC236}">
                <a16:creationId xmlns:a16="http://schemas.microsoft.com/office/drawing/2014/main" id="{41655BF0-D34F-899D-1FB8-B37FD1C15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CC56-80A0-3F27-57FF-DF10380C74D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27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959D4-A39C-C2A9-E35A-17CBC20BEBA6}"/>
              </a:ext>
            </a:extLst>
          </p:cNvPr>
          <p:cNvSpPr>
            <a:spLocks noGrp="1"/>
          </p:cNvSpPr>
          <p:nvPr>
            <p:ph type="title"/>
          </p:nvPr>
        </p:nvSpPr>
        <p:spPr>
          <a:xfrm>
            <a:off x="838200" y="3270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D15EE-5F98-EAC8-3D57-93F05E541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7DF279-581C-0FF7-E891-4C053EA0E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BA60F-DE6F-45D4-98F5-DAB0AE3C7AA8}" type="datetimeFigureOut">
              <a:rPr lang="en-US" smtClean="0"/>
              <a:t>1/29/2023</a:t>
            </a:fld>
            <a:endParaRPr lang="en-US"/>
          </a:p>
        </p:txBody>
      </p:sp>
      <p:sp>
        <p:nvSpPr>
          <p:cNvPr id="5" name="Footer Placeholder 4">
            <a:extLst>
              <a:ext uri="{FF2B5EF4-FFF2-40B4-BE49-F238E27FC236}">
                <a16:creationId xmlns:a16="http://schemas.microsoft.com/office/drawing/2014/main" id="{8B2869D4-ACD8-E120-D12F-BA4F2A238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AD0BB-1444-8ED2-EC8E-0F95756A2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D9921-1366-4828-99D6-72E4CD9886A9}" type="slidenum">
              <a:rPr lang="en-US" smtClean="0"/>
              <a:t>‹#›</a:t>
            </a:fld>
            <a:endParaRPr lang="en-US"/>
          </a:p>
        </p:txBody>
      </p:sp>
    </p:spTree>
    <p:extLst>
      <p:ext uri="{BB962C8B-B14F-4D97-AF65-F5344CB8AC3E}">
        <p14:creationId xmlns:p14="http://schemas.microsoft.com/office/powerpoint/2010/main" val="10200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1.png"/><Relationship Id="rId7"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34.png"/><Relationship Id="rId9" Type="http://schemas.openxmlformats.org/officeDocument/2006/relationships/image" Target="../media/image47.png"/><Relationship Id="rId14" Type="http://schemas.openxmlformats.org/officeDocument/2006/relationships/image" Target="../media/image52.png"/></Relationships>
</file>

<file path=ppt/slides/_rels/slide3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34.png"/><Relationship Id="rId9" Type="http://schemas.openxmlformats.org/officeDocument/2006/relationships/image" Target="../media/image47.png"/><Relationship Id="rId1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75B5-ED69-27C1-9FB0-854DF4386A5D}"/>
              </a:ext>
            </a:extLst>
          </p:cNvPr>
          <p:cNvSpPr>
            <a:spLocks noGrp="1"/>
          </p:cNvSpPr>
          <p:nvPr>
            <p:ph type="ctrTitle"/>
          </p:nvPr>
        </p:nvSpPr>
        <p:spPr/>
        <p:txBody>
          <a:bodyPr>
            <a:normAutofit/>
          </a:bodyPr>
          <a:lstStyle/>
          <a:p>
            <a:r>
              <a:rPr lang="en-US" dirty="0"/>
              <a:t>MS&amp;E 228: Structural Equation Models</a:t>
            </a:r>
          </a:p>
        </p:txBody>
      </p:sp>
      <p:sp>
        <p:nvSpPr>
          <p:cNvPr id="3" name="Subtitle 2">
            <a:extLst>
              <a:ext uri="{FF2B5EF4-FFF2-40B4-BE49-F238E27FC236}">
                <a16:creationId xmlns:a16="http://schemas.microsoft.com/office/drawing/2014/main" id="{EB45C2F9-CD64-87A9-69E9-D402FA9F049B}"/>
              </a:ext>
            </a:extLst>
          </p:cNvPr>
          <p:cNvSpPr>
            <a:spLocks noGrp="1"/>
          </p:cNvSpPr>
          <p:nvPr>
            <p:ph type="subTitle" idx="1"/>
          </p:nvPr>
        </p:nvSpPr>
        <p:spPr/>
        <p:txBody>
          <a:bodyPr/>
          <a:lstStyle/>
          <a:p>
            <a:r>
              <a:rPr lang="en-US" dirty="0"/>
              <a:t>Vasilis Syrgkanis</a:t>
            </a:r>
          </a:p>
          <a:p>
            <a:r>
              <a:rPr lang="en-US" dirty="0"/>
              <a:t>MS&amp;E, Stanford</a:t>
            </a:r>
          </a:p>
        </p:txBody>
      </p:sp>
    </p:spTree>
    <p:extLst>
      <p:ext uri="{BB962C8B-B14F-4D97-AF65-F5344CB8AC3E}">
        <p14:creationId xmlns:p14="http://schemas.microsoft.com/office/powerpoint/2010/main" val="153691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A5DE-4A02-1E78-4469-399BEA2B9632}"/>
              </a:ext>
            </a:extLst>
          </p:cNvPr>
          <p:cNvSpPr>
            <a:spLocks noGrp="1"/>
          </p:cNvSpPr>
          <p:nvPr>
            <p:ph type="title"/>
          </p:nvPr>
        </p:nvSpPr>
        <p:spPr/>
        <p:txBody>
          <a:bodyPr/>
          <a:lstStyle/>
          <a:p>
            <a:r>
              <a:rPr lang="en-US" dirty="0"/>
              <a:t>More Reasonable SEM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6E457E-79FA-AE25-FA08-7A516E16CF38}"/>
                  </a:ext>
                </a:extLst>
              </p:cNvPr>
              <p:cNvSpPr>
                <a:spLocks noGrp="1"/>
              </p:cNvSpPr>
              <p:nvPr>
                <p:ph idx="1"/>
              </p:nvPr>
            </p:nvSpPr>
            <p:spPr/>
            <p:txBody>
              <a:bodyPr/>
              <a:lstStyle/>
              <a:p>
                <a:r>
                  <a:rPr lang="en-US" dirty="0"/>
                  <a:t>Part of the shock </a:t>
                </a:r>
                <a14:m>
                  <m:oMath xmlns:m="http://schemas.openxmlformats.org/officeDocument/2006/math">
                    <m:r>
                      <a:rPr lang="en-US" b="0" i="1" smtClean="0">
                        <a:latin typeface="Cambria Math" panose="02040503050406030204" pitchFamily="18" charset="0"/>
                      </a:rPr>
                      <m:t>𝑈</m:t>
                    </m:r>
                  </m:oMath>
                </a14:m>
                <a:r>
                  <a:rPr lang="en-US" dirty="0"/>
                  <a:t> corresponds to observable variables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pc="-800"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a:p>
                <a:r>
                  <a:rPr lang="en-US" dirty="0"/>
                  <a:t>The above is not a “regression” equation</a:t>
                </a:r>
              </a:p>
              <a:p>
                <a:r>
                  <a:rPr lang="en-US" dirty="0"/>
                  <a:t>It is a model the describes all counter-factual predictions of price</a:t>
                </a:r>
              </a:p>
              <a:p>
                <a:r>
                  <a:rPr lang="en-US" dirty="0"/>
                  <a:t>If we offer to a household a price of </a:t>
                </a:r>
                <a14:m>
                  <m:oMath xmlns:m="http://schemas.openxmlformats.org/officeDocument/2006/math">
                    <m:r>
                      <a:rPr lang="en-US" b="0" i="1" smtClean="0">
                        <a:latin typeface="Cambria Math" panose="02040503050406030204" pitchFamily="18" charset="0"/>
                      </a:rPr>
                      <m:t>𝑝</m:t>
                    </m:r>
                  </m:oMath>
                </a14:m>
                <a:r>
                  <a:rPr lang="en-US" dirty="0"/>
                  <a:t>, and the house-hold happens to have characteristics </a:t>
                </a:r>
                <a14:m>
                  <m:oMath xmlns:m="http://schemas.openxmlformats.org/officeDocument/2006/math">
                    <m:r>
                      <a:rPr lang="en-US" b="0" i="1" smtClean="0">
                        <a:latin typeface="Cambria Math" panose="02040503050406030204" pitchFamily="18" charset="0"/>
                      </a:rPr>
                      <m:t>𝑋</m:t>
                    </m:r>
                  </m:oMath>
                </a14:m>
                <a:r>
                  <a:rPr lang="en-US" dirty="0"/>
                  <a:t>, then we expect to see demand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oMath>
                  </m:oMathPara>
                </a14:m>
                <a:endParaRPr lang="en-US" dirty="0"/>
              </a:p>
              <a:p>
                <a14:m>
                  <m:oMath xmlns:m="http://schemas.openxmlformats.org/officeDocument/2006/math">
                    <m:r>
                      <a:rPr lang="en-US" b="0" i="1" smtClean="0">
                        <a:latin typeface="Cambria Math" panose="02040503050406030204" pitchFamily="18" charset="0"/>
                      </a:rPr>
                      <m:t>𝑝</m:t>
                    </m:r>
                  </m:oMath>
                </a14:m>
                <a:r>
                  <a:rPr lang="en-US" dirty="0"/>
                  <a:t> is better thought as an “index” describing potential values of the price; not as a random variable</a:t>
                </a:r>
              </a:p>
            </p:txBody>
          </p:sp>
        </mc:Choice>
        <mc:Fallback>
          <p:sp>
            <p:nvSpPr>
              <p:cNvPr id="3" name="Content Placeholder 2">
                <a:extLst>
                  <a:ext uri="{FF2B5EF4-FFF2-40B4-BE49-F238E27FC236}">
                    <a16:creationId xmlns:a16="http://schemas.microsoft.com/office/drawing/2014/main" id="{C06E457E-79FA-AE25-FA08-7A516E16CF38}"/>
                  </a:ext>
                </a:extLst>
              </p:cNvPr>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411501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48AC-3FBE-AC5A-4976-B8EC6C07BC46}"/>
              </a:ext>
            </a:extLst>
          </p:cNvPr>
          <p:cNvSpPr>
            <a:spLocks noGrp="1"/>
          </p:cNvSpPr>
          <p:nvPr>
            <p:ph type="title"/>
          </p:nvPr>
        </p:nvSpPr>
        <p:spPr/>
        <p:txBody>
          <a:bodyPr/>
          <a:lstStyle/>
          <a:p>
            <a:r>
              <a:rPr lang="en-US" dirty="0"/>
              <a:t>Identification Question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A078FF-C377-C2D9-8FFA-36E5B221CB94}"/>
                  </a:ext>
                </a:extLst>
              </p:cNvPr>
              <p:cNvSpPr>
                <a:spLocks noGrp="1"/>
              </p:cNvSpPr>
              <p:nvPr>
                <p:ph idx="1"/>
              </p:nvPr>
            </p:nvSpPr>
            <p:spPr/>
            <p:txBody>
              <a:bodyPr/>
              <a:lstStyle/>
              <a:p>
                <a:endParaRPr lang="en-US" dirty="0"/>
              </a:p>
              <a:p>
                <a:endParaRPr lang="en-US" dirty="0"/>
              </a:p>
              <a:p>
                <a:endParaRPr lang="en-US" dirty="0"/>
              </a:p>
              <a:p>
                <a:r>
                  <a:rPr lang="en-US" dirty="0"/>
                  <a:t>What data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of quantities, prices and characteristics should we collect to allow us to learn the structural parameter </a:t>
                </a:r>
                <a14:m>
                  <m:oMath xmlns:m="http://schemas.openxmlformats.org/officeDocument/2006/math">
                    <m:r>
                      <a:rPr lang="en-US" b="0" i="1" smtClean="0">
                        <a:latin typeface="Cambria Math" panose="02040503050406030204" pitchFamily="18" charset="0"/>
                      </a:rPr>
                      <m:t>𝛿</m:t>
                    </m:r>
                  </m:oMath>
                </a14:m>
                <a:r>
                  <a:rPr lang="en-US" dirty="0"/>
                  <a:t>?</a:t>
                </a:r>
              </a:p>
            </p:txBody>
          </p:sp>
        </mc:Choice>
        <mc:Fallback>
          <p:sp>
            <p:nvSpPr>
              <p:cNvPr id="3" name="Content Placeholder 2">
                <a:extLst>
                  <a:ext uri="{FF2B5EF4-FFF2-40B4-BE49-F238E27FC236}">
                    <a16:creationId xmlns:a16="http://schemas.microsoft.com/office/drawing/2014/main" id="{69A078FF-C377-C2D9-8FFA-36E5B221CB94}"/>
                  </a:ext>
                </a:extLst>
              </p:cNvPr>
              <p:cNvSpPr>
                <a:spLocks noGrp="1" noRot="1" noChangeAspect="1" noMove="1" noResize="1" noEditPoints="1" noAdjustHandles="1" noChangeArrowheads="1" noChangeShapeType="1" noTextEdit="1"/>
              </p:cNvSpPr>
              <p:nvPr>
                <p:ph idx="1"/>
              </p:nvPr>
            </p:nvSpPr>
            <p:spPr>
              <a:blipFill>
                <a:blip r:embed="rId2"/>
                <a:stretch>
                  <a:fillRect l="-1043" r="-812"/>
                </a:stretch>
              </a:blipFill>
            </p:spPr>
            <p:txBody>
              <a:bodyPr/>
              <a:lstStyle/>
              <a:p>
                <a:r>
                  <a:rPr lang="en-US">
                    <a:noFill/>
                  </a:rPr>
                  <a:t> </a:t>
                </a:r>
              </a:p>
            </p:txBody>
          </p:sp>
        </mc:Fallback>
      </mc:AlternateContent>
    </p:spTree>
    <p:extLst>
      <p:ext uri="{BB962C8B-B14F-4D97-AF65-F5344CB8AC3E}">
        <p14:creationId xmlns:p14="http://schemas.microsoft.com/office/powerpoint/2010/main" val="299844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B8DD-0BF1-1DB2-DF81-B34067CFFD18}"/>
              </a:ext>
            </a:extLst>
          </p:cNvPr>
          <p:cNvSpPr>
            <a:spLocks noGrp="1"/>
          </p:cNvSpPr>
          <p:nvPr>
            <p:ph type="title"/>
          </p:nvPr>
        </p:nvSpPr>
        <p:spPr/>
        <p:txBody>
          <a:bodyPr/>
          <a:lstStyle/>
          <a:p>
            <a:r>
              <a:rPr lang="en-US" dirty="0"/>
              <a:t>Conditional Exogeneity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4936AC-CC5C-CD3F-7F93-D2A7D6B19163}"/>
                  </a:ext>
                </a:extLst>
              </p:cNvPr>
              <p:cNvSpPr>
                <a:spLocks noGrp="1"/>
              </p:cNvSpPr>
              <p:nvPr>
                <p:ph idx="1"/>
              </p:nvPr>
            </p:nvSpPr>
            <p:spPr/>
            <p:txBody>
              <a:bodyPr/>
              <a:lstStyle/>
              <a:p>
                <a:r>
                  <a:rPr lang="en-US" dirty="0"/>
                  <a:t>Suppose that the observed variables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e>
                    </m:d>
                  </m:oMath>
                </a14:m>
                <a:r>
                  <a:rPr lang="en-US" dirty="0"/>
                  <a:t> satisfy that</a:t>
                </a:r>
              </a:p>
              <a:p>
                <a:r>
                  <a:rPr lang="en-US" dirty="0"/>
                  <a:t>The outcome was generated from the structural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  (</m:t>
                      </m:r>
                      <m:r>
                        <m:rPr>
                          <m:sty m:val="p"/>
                        </m:rPr>
                        <a:rPr lang="en-US" b="0" i="0" smtClean="0">
                          <a:latin typeface="Cambria Math" panose="02040503050406030204" pitchFamily="18" charset="0"/>
                        </a:rPr>
                        <m:t>consistency</m:t>
                      </m:r>
                      <m:r>
                        <a:rPr lang="en-US" b="0" i="1" smtClean="0">
                          <a:latin typeface="Cambria Math" panose="02040503050406030204" pitchFamily="18" charset="0"/>
                        </a:rPr>
                        <m:t>)</m:t>
                      </m:r>
                    </m:oMath>
                  </m:oMathPara>
                </a14:m>
                <a:endParaRPr lang="en-US" dirty="0"/>
              </a:p>
              <a:p>
                <a:r>
                  <a:rPr lang="en-US" dirty="0"/>
                  <a:t>The observed price </a:t>
                </a:r>
                <a14:m>
                  <m:oMath xmlns:m="http://schemas.openxmlformats.org/officeDocument/2006/math">
                    <m:r>
                      <a:rPr lang="en-US" b="0" i="1" smtClean="0">
                        <a:latin typeface="Cambria Math" panose="02040503050406030204" pitchFamily="18" charset="0"/>
                      </a:rPr>
                      <m:t>𝑃</m:t>
                    </m:r>
                  </m:oMath>
                </a14:m>
                <a:r>
                  <a:rPr lang="en-US" dirty="0"/>
                  <a:t> is determined “exogenously”, independently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a14:m>
                <a:r>
                  <a:rPr lang="en-US" dirty="0"/>
                  <a:t> conditional on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i="1" spc="-80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conditional</m:t>
                          </m:r>
                          <m:r>
                            <a:rPr lang="en-US" b="0" i="0" smtClean="0">
                              <a:latin typeface="Cambria Math" panose="02040503050406030204" pitchFamily="18" charset="0"/>
                            </a:rPr>
                            <m:t> </m:t>
                          </m:r>
                          <m:r>
                            <m:rPr>
                              <m:sty m:val="p"/>
                            </m:rPr>
                            <a:rPr lang="en-US" b="0" i="0" smtClean="0">
                              <a:latin typeface="Cambria Math" panose="02040503050406030204" pitchFamily="18" charset="0"/>
                            </a:rPr>
                            <m:t>exogeneity</m:t>
                          </m:r>
                        </m:e>
                      </m:d>
                    </m:oMath>
                  </m:oMathPara>
                </a14:m>
                <a:endParaRPr lang="en-US" b="0" dirty="0"/>
              </a:p>
              <a:p>
                <a:pPr marL="0" indent="0">
                  <a:buNone/>
                </a:pPr>
                <a:endParaRPr lang="en-US" dirty="0"/>
              </a:p>
              <a:p>
                <a:r>
                  <a:rPr lang="en-US" dirty="0"/>
                  <a:t>Note that under the equivalence of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a14:m>
                <a:r>
                  <a:rPr lang="en-US" dirty="0"/>
                  <a:t> with the potential outcomes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i="1" spc="-80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𝑃</m:t>
                      </m:r>
                      <m:r>
                        <a:rPr lang="en-US" i="1" spc="-80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  (</m:t>
                      </m:r>
                      <m:r>
                        <m:rPr>
                          <m:sty m:val="p"/>
                        </m:rPr>
                        <a:rPr lang="en-US" b="0" i="0" smtClean="0">
                          <a:latin typeface="Cambria Math" panose="02040503050406030204" pitchFamily="18" charset="0"/>
                        </a:rPr>
                        <m:t>conditional</m:t>
                      </m:r>
                      <m:r>
                        <a:rPr lang="en-US" b="0" i="0" smtClean="0">
                          <a:latin typeface="Cambria Math" panose="02040503050406030204" pitchFamily="18" charset="0"/>
                        </a:rPr>
                        <m:t> </m:t>
                      </m:r>
                      <m:r>
                        <m:rPr>
                          <m:sty m:val="p"/>
                        </m:rPr>
                        <a:rPr lang="en-US" b="0" i="0" smtClean="0">
                          <a:latin typeface="Cambria Math" panose="02040503050406030204" pitchFamily="18" charset="0"/>
                        </a:rPr>
                        <m:t>ignorability</m:t>
                      </m:r>
                      <m:r>
                        <a:rPr lang="en-US" b="0" i="1"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964936AC-CC5C-CD3F-7F93-D2A7D6B1916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5682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E187-C3A1-5951-3B4D-48589144E530}"/>
              </a:ext>
            </a:extLst>
          </p:cNvPr>
          <p:cNvSpPr>
            <a:spLocks noGrp="1"/>
          </p:cNvSpPr>
          <p:nvPr>
            <p:ph type="title"/>
          </p:nvPr>
        </p:nvSpPr>
        <p:spPr/>
        <p:txBody>
          <a:bodyPr/>
          <a:lstStyle/>
          <a:p>
            <a:r>
              <a:rPr lang="en-US" dirty="0"/>
              <a:t>Conditional Exogeneity Interpretation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FCDB62-0E9B-A974-9911-04D2E3AB7369}"/>
                  </a:ext>
                </a:extLst>
              </p:cNvPr>
              <p:cNvSpPr>
                <a:spLocks noGrp="1"/>
              </p:cNvSpPr>
              <p:nvPr>
                <p:ph idx="1"/>
              </p:nvPr>
            </p:nvSpPr>
            <p:spPr>
              <a:xfrm>
                <a:off x="838200" y="1851025"/>
                <a:ext cx="10515600" cy="4351338"/>
              </a:xfrm>
            </p:spPr>
            <p:txBody>
              <a:bodyPr>
                <a:normAutofit fontScale="92500"/>
              </a:bodyPr>
              <a:lstStyle/>
              <a:p>
                <a:r>
                  <a:rPr lang="en-US" dirty="0"/>
                  <a:t>Conditional on characteristics </a:t>
                </a:r>
                <a14:m>
                  <m:oMath xmlns:m="http://schemas.openxmlformats.org/officeDocument/2006/math">
                    <m:r>
                      <a:rPr lang="en-US" b="0" i="1" smtClean="0">
                        <a:latin typeface="Cambria Math" panose="02040503050406030204" pitchFamily="18" charset="0"/>
                      </a:rPr>
                      <m:t>𝑋</m:t>
                    </m:r>
                  </m:oMath>
                </a14:m>
                <a:r>
                  <a:rPr lang="en-US" dirty="0"/>
                  <a:t> the price of gasoline demand should be independent of the remaining house-hold shocks that determine demand per house-hold</a:t>
                </a:r>
              </a:p>
              <a:p>
                <a:r>
                  <a:rPr lang="en-US" dirty="0"/>
                  <a:t>Believable, assuming that gasoline prices are set based on aggregate supply and demand conditions and not at the household level</a:t>
                </a:r>
              </a:p>
              <a:p>
                <a:r>
                  <a:rPr lang="en-US" dirty="0"/>
                  <a:t>Especially if we control for geographic regions; within region price fluctuations should be independent of house-hold shocks</a:t>
                </a:r>
              </a:p>
              <a:p>
                <a:endParaRPr lang="en-US" dirty="0"/>
              </a:p>
              <a:p>
                <a:r>
                  <a:rPr lang="en-US" dirty="0"/>
                  <a:t>Wouldn’t be a good assumption if gasoline suppliers “communicate with” local households and observe signals that they use for price setting.</a:t>
                </a:r>
              </a:p>
            </p:txBody>
          </p:sp>
        </mc:Choice>
        <mc:Fallback>
          <p:sp>
            <p:nvSpPr>
              <p:cNvPr id="3" name="Content Placeholder 2">
                <a:extLst>
                  <a:ext uri="{FF2B5EF4-FFF2-40B4-BE49-F238E27FC236}">
                    <a16:creationId xmlns:a16="http://schemas.microsoft.com/office/drawing/2014/main" id="{0BFCDB62-0E9B-A974-9911-04D2E3AB7369}"/>
                  </a:ext>
                </a:extLst>
              </p:cNvPr>
              <p:cNvSpPr>
                <a:spLocks noGrp="1" noRot="1" noChangeAspect="1" noMove="1" noResize="1" noEditPoints="1" noAdjustHandles="1" noChangeArrowheads="1" noChangeShapeType="1" noTextEdit="1"/>
              </p:cNvSpPr>
              <p:nvPr>
                <p:ph idx="1"/>
              </p:nvPr>
            </p:nvSpPr>
            <p:spPr>
              <a:xfrm>
                <a:off x="838200" y="1851025"/>
                <a:ext cx="10515600" cy="4351338"/>
              </a:xfrm>
              <a:blipFill>
                <a:blip r:embed="rId2"/>
                <a:stretch>
                  <a:fillRect l="-928" t="-2244" r="-406"/>
                </a:stretch>
              </a:blipFill>
            </p:spPr>
            <p:txBody>
              <a:bodyPr/>
              <a:lstStyle/>
              <a:p>
                <a:r>
                  <a:rPr lang="en-US">
                    <a:noFill/>
                  </a:rPr>
                  <a:t> </a:t>
                </a:r>
              </a:p>
            </p:txBody>
          </p:sp>
        </mc:Fallback>
      </mc:AlternateContent>
    </p:spTree>
    <p:extLst>
      <p:ext uri="{BB962C8B-B14F-4D97-AF65-F5344CB8AC3E}">
        <p14:creationId xmlns:p14="http://schemas.microsoft.com/office/powerpoint/2010/main" val="11825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07A2-B2F7-764C-8B0C-C2776C2AF07A}"/>
              </a:ext>
            </a:extLst>
          </p:cNvPr>
          <p:cNvSpPr>
            <a:spLocks noGrp="1"/>
          </p:cNvSpPr>
          <p:nvPr>
            <p:ph type="title"/>
          </p:nvPr>
        </p:nvSpPr>
        <p:spPr/>
        <p:txBody>
          <a:bodyPr/>
          <a:lstStyle/>
          <a:p>
            <a:r>
              <a:rPr lang="en-US" dirty="0"/>
              <a:t>Identification under Conditional Exogeneity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538344-AE98-6ABF-7AB6-6CAC1A3439E5}"/>
                  </a:ext>
                </a:extLst>
              </p:cNvPr>
              <p:cNvSpPr>
                <a:spLocks noGrp="1"/>
              </p:cNvSpPr>
              <p:nvPr>
                <p:ph idx="1"/>
              </p:nvPr>
            </p:nvSpPr>
            <p:spPr/>
            <p:txBody>
              <a:bodyPr/>
              <a:lstStyle/>
              <a:p>
                <a:r>
                  <a:rPr lang="en-US" dirty="0"/>
                  <a:t>Under conditional exogeneity we have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a:p>
                <a:endParaRPr lang="en-US" dirty="0"/>
              </a:p>
              <a:p>
                <a:r>
                  <a:rPr lang="en-US" dirty="0"/>
                  <a:t>Structural parameters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𝛽</m:t>
                    </m:r>
                  </m:oMath>
                </a14:m>
                <a:r>
                  <a:rPr lang="en-US" dirty="0"/>
                  <a:t> can be identified as the BLP parameters of </a:t>
                </a:r>
                <a14:m>
                  <m:oMath xmlns:m="http://schemas.openxmlformats.org/officeDocument/2006/math">
                    <m:r>
                      <a:rPr lang="en-US" b="0" i="1" smtClean="0">
                        <a:latin typeface="Cambria Math" panose="02040503050406030204" pitchFamily="18" charset="0"/>
                      </a:rPr>
                      <m:t>𝑌</m:t>
                    </m:r>
                  </m:oMath>
                </a14:m>
                <a:r>
                  <a:rPr lang="en-US" dirty="0"/>
                  <a:t> using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e>
                    </m:d>
                  </m:oMath>
                </a14:m>
                <a:endParaRPr lang="en-US" dirty="0"/>
              </a:p>
            </p:txBody>
          </p:sp>
        </mc:Choice>
        <mc:Fallback>
          <p:sp>
            <p:nvSpPr>
              <p:cNvPr id="3" name="Content Placeholder 2">
                <a:extLst>
                  <a:ext uri="{FF2B5EF4-FFF2-40B4-BE49-F238E27FC236}">
                    <a16:creationId xmlns:a16="http://schemas.microsoft.com/office/drawing/2014/main" id="{D1538344-AE98-6ABF-7AB6-6CAC1A3439E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67869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C31B-6FAA-4D1C-5F19-B36AE7A7E633}"/>
              </a:ext>
            </a:extLst>
          </p:cNvPr>
          <p:cNvSpPr>
            <a:spLocks noGrp="1"/>
          </p:cNvSpPr>
          <p:nvPr>
            <p:ph type="title"/>
          </p:nvPr>
        </p:nvSpPr>
        <p:spPr/>
        <p:txBody>
          <a:bodyPr/>
          <a:lstStyle/>
          <a:p>
            <a:r>
              <a:rPr lang="en-US" dirty="0"/>
              <a:t>Structural Model of Price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602FE7-A4E6-2075-87EE-69D92F59B19E}"/>
                  </a:ext>
                </a:extLst>
              </p:cNvPr>
              <p:cNvSpPr>
                <a:spLocks noGrp="1"/>
              </p:cNvSpPr>
              <p:nvPr>
                <p:ph idx="1"/>
              </p:nvPr>
            </p:nvSpPr>
            <p:spPr/>
            <p:txBody>
              <a:bodyPr/>
              <a:lstStyle/>
              <a:p>
                <a:r>
                  <a:rPr lang="en-US" dirty="0"/>
                  <a:t>We can also further describe the mechanism that sets the (log)-price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e>
                      </m:d>
                      <m:r>
                        <a:rPr lang="en-US" b="0" i="1" smtClean="0">
                          <a:latin typeface="Cambria Math" panose="02040503050406030204" pitchFamily="18" charset="0"/>
                        </a:rPr>
                        <m:t>=0</m:t>
                      </m:r>
                    </m:oMath>
                  </m:oMathPara>
                </a14:m>
                <a:endParaRPr lang="en-US" dirty="0"/>
              </a:p>
              <a:p>
                <a:r>
                  <a:rPr lang="en-US" dirty="0"/>
                  <a:t>Again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the “counterfactual” stochastic process that describes the price if we set the characteristics to take value “x”. It is the “potential outcomes” of the price</a:t>
                </a:r>
              </a:p>
              <a:p>
                <a:endParaRPr lang="en-US" dirty="0"/>
              </a:p>
              <a:p>
                <a:r>
                  <a:rPr lang="en-US" dirty="0"/>
                  <a:t>If we further assume that observed </a:t>
                </a:r>
                <a14:m>
                  <m:oMath xmlns:m="http://schemas.openxmlformats.org/officeDocument/2006/math">
                    <m:r>
                      <a:rPr lang="en-US" b="0" i="1" smtClean="0">
                        <a:latin typeface="Cambria Math" panose="02040503050406030204" pitchFamily="18" charset="0"/>
                      </a:rPr>
                      <m:t>𝑋</m:t>
                    </m:r>
                  </m:oMath>
                </a14:m>
                <a:r>
                  <a:rPr lang="en-US" dirty="0"/>
                  <a:t> are independent of shock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m:oMathPara>
                </a14:m>
                <a:endParaRPr lang="en-US" dirty="0"/>
              </a:p>
              <a:p>
                <a:r>
                  <a:rPr lang="en-US" dirty="0"/>
                  <a:t>Then “structural” parameters </a:t>
                </a:r>
                <a14:m>
                  <m:oMath xmlns:m="http://schemas.openxmlformats.org/officeDocument/2006/math">
                    <m:r>
                      <a:rPr lang="en-US" b="0" i="1" smtClean="0">
                        <a:latin typeface="Cambria Math" panose="02040503050406030204" pitchFamily="18" charset="0"/>
                      </a:rPr>
                      <m:t>𝜈</m:t>
                    </m:r>
                  </m:oMath>
                </a14:m>
                <a:r>
                  <a:rPr lang="en-US" dirty="0"/>
                  <a:t> are identified as the BLP of </a:t>
                </a:r>
                <a14:m>
                  <m:oMath xmlns:m="http://schemas.openxmlformats.org/officeDocument/2006/math">
                    <m:r>
                      <a:rPr lang="en-US" b="0" i="1" smtClean="0">
                        <a:latin typeface="Cambria Math" panose="02040503050406030204" pitchFamily="18" charset="0"/>
                      </a:rPr>
                      <m:t>𝑃</m:t>
                    </m:r>
                  </m:oMath>
                </a14:m>
                <a:r>
                  <a:rPr lang="en-US" dirty="0"/>
                  <a:t> using </a:t>
                </a:r>
                <a14:m>
                  <m:oMath xmlns:m="http://schemas.openxmlformats.org/officeDocument/2006/math">
                    <m:r>
                      <a:rPr lang="en-US" b="0" i="1" smtClean="0">
                        <a:latin typeface="Cambria Math" panose="02040503050406030204" pitchFamily="18" charset="0"/>
                      </a:rPr>
                      <m:t>𝑋</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BB602FE7-A4E6-2075-87EE-69D92F59B19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6484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0CC0-E071-8159-D575-5D19A7C0118B}"/>
              </a:ext>
            </a:extLst>
          </p:cNvPr>
          <p:cNvSpPr>
            <a:spLocks noGrp="1"/>
          </p:cNvSpPr>
          <p:nvPr>
            <p:ph type="title"/>
          </p:nvPr>
        </p:nvSpPr>
        <p:spPr/>
        <p:txBody>
          <a:bodyPr/>
          <a:lstStyle/>
          <a:p>
            <a:r>
              <a:rPr lang="en-US" dirty="0"/>
              <a:t>Triangular Structural Equation Model (TSEM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69B07E-098F-BCA8-DB26-0DA0323875DD}"/>
                  </a:ext>
                </a:extLst>
              </p:cNvPr>
              <p:cNvSpPr>
                <a:spLocks noGrp="1"/>
              </p:cNvSpPr>
              <p:nvPr>
                <p:ph idx="1"/>
              </p:nvPr>
            </p:nvSpPr>
            <p:spPr>
              <a:xfrm>
                <a:off x="757767" y="2740025"/>
                <a:ext cx="10515600" cy="2809875"/>
              </a:xfrm>
            </p:spPr>
            <p:txBody>
              <a:bodyPr/>
              <a:lstStyle/>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b="0" i="1" smtClean="0">
                              <a:latin typeface="Cambria Math" panose="02040503050406030204" pitchFamily="18" charset="0"/>
                            </a:rPr>
                            <m:t>𝑌</m:t>
                          </m:r>
                          <m:r>
                            <a:rPr lang="en-US" b="0" i="1" smtClean="0">
                              <a:latin typeface="Cambria Math" panose="02040503050406030204" pitchFamily="18" charset="0"/>
                            </a:rPr>
                            <m:t>≔&amp;</m:t>
                          </m:r>
                          <m:r>
                            <a:rPr lang="en-US" b="0" i="1" smtClean="0">
                              <a:latin typeface="Cambria Math" panose="02040503050406030204" pitchFamily="18" charset="0"/>
                            </a:rPr>
                            <m:t>𝛿</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e>
                        <m:e>
                          <m:r>
                            <a:rPr lang="en-US" b="0" i="1" smtClean="0">
                              <a:latin typeface="Cambria Math" panose="02040503050406030204" pitchFamily="18" charset="0"/>
                            </a:rPr>
                            <m:t>𝑃</m:t>
                          </m:r>
                          <m:r>
                            <a:rPr lang="en-US" b="0" i="1" smtClean="0">
                              <a:latin typeface="Cambria Math" panose="02040503050406030204" pitchFamily="18" charset="0"/>
                            </a:rPr>
                            <m:t>≔&amp;</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e>
                        <m:e>
                          <m:r>
                            <a:rPr lang="en-US" b="0" i="1" smtClean="0">
                              <a:latin typeface="Cambria Math" panose="02040503050406030204" pitchFamily="18" charset="0"/>
                            </a:rPr>
                            <m:t>𝑋</m:t>
                          </m:r>
                          <m:r>
                            <a:rPr lang="en-US" b="0" i="1" smtClean="0">
                              <a:latin typeface="Cambria Math" panose="02040503050406030204" pitchFamily="18" charset="0"/>
                            </a:rPr>
                            <m:t>,&amp;</m:t>
                          </m:r>
                        </m:e>
                      </m:eqArr>
                      <m:r>
                        <a:rPr lang="en-US" b="0" i="1" smtClean="0">
                          <a:latin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r>
                        <m:rPr>
                          <m:sty m:val="p"/>
                        </m:rPr>
                        <a:rPr lang="en-US" b="0" i="0" smtClean="0">
                          <a:latin typeface="Cambria Math" panose="02040503050406030204" pitchFamily="18" charset="0"/>
                        </a:rPr>
                        <m:t>mutually</m:t>
                      </m:r>
                      <m:r>
                        <a:rPr lang="en-US" b="0" i="0" smtClean="0">
                          <a:latin typeface="Cambria Math" panose="02040503050406030204" pitchFamily="18" charset="0"/>
                        </a:rPr>
                        <m:t> </m:t>
                      </m:r>
                      <m:r>
                        <m:rPr>
                          <m:sty m:val="p"/>
                        </m:rPr>
                        <a:rPr lang="en-US" b="0" i="0" smtClean="0">
                          <a:latin typeface="Cambria Math" panose="02040503050406030204" pitchFamily="18" charset="0"/>
                        </a:rPr>
                        <m:t>independent</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169B07E-098F-BCA8-DB26-0DA0323875DD}"/>
                  </a:ext>
                </a:extLst>
              </p:cNvPr>
              <p:cNvSpPr>
                <a:spLocks noGrp="1" noRot="1" noChangeAspect="1" noMove="1" noResize="1" noEditPoints="1" noAdjustHandles="1" noChangeArrowheads="1" noChangeShapeType="1" noTextEdit="1"/>
              </p:cNvSpPr>
              <p:nvPr>
                <p:ph idx="1"/>
              </p:nvPr>
            </p:nvSpPr>
            <p:spPr>
              <a:xfrm>
                <a:off x="757767" y="2740025"/>
                <a:ext cx="10515600" cy="2809875"/>
              </a:xfrm>
              <a:blipFill>
                <a:blip r:embed="rId2"/>
                <a:stretch>
                  <a:fillRect/>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A7361D85-6E1D-F95A-8751-E8E7E3EBFDEC}"/>
              </a:ext>
            </a:extLst>
          </p:cNvPr>
          <p:cNvSpPr/>
          <p:nvPr/>
        </p:nvSpPr>
        <p:spPr>
          <a:xfrm>
            <a:off x="4364567" y="2645833"/>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3C1A81E-4E07-F1E6-44F0-4B49C2FA66FC}"/>
              </a:ext>
            </a:extLst>
          </p:cNvPr>
          <p:cNvSpPr/>
          <p:nvPr/>
        </p:nvSpPr>
        <p:spPr>
          <a:xfrm>
            <a:off x="3488267" y="3128433"/>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4B465A1-2BB3-94F2-630F-05E48937F938}"/>
              </a:ext>
            </a:extLst>
          </p:cNvPr>
          <p:cNvSpPr/>
          <p:nvPr/>
        </p:nvSpPr>
        <p:spPr>
          <a:xfrm>
            <a:off x="2192867" y="3526366"/>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E4AC792-E68A-163D-0A79-5E494CC6CFF1}"/>
              </a:ext>
            </a:extLst>
          </p:cNvPr>
          <p:cNvCxnSpPr>
            <a:cxnSpLocks/>
            <a:stCxn id="4" idx="2"/>
            <a:endCxn id="18" idx="0"/>
          </p:cNvCxnSpPr>
          <p:nvPr/>
        </p:nvCxnSpPr>
        <p:spPr>
          <a:xfrm>
            <a:off x="4599517" y="3175000"/>
            <a:ext cx="234950" cy="10646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47BF5D3-B34D-8854-2685-EF860A12034D}"/>
              </a:ext>
            </a:extLst>
          </p:cNvPr>
          <p:cNvCxnSpPr>
            <a:cxnSpLocks/>
            <a:stCxn id="5" idx="3"/>
            <a:endCxn id="18" idx="0"/>
          </p:cNvCxnSpPr>
          <p:nvPr/>
        </p:nvCxnSpPr>
        <p:spPr>
          <a:xfrm>
            <a:off x="3958167" y="3393017"/>
            <a:ext cx="876300" cy="8466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4A120C-3FA0-C91C-4498-5324CAAD3E6D}"/>
              </a:ext>
            </a:extLst>
          </p:cNvPr>
          <p:cNvCxnSpPr>
            <a:cxnSpLocks/>
            <a:endCxn id="18" idx="0"/>
          </p:cNvCxnSpPr>
          <p:nvPr/>
        </p:nvCxnSpPr>
        <p:spPr>
          <a:xfrm>
            <a:off x="2662767" y="3790949"/>
            <a:ext cx="2171700" cy="4487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647E4C2-7727-D541-86D1-F13B715FB7B9}"/>
              </a:ext>
            </a:extLst>
          </p:cNvPr>
          <p:cNvSpPr/>
          <p:nvPr/>
        </p:nvSpPr>
        <p:spPr>
          <a:xfrm>
            <a:off x="3431117" y="4239680"/>
            <a:ext cx="2806699"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Exogenously</a:t>
            </a:r>
            <a:r>
              <a:rPr lang="en-US" dirty="0">
                <a:solidFill>
                  <a:schemeClr val="tx1"/>
                </a:solidFill>
                <a:latin typeface="+mj-lt"/>
              </a:rPr>
              <a:t> determined “outside” of the model</a:t>
            </a:r>
          </a:p>
        </p:txBody>
      </p:sp>
      <p:sp>
        <p:nvSpPr>
          <p:cNvPr id="22" name="Rectangle: Rounded Corners 21">
            <a:extLst>
              <a:ext uri="{FF2B5EF4-FFF2-40B4-BE49-F238E27FC236}">
                <a16:creationId xmlns:a16="http://schemas.microsoft.com/office/drawing/2014/main" id="{788CC382-A887-9B58-9023-076AA10E92CD}"/>
              </a:ext>
            </a:extLst>
          </p:cNvPr>
          <p:cNvSpPr/>
          <p:nvPr/>
        </p:nvSpPr>
        <p:spPr>
          <a:xfrm>
            <a:off x="122770" y="3790949"/>
            <a:ext cx="1749422" cy="123983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Endogenously</a:t>
            </a:r>
            <a:r>
              <a:rPr lang="en-US" dirty="0">
                <a:solidFill>
                  <a:schemeClr val="tx1"/>
                </a:solidFill>
                <a:latin typeface="+mj-lt"/>
              </a:rPr>
              <a:t> determined by the structural model</a:t>
            </a:r>
          </a:p>
        </p:txBody>
      </p:sp>
      <p:sp>
        <p:nvSpPr>
          <p:cNvPr id="23" name="Rectangle: Rounded Corners 22">
            <a:extLst>
              <a:ext uri="{FF2B5EF4-FFF2-40B4-BE49-F238E27FC236}">
                <a16:creationId xmlns:a16="http://schemas.microsoft.com/office/drawing/2014/main" id="{EB9E4DF1-189D-A06A-448E-742E7A242DB0}"/>
              </a:ext>
            </a:extLst>
          </p:cNvPr>
          <p:cNvSpPr/>
          <p:nvPr/>
        </p:nvSpPr>
        <p:spPr>
          <a:xfrm>
            <a:off x="1684870" y="2566988"/>
            <a:ext cx="469900" cy="52916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BD7C759C-65ED-62AB-CE53-B3EB590EC26C}"/>
              </a:ext>
            </a:extLst>
          </p:cNvPr>
          <p:cNvSpPr/>
          <p:nvPr/>
        </p:nvSpPr>
        <p:spPr>
          <a:xfrm>
            <a:off x="1684870" y="3128433"/>
            <a:ext cx="469900" cy="4894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6D1C81D-9905-578F-1A41-0B6D808C027B}"/>
              </a:ext>
            </a:extLst>
          </p:cNvPr>
          <p:cNvCxnSpPr>
            <a:cxnSpLocks/>
            <a:stCxn id="23" idx="1"/>
            <a:endCxn id="22" idx="0"/>
          </p:cNvCxnSpPr>
          <p:nvPr/>
        </p:nvCxnSpPr>
        <p:spPr>
          <a:xfrm flipH="1">
            <a:off x="997481" y="2831572"/>
            <a:ext cx="687389" cy="95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FB475C1-513B-EC0C-84BC-A4FBC74C0B33}"/>
              </a:ext>
            </a:extLst>
          </p:cNvPr>
          <p:cNvCxnSpPr>
            <a:cxnSpLocks/>
            <a:stCxn id="24" idx="1"/>
            <a:endCxn id="22" idx="0"/>
          </p:cNvCxnSpPr>
          <p:nvPr/>
        </p:nvCxnSpPr>
        <p:spPr>
          <a:xfrm flipH="1">
            <a:off x="997481" y="3373173"/>
            <a:ext cx="687389" cy="41777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10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A8EE-8289-634C-2D7B-9C519A46F4F2}"/>
              </a:ext>
            </a:extLst>
          </p:cNvPr>
          <p:cNvSpPr>
            <a:spLocks noGrp="1"/>
          </p:cNvSpPr>
          <p:nvPr>
            <p:ph type="title"/>
          </p:nvPr>
        </p:nvSpPr>
        <p:spPr/>
        <p:txBody>
          <a:bodyPr/>
          <a:lstStyle/>
          <a:p>
            <a:r>
              <a:rPr lang="en-US" dirty="0"/>
              <a:t>What do we mean by Structural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D74432-3588-42FA-BC5B-997D6AF2D1EB}"/>
                  </a:ext>
                </a:extLst>
              </p:cNvPr>
              <p:cNvSpPr>
                <a:spLocks noGrp="1"/>
              </p:cNvSpPr>
              <p:nvPr>
                <p:ph idx="1"/>
              </p:nvPr>
            </p:nvSpPr>
            <p:spPr/>
            <p:txBody>
              <a:bodyPr/>
              <a:lstStyle/>
              <a:p>
                <a:r>
                  <a:rPr lang="en-US" dirty="0"/>
                  <a:t>The equations are “structural” if they allow us to answer:</a:t>
                </a:r>
              </a:p>
              <a:p>
                <a:pPr lvl="1"/>
                <a:r>
                  <a:rPr lang="en-US" b="1" dirty="0"/>
                  <a:t>Comparative static questions:</a:t>
                </a:r>
                <a:r>
                  <a:rPr lang="en-US" dirty="0"/>
                  <a:t> how endogenous variables change in response to changes in exogenous variables</a:t>
                </a:r>
              </a:p>
              <a:p>
                <a:pPr lvl="1"/>
                <a:r>
                  <a:rPr lang="en-US" b="1" dirty="0"/>
                  <a:t>Counterfactual questions:</a:t>
                </a:r>
                <a:r>
                  <a:rPr lang="en-US" dirty="0"/>
                  <a:t> how endogenous variables change if we “set” or “fix” some of the Right-Hand-Side variables to particular values</a:t>
                </a:r>
              </a:p>
              <a:p>
                <a:r>
                  <a:rPr lang="en-US" dirty="0"/>
                  <a:t>To answer “setting” or “fixing” queries we just write: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m:oMathPara>
                </a14:m>
                <a:endParaRPr lang="en-US" dirty="0"/>
              </a:p>
              <a:p>
                <a:r>
                  <a:rPr lang="en-US" dirty="0"/>
                  <a:t>The model is invariant to changes in the distributions of the exogenous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17D74432-3588-42FA-BC5B-997D6AF2D1EB}"/>
                  </a:ext>
                </a:extLst>
              </p:cNvPr>
              <p:cNvSpPr>
                <a:spLocks noGrp="1" noRot="1" noChangeAspect="1" noMove="1" noResize="1" noEditPoints="1" noAdjustHandles="1" noChangeArrowheads="1" noChangeShapeType="1" noTextEdit="1"/>
              </p:cNvSpPr>
              <p:nvPr>
                <p:ph idx="1"/>
              </p:nvPr>
            </p:nvSpPr>
            <p:spPr>
              <a:blipFill>
                <a:blip r:embed="rId2"/>
                <a:stretch>
                  <a:fillRect l="-1043" t="-2241" r="-1623"/>
                </a:stretch>
              </a:blipFill>
            </p:spPr>
            <p:txBody>
              <a:bodyPr/>
              <a:lstStyle/>
              <a:p>
                <a:r>
                  <a:rPr lang="en-US">
                    <a:noFill/>
                  </a:rPr>
                  <a:t> </a:t>
                </a:r>
              </a:p>
            </p:txBody>
          </p:sp>
        </mc:Fallback>
      </mc:AlternateContent>
    </p:spTree>
    <p:extLst>
      <p:ext uri="{BB962C8B-B14F-4D97-AF65-F5344CB8AC3E}">
        <p14:creationId xmlns:p14="http://schemas.microsoft.com/office/powerpoint/2010/main" val="266066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SEMs: </a:t>
            </a:r>
            <a:r>
              <a:rPr lang="en-US" sz="3600" i="1" kern="1200" dirty="0">
                <a:solidFill>
                  <a:schemeClr val="tx1"/>
                </a:solidFill>
              </a:rPr>
              <a:t>more “mechanistic” version of potential outcomes</a:t>
            </a:r>
            <a:br>
              <a:rPr lang="en-US" sz="3600" i="1" kern="1200" dirty="0">
                <a:solidFill>
                  <a:schemeClr val="tx1"/>
                </a:solidFill>
              </a:rPr>
            </a:br>
            <a:br>
              <a:rPr lang="en-US" sz="3600" i="1" kern="1200" dirty="0">
                <a:solidFill>
                  <a:schemeClr val="tx1"/>
                </a:solidFill>
              </a:rPr>
            </a:br>
            <a:r>
              <a:rPr lang="en-US" sz="3600" kern="1200" dirty="0">
                <a:solidFill>
                  <a:schemeClr val="tx1"/>
                </a:solidFill>
              </a:rPr>
              <a:t>Allow us to determine the </a:t>
            </a:r>
            <a:r>
              <a:rPr lang="en-US" sz="3600" i="1" kern="1200" dirty="0">
                <a:solidFill>
                  <a:schemeClr val="tx1"/>
                </a:solidFill>
              </a:rPr>
              <a:t>explicit structural mechanisms </a:t>
            </a:r>
            <a:r>
              <a:rPr lang="en-US" sz="3600" kern="1200" dirty="0">
                <a:solidFill>
                  <a:schemeClr val="tx1"/>
                </a:solidFill>
              </a:rPr>
              <a:t>that give rise to the </a:t>
            </a:r>
            <a:r>
              <a:rPr lang="en-US" sz="3600" dirty="0"/>
              <a:t>stochastic</a:t>
            </a:r>
            <a:r>
              <a:rPr lang="en-US" sz="3600" kern="1200" dirty="0">
                <a:solidFill>
                  <a:schemeClr val="tx1"/>
                </a:solidFill>
              </a:rPr>
              <a:t> potential outcomes. </a:t>
            </a:r>
            <a:endParaRPr lang="en-US" sz="3600" i="1" kern="1200" dirty="0">
              <a:solidFill>
                <a:schemeClr val="tx1"/>
              </a:solidFill>
            </a:endParaRP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426817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P</a:t>
            </a:r>
            <a:r>
              <a:rPr lang="en-US" sz="3600" dirty="0"/>
              <a:t>arse out which parts of the generative process is </a:t>
            </a:r>
            <a:r>
              <a:rPr lang="en-US" sz="3600" i="1" dirty="0"/>
              <a:t>endogenous</a:t>
            </a:r>
            <a:r>
              <a:rPr lang="en-US" sz="3600" dirty="0"/>
              <a:t> and which part is </a:t>
            </a:r>
            <a:r>
              <a:rPr lang="en-US" sz="3600" i="1" dirty="0"/>
              <a:t>exogenously</a:t>
            </a:r>
            <a:r>
              <a:rPr lang="en-US" sz="3600" dirty="0"/>
              <a:t> driven.</a:t>
            </a:r>
            <a:br>
              <a:rPr lang="en-US" sz="3600" dirty="0"/>
            </a:br>
            <a:br>
              <a:rPr lang="en-US" sz="3600" dirty="0"/>
            </a:br>
            <a:r>
              <a:rPr lang="en-US" sz="3600" dirty="0"/>
              <a:t>Structural component motivated by a “model” and </a:t>
            </a:r>
            <a:r>
              <a:rPr lang="en-US" sz="3600" i="1" dirty="0"/>
              <a:t>invariant to shifts</a:t>
            </a:r>
            <a:r>
              <a:rPr lang="en-US" sz="3600" dirty="0"/>
              <a:t> in the exogenous components</a:t>
            </a:r>
            <a:br>
              <a:rPr lang="en-US" sz="3600" dirty="0"/>
            </a:br>
            <a:br>
              <a:rPr lang="en-US" sz="3600" dirty="0"/>
            </a:br>
            <a:r>
              <a:rPr lang="en-US" sz="3600" dirty="0"/>
              <a:t>Structural component allows to answer </a:t>
            </a:r>
            <a:r>
              <a:rPr lang="en-US" sz="3600" i="1" dirty="0"/>
              <a:t>counterfactual queries</a:t>
            </a:r>
            <a:r>
              <a:rPr lang="en-US" sz="3600" dirty="0"/>
              <a:t>, under </a:t>
            </a:r>
            <a:r>
              <a:rPr lang="en-US" sz="3600" i="1" dirty="0"/>
              <a:t>interventions on endogenous variables</a:t>
            </a:r>
            <a:endParaRPr lang="en-US" sz="3600" i="1" kern="1200" dirty="0">
              <a:solidFill>
                <a:schemeClr val="tx1"/>
              </a:solidFill>
            </a:endParaRP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258713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extLst>
              <p:ext uri="{D42A27DB-BD31-4B8C-83A1-F6EECF244321}">
                <p14:modId xmlns:p14="http://schemas.microsoft.com/office/powerpoint/2010/main" val="256152008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113936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6A58-AFB4-4536-4AA3-724B778D3AA6}"/>
              </a:ext>
            </a:extLst>
          </p:cNvPr>
          <p:cNvSpPr>
            <a:spLocks noGrp="1"/>
          </p:cNvSpPr>
          <p:nvPr>
            <p:ph type="title"/>
          </p:nvPr>
        </p:nvSpPr>
        <p:spPr/>
        <p:txBody>
          <a:bodyPr/>
          <a:lstStyle/>
          <a:p>
            <a:r>
              <a:rPr lang="en-US" dirty="0"/>
              <a:t>Visualizing SEMs</a:t>
            </a:r>
          </a:p>
        </p:txBody>
      </p:sp>
      <p:sp>
        <p:nvSpPr>
          <p:cNvPr id="3" name="Text Placeholder 2">
            <a:extLst>
              <a:ext uri="{FF2B5EF4-FFF2-40B4-BE49-F238E27FC236}">
                <a16:creationId xmlns:a16="http://schemas.microsoft.com/office/drawing/2014/main" id="{0A58F1C3-AAB9-2DE2-2865-4FE262A44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3763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SEMs as Causal Diagrams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lstStyle/>
              <a:p>
                <a:r>
                  <a:rPr lang="en-US" dirty="0"/>
                  <a:t>The graph starts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aka root nodes</a:t>
                </a:r>
              </a:p>
              <a:p>
                <a:r>
                  <a:rPr lang="en-US" dirty="0"/>
                  <a:t>The absence of links between the root nodes and any other node implies their un-correlation/exogeneous determination</a:t>
                </a:r>
              </a:p>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a14:m>
                <a:r>
                  <a:rPr lang="en-US" dirty="0"/>
                  <a:t> are parents of </a:t>
                </a:r>
                <a14:m>
                  <m:oMath xmlns:m="http://schemas.openxmlformats.org/officeDocument/2006/math">
                    <m:r>
                      <a:rPr lang="en-US" b="0" i="1" smtClean="0">
                        <a:latin typeface="Cambria Math" panose="02040503050406030204" pitchFamily="18" charset="0"/>
                      </a:rPr>
                      <m:t>𝑃</m:t>
                    </m:r>
                  </m:oMath>
                </a14:m>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a14:m>
                <a:r>
                  <a:rPr lang="en-US" dirty="0"/>
                  <a:t> are parents of </a:t>
                </a:r>
                <a14:m>
                  <m:oMath xmlns:m="http://schemas.openxmlformats.org/officeDocument/2006/math">
                    <m:r>
                      <a:rPr lang="en-US" b="0" i="1" smtClean="0">
                        <a:latin typeface="Cambria Math" panose="02040503050406030204" pitchFamily="18" charset="0"/>
                      </a:rPr>
                      <m:t>𝑌</m:t>
                    </m:r>
                  </m:oMath>
                </a14:m>
                <a:endParaRPr lang="en-US" dirty="0"/>
              </a:p>
              <a:p>
                <a14:m>
                  <m:oMath xmlns:m="http://schemas.openxmlformats.org/officeDocument/2006/math">
                    <m:r>
                      <a:rPr lang="en-US" b="0" i="1" smtClean="0">
                        <a:latin typeface="Cambria Math" panose="02040503050406030204" pitchFamily="18" charset="0"/>
                      </a:rPr>
                      <m:t>𝑌</m:t>
                    </m:r>
                  </m:oMath>
                </a14:m>
                <a:r>
                  <a:rPr lang="en-US" dirty="0"/>
                  <a:t> is a “collider” in the path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r>
                  <a:rPr lang="en-US" dirty="0"/>
                  <a:t> as it has two arrows pointing towards </a:t>
                </a:r>
                <a14:m>
                  <m:oMath xmlns:m="http://schemas.openxmlformats.org/officeDocument/2006/math">
                    <m:r>
                      <a:rPr lang="en-US" b="0" i="1" smtClean="0">
                        <a:latin typeface="Cambria Math" panose="02040503050406030204" pitchFamily="18" charset="0"/>
                      </a:rPr>
                      <m:t>𝑌</m:t>
                    </m:r>
                  </m:oMath>
                </a14:m>
                <a:endParaRPr lang="en-US" dirty="0"/>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2241" r="-24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14341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Back-door paths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lnSpcReduction="10000"/>
              </a:bodyPr>
              <a:lstStyle/>
              <a:p>
                <a:r>
                  <a:rPr lang="en-US" dirty="0"/>
                  <a:t>The quantity of interest is </a:t>
                </a:r>
                <a14:m>
                  <m:oMath xmlns:m="http://schemas.openxmlformats.org/officeDocument/2006/math">
                    <m:r>
                      <a:rPr lang="en-US" b="0" i="1" smtClean="0">
                        <a:latin typeface="Cambria Math" panose="02040503050406030204" pitchFamily="18" charset="0"/>
                      </a:rPr>
                      <m:t>𝛿</m:t>
                    </m:r>
                  </m:oMath>
                </a14:m>
                <a:r>
                  <a:rPr lang="en-US" dirty="0"/>
                  <a:t>, the “structural causal effect” of </a:t>
                </a:r>
                <a14:m>
                  <m:oMath xmlns:m="http://schemas.openxmlformats.org/officeDocument/2006/math">
                    <m:r>
                      <a:rPr lang="en-US" b="0" i="1" smtClean="0">
                        <a:latin typeface="Cambria Math" panose="02040503050406030204" pitchFamily="18" charset="0"/>
                      </a:rPr>
                      <m:t>𝑃</m:t>
                    </m:r>
                  </m:oMath>
                </a14:m>
                <a:r>
                  <a:rPr lang="en-US" dirty="0"/>
                  <a:t> on </a:t>
                </a:r>
                <a14:m>
                  <m:oMath xmlns:m="http://schemas.openxmlformats.org/officeDocument/2006/math">
                    <m:r>
                      <a:rPr lang="en-US" b="0" i="1" smtClean="0">
                        <a:latin typeface="Cambria Math" panose="02040503050406030204" pitchFamily="18" charset="0"/>
                      </a:rPr>
                      <m:t>𝑌</m:t>
                    </m:r>
                  </m:oMath>
                </a14:m>
                <a:endParaRPr lang="en-US" dirty="0"/>
              </a:p>
              <a:p>
                <a:r>
                  <a:rPr lang="en-US" dirty="0"/>
                  <a:t>The are two paths from </a:t>
                </a:r>
                <a14:m>
                  <m:oMath xmlns:m="http://schemas.openxmlformats.org/officeDocument/2006/math">
                    <m:r>
                      <a:rPr lang="en-US" b="0" i="1" smtClean="0">
                        <a:latin typeface="Cambria Math" panose="02040503050406030204" pitchFamily="18" charset="0"/>
                      </a:rPr>
                      <m:t>𝑃</m:t>
                    </m:r>
                  </m:oMath>
                </a14:m>
                <a:r>
                  <a:rPr lang="en-US" dirty="0"/>
                  <a:t> to </a:t>
                </a:r>
                <a14:m>
                  <m:oMath xmlns:m="http://schemas.openxmlformats.org/officeDocument/2006/math">
                    <m:r>
                      <a:rPr lang="en-US" b="0" i="1" smtClean="0">
                        <a:latin typeface="Cambria Math" panose="02040503050406030204" pitchFamily="18" charset="0"/>
                      </a:rPr>
                      <m:t>𝑌</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a:p>
                <a:r>
                  <a:rPr lang="en-US" dirty="0"/>
                  <a:t>The second path is called a “back-door path”; there is an arrow pointing back to </a:t>
                </a:r>
                <a14:m>
                  <m:oMath xmlns:m="http://schemas.openxmlformats.org/officeDocument/2006/math">
                    <m:r>
                      <a:rPr lang="en-US" b="0" i="1" smtClean="0">
                        <a:latin typeface="Cambria Math" panose="02040503050406030204" pitchFamily="18" charset="0"/>
                      </a:rPr>
                      <m:t>𝑃</m:t>
                    </m:r>
                  </m:oMath>
                </a14:m>
                <a:r>
                  <a:rPr lang="en-US" dirty="0"/>
                  <a:t> from </a:t>
                </a:r>
                <a14:m>
                  <m:oMath xmlns:m="http://schemas.openxmlformats.org/officeDocument/2006/math">
                    <m:r>
                      <a:rPr lang="en-US" b="0" i="1" smtClean="0">
                        <a:latin typeface="Cambria Math" panose="02040503050406030204" pitchFamily="18" charset="0"/>
                      </a:rPr>
                      <m:t>𝑋</m:t>
                    </m:r>
                  </m:oMath>
                </a14:m>
                <a:endParaRPr lang="en-US" dirty="0"/>
              </a:p>
              <a:p>
                <a14:m>
                  <m:oMath xmlns:m="http://schemas.openxmlformats.org/officeDocument/2006/math">
                    <m:r>
                      <a:rPr lang="en-US" b="0" i="1" smtClean="0">
                        <a:latin typeface="Cambria Math" panose="02040503050406030204" pitchFamily="18" charset="0"/>
                      </a:rPr>
                      <m:t>𝑋</m:t>
                    </m:r>
                  </m:oMath>
                </a14:m>
                <a:r>
                  <a:rPr lang="en-US" dirty="0"/>
                  <a:t> is a “common cause”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Controlling/Adjusting for </a:t>
                </a:r>
                <a14:m>
                  <m:oMath xmlns:m="http://schemas.openxmlformats.org/officeDocument/2006/math">
                    <m:r>
                      <a:rPr lang="en-US" b="0" i="1" smtClean="0">
                        <a:latin typeface="Cambria Math" panose="02040503050406030204" pitchFamily="18" charset="0"/>
                      </a:rPr>
                      <m:t>𝑋</m:t>
                    </m:r>
                  </m:oMath>
                </a14:m>
                <a:r>
                  <a:rPr lang="en-US" dirty="0"/>
                  <a:t> “closes the back-door path”</a:t>
                </a:r>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3081" r="-12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1157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Direct and Indirect Effects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fontScale="92500" lnSpcReduction="10000"/>
              </a:bodyPr>
              <a:lstStyle/>
              <a:p>
                <a14:m>
                  <m:oMath xmlns:m="http://schemas.openxmlformats.org/officeDocument/2006/math">
                    <m:r>
                      <a:rPr lang="en-US" b="0" i="1" smtClean="0">
                        <a:latin typeface="Cambria Math" panose="02040503050406030204" pitchFamily="18" charset="0"/>
                      </a:rPr>
                      <m:t>𝑋</m:t>
                    </m:r>
                  </m:oMath>
                </a14:m>
                <a:r>
                  <a:rPr lang="en-US" dirty="0"/>
                  <a:t> affects </a:t>
                </a:r>
                <a14:m>
                  <m:oMath xmlns:m="http://schemas.openxmlformats.org/officeDocument/2006/math">
                    <m:r>
                      <a:rPr lang="en-US" b="0" i="1" smtClean="0">
                        <a:latin typeface="Cambria Math" panose="02040503050406030204" pitchFamily="18" charset="0"/>
                      </a:rPr>
                      <m:t>𝑌</m:t>
                    </m:r>
                  </m:oMath>
                </a14:m>
                <a:r>
                  <a:rPr lang="en-US" dirty="0"/>
                  <a:t> in two ways</a:t>
                </a:r>
              </a:p>
              <a:p>
                <a:r>
                  <a:rPr lang="en-US" dirty="0"/>
                  <a:t>Direct effect </a:t>
                </a:r>
                <a14:m>
                  <m:oMath xmlns:m="http://schemas.openxmlformats.org/officeDocument/2006/math">
                    <m:r>
                      <a:rPr lang="en-US" b="0" i="1" smtClean="0">
                        <a:latin typeface="Cambria Math" panose="02040503050406030204" pitchFamily="18" charset="0"/>
                      </a:rPr>
                      <m:t>𝛽</m:t>
                    </m:r>
                  </m:oMath>
                </a14:m>
                <a:r>
                  <a:rPr lang="en-US" dirty="0"/>
                  <a:t> from path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Indirect effect </a:t>
                </a:r>
                <a14:m>
                  <m:oMath xmlns:m="http://schemas.openxmlformats.org/officeDocument/2006/math">
                    <m:r>
                      <a:rPr lang="en-US" b="0" i="1" smtClean="0">
                        <a:latin typeface="Cambria Math" panose="02040503050406030204" pitchFamily="18" charset="0"/>
                      </a:rPr>
                      <m:t>𝜈𝛿</m:t>
                    </m:r>
                  </m:oMath>
                </a14:m>
                <a:r>
                  <a:rPr lang="en-US" dirty="0"/>
                  <a:t> from path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Indirect effect is “mediated” by </a:t>
                </a:r>
                <a14:m>
                  <m:oMath xmlns:m="http://schemas.openxmlformats.org/officeDocument/2006/math">
                    <m:r>
                      <a:rPr lang="en-US" b="0" i="1" smtClean="0">
                        <a:latin typeface="Cambria Math" panose="02040503050406030204" pitchFamily="18" charset="0"/>
                      </a:rPr>
                      <m:t>𝑃</m:t>
                    </m:r>
                  </m:oMath>
                </a14:m>
                <a:endParaRPr lang="en-US" b="0" dirty="0"/>
              </a:p>
              <a:p>
                <a:r>
                  <a:rPr lang="en-US" dirty="0"/>
                  <a:t>The total effect of </a:t>
                </a:r>
                <a14:m>
                  <m:oMath xmlns:m="http://schemas.openxmlformats.org/officeDocument/2006/math">
                    <m:r>
                      <a:rPr lang="en-US" b="0" i="1" smtClean="0">
                        <a:latin typeface="Cambria Math" panose="02040503050406030204" pitchFamily="18" charset="0"/>
                      </a:rPr>
                      <m:t>𝑋</m:t>
                    </m:r>
                  </m:oMath>
                </a14:m>
                <a:r>
                  <a:rPr lang="en-US" dirty="0"/>
                  <a:t> on </a:t>
                </a:r>
                <a14:m>
                  <m:oMath xmlns:m="http://schemas.openxmlformats.org/officeDocument/2006/math">
                    <m:r>
                      <a:rPr lang="en-US" b="0" i="1" smtClean="0">
                        <a:latin typeface="Cambria Math" panose="02040503050406030204" pitchFamily="18" charset="0"/>
                      </a:rPr>
                      <m:t>𝑌</m:t>
                    </m:r>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m:oMathPara>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𝛽</m:t>
                    </m:r>
                  </m:oMath>
                </a14:m>
                <a:r>
                  <a:rPr lang="en-US" dirty="0"/>
                  <a:t> is identified by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a:p>
                <a14:m>
                  <m:oMath xmlns:m="http://schemas.openxmlformats.org/officeDocument/2006/math">
                    <m:r>
                      <a:rPr lang="en-US" b="0" i="1" smtClean="0">
                        <a:latin typeface="Cambria Math" panose="02040503050406030204" pitchFamily="18" charset="0"/>
                      </a:rPr>
                      <m:t>𝜈</m:t>
                    </m:r>
                  </m:oMath>
                </a14:m>
                <a:r>
                  <a:rPr lang="en-US" dirty="0"/>
                  <a:t> is identified by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a14:m>
                <a:r>
                  <a:rPr lang="en-US" dirty="0"/>
                  <a:t> is identified by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456" t="-2801" b="-30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63024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Direct and Indirect Effects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lnSpcReduction="10000"/>
              </a:bodyPr>
              <a:lstStyle/>
              <a:p>
                <a:r>
                  <a:rPr lang="en-US" dirty="0"/>
                  <a:t>The total effect of </a:t>
                </a:r>
                <a14:m>
                  <m:oMath xmlns:m="http://schemas.openxmlformats.org/officeDocument/2006/math">
                    <m:r>
                      <a:rPr lang="en-US" b="0" i="1" smtClean="0">
                        <a:latin typeface="Cambria Math" panose="02040503050406030204" pitchFamily="18" charset="0"/>
                      </a:rPr>
                      <m:t>𝑋</m:t>
                    </m:r>
                  </m:oMath>
                </a14:m>
                <a:r>
                  <a:rPr lang="en-US" dirty="0"/>
                  <a:t> on </a:t>
                </a:r>
                <a14:m>
                  <m:oMath xmlns:m="http://schemas.openxmlformats.org/officeDocument/2006/math">
                    <m:r>
                      <a:rPr lang="en-US" b="0" i="1" smtClean="0">
                        <a:latin typeface="Cambria Math" panose="02040503050406030204" pitchFamily="18" charset="0"/>
                      </a:rPr>
                      <m:t>𝑌</m:t>
                    </m:r>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m:oMathPara>
                </a14:m>
                <a:endParaRPr lang="en-US" dirty="0"/>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a14:m>
                <a:r>
                  <a:rPr lang="en-US" dirty="0"/>
                  <a:t> is identified by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b="0" dirty="0"/>
              </a:p>
              <a:p>
                <a:endParaRPr lang="en-US" dirty="0"/>
              </a:p>
              <a:p>
                <a:r>
                  <a:rPr lang="en-US" dirty="0"/>
                  <a:t>By TSEM:</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𝛿𝜈</m:t>
                              </m:r>
                              <m:r>
                                <a:rPr lang="en-US" sz="2400" b="0" i="1" smtClean="0">
                                  <a:latin typeface="Cambria Math" panose="02040503050406030204" pitchFamily="18" charset="0"/>
                                </a:rPr>
                                <m:t>+</m:t>
                              </m:r>
                              <m:r>
                                <a:rPr lang="en-US" sz="2400" b="0" i="1" smtClean="0">
                                  <a:latin typeface="Cambria Math" panose="02040503050406030204" pitchFamily="18" charset="0"/>
                                </a:rPr>
                                <m:t>𝛽</m:t>
                              </m:r>
                            </m:e>
                          </m:d>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𝑌</m:t>
                          </m:r>
                        </m:sub>
                      </m:sSub>
                    </m:oMath>
                  </m:oMathPara>
                </a14:m>
                <a:endParaRPr lang="en-US" dirty="0"/>
              </a:p>
              <a:p>
                <a:r>
                  <a:rPr lang="en-US" dirty="0"/>
                  <a:t>Both errors are orthogonal to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a:p>
                <a:r>
                  <a:rPr lang="en-US" dirty="0"/>
                  <a:t>Visual verification: no common-cause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dirty="0"/>
                  <a:t> in the Causal Diagram</a:t>
                </a:r>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3081" b="-9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47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Causal Diagram representations of a SEM allow us to understand the different “paths of influence”, and how to identif</a:t>
            </a:r>
            <a:r>
              <a:rPr lang="en-US" sz="3600" dirty="0"/>
              <a:t>y different structural parameters</a:t>
            </a:r>
            <a:endParaRPr lang="en-US" sz="3600" kern="1200" dirty="0">
              <a:solidFill>
                <a:schemeClr val="tx1"/>
              </a:solidFill>
            </a:endParaRP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775537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6A58-AFB4-4536-4AA3-724B778D3AA6}"/>
              </a:ext>
            </a:extLst>
          </p:cNvPr>
          <p:cNvSpPr>
            <a:spLocks noGrp="1"/>
          </p:cNvSpPr>
          <p:nvPr>
            <p:ph type="title"/>
          </p:nvPr>
        </p:nvSpPr>
        <p:spPr/>
        <p:txBody>
          <a:bodyPr/>
          <a:lstStyle/>
          <a:p>
            <a:r>
              <a:rPr lang="en-US" dirty="0"/>
              <a:t>Conditioning Gone Wrong</a:t>
            </a:r>
          </a:p>
        </p:txBody>
      </p:sp>
      <p:sp>
        <p:nvSpPr>
          <p:cNvPr id="3" name="Text Placeholder 2">
            <a:extLst>
              <a:ext uri="{FF2B5EF4-FFF2-40B4-BE49-F238E27FC236}">
                <a16:creationId xmlns:a16="http://schemas.microsoft.com/office/drawing/2014/main" id="{0A58F1C3-AAB9-2DE2-2865-4FE262A44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4104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a:bodyPr>
          <a:lstStyle/>
          <a:p>
            <a:endParaRPr lang="en-US" dirty="0"/>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DADAF08-9E4E-F502-2475-D2B73787BA2C}"/>
                  </a:ext>
                </a:extLst>
              </p:cNvPr>
              <p:cNvSpPr/>
              <p:nvPr/>
            </p:nvSpPr>
            <p:spPr>
              <a:xfrm>
                <a:off x="10801512" y="1935079"/>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10801512" y="1935079"/>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5" idx="0"/>
            <a:endCxn id="4" idx="4"/>
          </p:cNvCxnSpPr>
          <p:nvPr/>
        </p:nvCxnSpPr>
        <p:spPr>
          <a:xfrm flipV="1">
            <a:off x="10802720" y="2663652"/>
            <a:ext cx="368943" cy="1219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cxnSpLocks/>
            <a:stCxn id="7" idx="6"/>
            <a:endCxn id="4" idx="3"/>
          </p:cNvCxnSpPr>
          <p:nvPr/>
        </p:nvCxnSpPr>
        <p:spPr>
          <a:xfrm flipV="1">
            <a:off x="10118367" y="2556955"/>
            <a:ext cx="791560" cy="4491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5"/>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DE2CCD7-C390-4B2E-689B-59D71287BBC3}"/>
                  </a:ext>
                </a:extLst>
              </p:cNvPr>
              <p:cNvSpPr txBox="1"/>
              <p:nvPr/>
            </p:nvSpPr>
            <p:spPr>
              <a:xfrm>
                <a:off x="9905431" y="3441859"/>
                <a:ext cx="37003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9905431" y="3441859"/>
                <a:ext cx="37003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B2ADCB4-C6F3-76B2-F891-C5A9E6618609}"/>
                  </a:ext>
                </a:extLst>
              </p:cNvPr>
              <p:cNvSpPr txBox="1"/>
              <p:nvPr/>
            </p:nvSpPr>
            <p:spPr>
              <a:xfrm>
                <a:off x="10923365" y="3139656"/>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10923365" y="3139656"/>
                <a:ext cx="36580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8F1FF71-9764-9035-A588-64125DC01571}"/>
                  </a:ext>
                </a:extLst>
              </p:cNvPr>
              <p:cNvSpPr txBox="1"/>
              <p:nvPr/>
            </p:nvSpPr>
            <p:spPr>
              <a:xfrm>
                <a:off x="10226709" y="2456009"/>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10226709" y="2456009"/>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6874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Colliders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252880" cy="4351338"/>
              </a:xfrm>
            </p:spPr>
            <p:txBody>
              <a:bodyPr>
                <a:normAutofit fontScale="92500"/>
              </a:bodyPr>
              <a:lstStyle/>
              <a:p>
                <a:r>
                  <a:rPr lang="en-US" dirty="0"/>
                  <a:t>Consider the SEM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𝐶</m:t>
                          </m:r>
                        </m:sub>
                      </m:sSub>
                    </m:oMath>
                  </m:oMathPara>
                </a14:m>
                <a:endParaRPr lang="en-US" dirty="0"/>
              </a:p>
              <a:p>
                <a:r>
                  <a:rPr lang="en-US" dirty="0"/>
                  <a:t>All exogenous shocks drawn </a:t>
                </a:r>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0, 1</m:t>
                        </m:r>
                      </m:e>
                    </m:d>
                  </m:oMath>
                </a14:m>
                <a:endParaRPr lang="en-US" dirty="0"/>
              </a:p>
              <a:p>
                <a14:m>
                  <m:oMath xmlns:m="http://schemas.openxmlformats.org/officeDocument/2006/math">
                    <m:r>
                      <a:rPr lang="en-US" b="0" i="1" smtClean="0">
                        <a:latin typeface="Cambria Math" panose="02040503050406030204" pitchFamily="18" charset="0"/>
                      </a:rPr>
                      <m:t>𝑌</m:t>
                    </m:r>
                    <m:r>
                      <a:rPr lang="en-US" b="0" i="1" spc="-800"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𝑃</m:t>
                    </m:r>
                  </m:oMath>
                </a14:m>
                <a:r>
                  <a:rPr lang="en-US" dirty="0"/>
                  <a:t> and BLP coefficient of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a:t> is zero</a:t>
                </a:r>
              </a:p>
              <a:p>
                <a:r>
                  <a:rPr lang="en-US" dirty="0"/>
                  <a:t>If we condition on </a:t>
                </a:r>
                <a14:m>
                  <m:oMath xmlns:m="http://schemas.openxmlformats.org/officeDocument/2006/math">
                    <m:r>
                      <a:rPr lang="en-US" b="0" i="1" smtClean="0">
                        <a:latin typeface="Cambria Math" panose="02040503050406030204" pitchFamily="18" charset="0"/>
                      </a:rPr>
                      <m:t>𝐶</m:t>
                    </m:r>
                  </m:oMath>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2</m:t>
                          </m:r>
                        </m:den>
                      </m:f>
                    </m:oMath>
                  </m:oMathPara>
                </a14:m>
                <a:endParaRPr lang="en-US" dirty="0"/>
              </a:p>
              <a:p>
                <a:r>
                  <a:rPr lang="en-US" dirty="0"/>
                  <a:t>BLP of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has coefficient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½</m:t>
                    </m:r>
                  </m:oMath>
                </a14:m>
                <a:r>
                  <a:rPr lang="en-US" dirty="0"/>
                  <a:t>, which is wrong</a:t>
                </a:r>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252880" cy="4351338"/>
              </a:xfrm>
              <a:blipFill>
                <a:blip r:embed="rId2"/>
                <a:stretch>
                  <a:fillRect l="-1346" t="-2101" r="-10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DADAF08-9E4E-F502-2475-D2B73787BA2C}"/>
                  </a:ext>
                </a:extLst>
              </p:cNvPr>
              <p:cNvSpPr/>
              <p:nvPr/>
            </p:nvSpPr>
            <p:spPr>
              <a:xfrm>
                <a:off x="10801512" y="1935079"/>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𝑪</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10801512" y="1935079"/>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5" idx="0"/>
            <a:endCxn id="4" idx="4"/>
          </p:cNvCxnSpPr>
          <p:nvPr/>
        </p:nvCxnSpPr>
        <p:spPr>
          <a:xfrm flipV="1">
            <a:off x="10802720" y="2663652"/>
            <a:ext cx="368943" cy="1219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2EAE81C-C798-6853-2C0C-95A2CA349A73}"/>
              </a:ext>
            </a:extLst>
          </p:cNvPr>
          <p:cNvCxnSpPr>
            <a:cxnSpLocks/>
            <a:stCxn id="7" idx="6"/>
            <a:endCxn id="4" idx="3"/>
          </p:cNvCxnSpPr>
          <p:nvPr/>
        </p:nvCxnSpPr>
        <p:spPr>
          <a:xfrm flipV="1">
            <a:off x="10118367" y="2556955"/>
            <a:ext cx="791560" cy="4491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B2ADCB4-C6F3-76B2-F891-C5A9E6618609}"/>
                  </a:ext>
                </a:extLst>
              </p:cNvPr>
              <p:cNvSpPr txBox="1"/>
              <p:nvPr/>
            </p:nvSpPr>
            <p:spPr>
              <a:xfrm>
                <a:off x="10923365" y="3139656"/>
                <a:ext cx="36580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10923365" y="3139656"/>
                <a:ext cx="36580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8F1FF71-9764-9035-A588-64125DC01571}"/>
                  </a:ext>
                </a:extLst>
              </p:cNvPr>
              <p:cNvSpPr txBox="1"/>
              <p:nvPr/>
            </p:nvSpPr>
            <p:spPr>
              <a:xfrm>
                <a:off x="10226709" y="2456009"/>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10226709" y="2456009"/>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6215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B16C-E23C-BB36-2681-C527A8194184}"/>
              </a:ext>
            </a:extLst>
          </p:cNvPr>
          <p:cNvSpPr>
            <a:spLocks noGrp="1"/>
          </p:cNvSpPr>
          <p:nvPr>
            <p:ph type="title"/>
          </p:nvPr>
        </p:nvSpPr>
        <p:spPr/>
        <p:txBody>
          <a:bodyPr/>
          <a:lstStyle/>
          <a:p>
            <a:r>
              <a:rPr lang="en-US" dirty="0"/>
              <a:t>Birth Length Paradox</a:t>
            </a:r>
          </a:p>
        </p:txBody>
      </p:sp>
      <p:sp>
        <p:nvSpPr>
          <p:cNvPr id="3" name="Content Placeholder 2">
            <a:extLst>
              <a:ext uri="{FF2B5EF4-FFF2-40B4-BE49-F238E27FC236}">
                <a16:creationId xmlns:a16="http://schemas.microsoft.com/office/drawing/2014/main" id="{B8D61FAA-97E5-C532-488C-9569E44B5784}"/>
              </a:ext>
            </a:extLst>
          </p:cNvPr>
          <p:cNvSpPr>
            <a:spLocks noGrp="1"/>
          </p:cNvSpPr>
          <p:nvPr>
            <p:ph idx="1"/>
          </p:nvPr>
        </p:nvSpPr>
        <p:spPr/>
        <p:txBody>
          <a:bodyPr/>
          <a:lstStyle/>
          <a:p>
            <a:r>
              <a:rPr lang="en-US" dirty="0"/>
              <a:t>Infants born to smokers have higher infant mortality than non-smokers</a:t>
            </a:r>
          </a:p>
          <a:p>
            <a:r>
              <a:rPr lang="en-US" dirty="0"/>
              <a:t>If one conditions on infants with low birth-weight, effect is reversed!</a:t>
            </a:r>
          </a:p>
          <a:p>
            <a:r>
              <a:rPr lang="en-US" dirty="0"/>
              <a:t>Many controversies in epidemiology [Hernandez et al, Am. J. of Epidemiology, 06]</a:t>
            </a:r>
          </a:p>
          <a:p>
            <a:endParaRPr lang="en-US" dirty="0"/>
          </a:p>
          <a:p>
            <a:r>
              <a:rPr lang="en-US" dirty="0"/>
              <a:t>Let’s look at it from a SEM/Causal Diagram perspective</a:t>
            </a:r>
          </a:p>
        </p:txBody>
      </p:sp>
    </p:spTree>
    <p:extLst>
      <p:ext uri="{BB962C8B-B14F-4D97-AF65-F5344CB8AC3E}">
        <p14:creationId xmlns:p14="http://schemas.microsoft.com/office/powerpoint/2010/main" val="46887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extLst>
              <p:ext uri="{D42A27DB-BD31-4B8C-83A1-F6EECF244321}">
                <p14:modId xmlns:p14="http://schemas.microsoft.com/office/powerpoint/2010/main" val="381601135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2062691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a:bodyPr>
              <a:lstStyle/>
              <a:p>
                <a:r>
                  <a:rPr lang="en-US" dirty="0"/>
                  <a:t>Y=infant mortality, D=smoking parent, B=birthweight</a:t>
                </a:r>
              </a:p>
              <a:p>
                <a:r>
                  <a:rPr lang="en-US" dirty="0"/>
                  <a:t>B is a variable that arises after </a:t>
                </a:r>
                <a14:m>
                  <m:oMath xmlns:m="http://schemas.openxmlformats.org/officeDocument/2006/math">
                    <m:r>
                      <a:rPr lang="en-US" b="0" i="1" smtClean="0">
                        <a:latin typeface="Cambria Math" panose="02040503050406030204" pitchFamily="18" charset="0"/>
                      </a:rPr>
                      <m:t>𝐷</m:t>
                    </m:r>
                  </m:oMath>
                </a14:m>
                <a:r>
                  <a:rPr lang="en-US" dirty="0"/>
                  <a:t>, and can be influenced by it</a:t>
                </a:r>
              </a:p>
              <a:p>
                <a:r>
                  <a:rPr lang="en-US" dirty="0"/>
                  <a:t>B is an “outcome” or “endogenous” variable</a:t>
                </a:r>
              </a:p>
              <a:p>
                <a:r>
                  <a:rPr lang="en-US" dirty="0"/>
                  <a:t>B is also affected by “other competing risks”</a:t>
                </a:r>
              </a:p>
              <a:p>
                <a:r>
                  <a:rPr lang="en-US" dirty="0"/>
                  <a:t>Those competing risks also have an effect on outcome; increase mortality</a:t>
                </a:r>
              </a:p>
              <a:p>
                <a:endParaRPr lang="en-US" dirty="0"/>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169765" cy="4351338"/>
              </a:xfrm>
              <a:blipFill>
                <a:blip r:embed="rId2"/>
                <a:stretch>
                  <a:fillRect l="-1531" t="-2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8"/>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0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a:t>
            </a:r>
          </a:p>
        </p:txBody>
      </p:sp>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fontScale="92500" lnSpcReduction="10000"/>
          </a:bodyPr>
          <a:lstStyle/>
          <a:p>
            <a:r>
              <a:rPr lang="en-US" dirty="0"/>
              <a:t>Y=infant mortality, D=smoking parent, B=birthweight</a:t>
            </a:r>
          </a:p>
          <a:p>
            <a:r>
              <a:rPr lang="en-US" dirty="0"/>
              <a:t>If B is low and D is smoking, then most probably U does not occur (i.e. there are no other competing risks that lead to low birthweight)</a:t>
            </a:r>
          </a:p>
          <a:p>
            <a:r>
              <a:rPr lang="en-US" dirty="0"/>
              <a:t>But if B is low and D is non-smoking, then most probably U occurs (i.e. the low birthweight was most probably caused by competing risks)</a:t>
            </a:r>
          </a:p>
          <a:p>
            <a:r>
              <a:rPr lang="en-US" dirty="0"/>
              <a:t>Conditioning on B=low, is as if we are comparing infants from smokers with no other competing risks, to infants from non-smokers with competing risks</a:t>
            </a:r>
          </a:p>
          <a:p>
            <a:endParaRPr lang="en-US" dirty="0"/>
          </a:p>
        </p:txBody>
      </p:sp>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5"/>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7"/>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906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a:bodyPr>
              <a:lstStyle/>
              <a:p>
                <a:r>
                  <a:rPr lang="en-US" dirty="0"/>
                  <a:t>A simple SEM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𝜅</m:t>
                      </m:r>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𝐵</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𝐷</m:t>
                          </m:r>
                        </m:sub>
                      </m:sSub>
                    </m:oMath>
                  </m:oMathPara>
                </a14:m>
                <a:endParaRPr lang="en-US" dirty="0"/>
              </a:p>
              <a:p>
                <a:r>
                  <a:rPr lang="en-US" dirty="0"/>
                  <a:t>Suppose all </a:t>
                </a:r>
                <a14:m>
                  <m:oMath xmlns:m="http://schemas.openxmlformats.org/officeDocument/2006/math">
                    <m:r>
                      <a:rPr lang="en-US" b="0" i="1" smtClean="0">
                        <a:latin typeface="Cambria Math" panose="02040503050406030204" pitchFamily="18" charset="0"/>
                      </a:rPr>
                      <m:t>𝜖</m:t>
                    </m:r>
                  </m:oMath>
                </a14:m>
                <a:r>
                  <a:rPr lang="en-US" dirty="0"/>
                  <a:t>’s are </a:t>
                </a:r>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0, 1</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𝜅</m:t>
                      </m:r>
                      <m:f>
                        <m:fPr>
                          <m:ctrlPr>
                            <a:rPr lang="en-US" b="0" i="1" smtClean="0">
                              <a:latin typeface="Cambria Math" panose="02040503050406030204" pitchFamily="18" charset="0"/>
                            </a:rPr>
                          </m:ctrlPr>
                        </m:fPr>
                        <m:num>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num>
                        <m:den>
                          <m:r>
                            <a:rPr lang="en-US" b="0" i="1" smtClean="0">
                              <a:latin typeface="Cambria Math" panose="02040503050406030204" pitchFamily="18" charset="0"/>
                            </a:rPr>
                            <m:t>2</m:t>
                          </m:r>
                        </m:den>
                      </m:f>
                    </m:oMath>
                  </m:oMathPara>
                </a14:m>
                <a:endParaRPr lang="en-US" dirty="0"/>
              </a:p>
              <a:p>
                <a:r>
                  <a:rPr lang="en-US" dirty="0"/>
                  <a:t>If </a:t>
                </a:r>
                <a14:m>
                  <m:oMath xmlns:m="http://schemas.openxmlformats.org/officeDocument/2006/math">
                    <m:r>
                      <a:rPr lang="en-US" b="0" i="1" smtClean="0">
                        <a:latin typeface="Cambria Math" panose="02040503050406030204" pitchFamily="18" charset="0"/>
                      </a:rPr>
                      <m:t>𝜅</m:t>
                    </m:r>
                  </m:oMath>
                </a14:m>
                <a:r>
                  <a:rPr lang="en-US" dirty="0"/>
                  <a:t> is large then coefficient of </a:t>
                </a:r>
                <a14:m>
                  <m:oMath xmlns:m="http://schemas.openxmlformats.org/officeDocument/2006/math">
                    <m:r>
                      <a:rPr lang="en-US" b="0" i="1" smtClean="0">
                        <a:latin typeface="Cambria Math" panose="02040503050406030204" pitchFamily="18" charset="0"/>
                      </a:rPr>
                      <m:t>𝐷</m:t>
                    </m:r>
                  </m:oMath>
                </a14:m>
                <a:r>
                  <a:rPr lang="en-US" dirty="0"/>
                  <a:t> reverses sign</a:t>
                </a:r>
              </a:p>
              <a:p>
                <a:r>
                  <a:rPr lang="en-US" dirty="0"/>
                  <a:t>Smoking “decreases” infant mortality</a:t>
                </a:r>
              </a:p>
              <a:p>
                <a:endParaRPr lang="en-US" dirty="0"/>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169765" cy="4351338"/>
              </a:xfrm>
              <a:blipFill>
                <a:blip r:embed="rId2"/>
                <a:stretch>
                  <a:fillRect l="-1531" t="-2241" b="-16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8"/>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523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 Visually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a:bodyPr>
              <a:lstStyle/>
              <a:p>
                <a:r>
                  <a:rPr lang="en-US" dirty="0"/>
                  <a:t>Conditioning on </a:t>
                </a:r>
                <a14:m>
                  <m:oMath xmlns:m="http://schemas.openxmlformats.org/officeDocument/2006/math">
                    <m:r>
                      <a:rPr lang="en-US" b="0" i="1" smtClean="0">
                        <a:latin typeface="Cambria Math" panose="02040503050406030204" pitchFamily="18" charset="0"/>
                      </a:rPr>
                      <m:t>𝐵</m:t>
                    </m:r>
                  </m:oMath>
                </a14:m>
                <a:r>
                  <a:rPr lang="en-US" dirty="0"/>
                  <a:t> “opens” a collider path from D to U (now D and U are correlated)</a:t>
                </a:r>
              </a:p>
              <a:p>
                <a:r>
                  <a:rPr lang="en-US" dirty="0"/>
                  <a:t>Since U is also connected to </a:t>
                </a:r>
                <a14:m>
                  <m:oMath xmlns:m="http://schemas.openxmlformats.org/officeDocument/2006/math">
                    <m:r>
                      <a:rPr lang="en-US" b="0" i="1" smtClean="0">
                        <a:latin typeface="Cambria Math" panose="02040503050406030204" pitchFamily="18" charset="0"/>
                      </a:rPr>
                      <m:t>𝑌</m:t>
                    </m:r>
                  </m:oMath>
                </a14:m>
                <a:endParaRPr lang="en-US" dirty="0"/>
              </a:p>
              <a:p>
                <a:r>
                  <a:rPr lang="en-US" dirty="0"/>
                  <a:t>There is an “open path of influence” from </a:t>
                </a:r>
                <a14:m>
                  <m:oMath xmlns:m="http://schemas.openxmlformats.org/officeDocument/2006/math">
                    <m:r>
                      <a:rPr lang="en-US" b="0" i="1" smtClean="0">
                        <a:latin typeface="Cambria Math" panose="02040503050406030204" pitchFamily="18" charset="0"/>
                      </a:rPr>
                      <m:t>𝐷</m:t>
                    </m:r>
                  </m:oMath>
                </a14:m>
                <a:r>
                  <a:rPr lang="en-US" dirty="0"/>
                  <a:t> to </a:t>
                </a:r>
                <a14:m>
                  <m:oMath xmlns:m="http://schemas.openxmlformats.org/officeDocument/2006/math">
                    <m:r>
                      <a:rPr lang="en-US" b="0" i="1" smtClean="0">
                        <a:latin typeface="Cambria Math" panose="02040503050406030204" pitchFamily="18" charset="0"/>
                      </a:rPr>
                      <m:t>𝑌</m:t>
                    </m:r>
                  </m:oMath>
                </a14:m>
                <a:r>
                  <a:rPr lang="en-US" dirty="0"/>
                  <a:t> other than the direct path</a:t>
                </a:r>
              </a:p>
              <a:p>
                <a:r>
                  <a:rPr lang="en-US" dirty="0"/>
                  <a:t>It is the path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The effect we are measuring is the “total effect” from these two paths</a:t>
                </a:r>
              </a:p>
              <a:p>
                <a:r>
                  <a:rPr lang="en-US" dirty="0"/>
                  <a:t>Not the direct effect we were looking for</a:t>
                </a:r>
              </a:p>
              <a:p>
                <a:endParaRPr lang="en-US" dirty="0"/>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169765" cy="4351338"/>
              </a:xfrm>
              <a:blipFill>
                <a:blip r:embed="rId2"/>
                <a:stretch>
                  <a:fillRect l="-1531" t="-2241" r="-2041" b="-1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8"/>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991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We should not always be conditioning/adjusting for any variable that we have access to. </a:t>
            </a:r>
            <a:br>
              <a:rPr lang="en-US" sz="3600" kern="1200" dirty="0">
                <a:solidFill>
                  <a:schemeClr val="tx1"/>
                </a:solidFill>
              </a:rPr>
            </a:br>
            <a:br>
              <a:rPr lang="en-US" sz="3600" kern="1200" dirty="0">
                <a:solidFill>
                  <a:schemeClr val="tx1"/>
                </a:solidFill>
              </a:rPr>
            </a:br>
            <a:r>
              <a:rPr lang="en-US" sz="3600" kern="1200" dirty="0">
                <a:solidFill>
                  <a:schemeClr val="tx1"/>
                </a:solidFill>
              </a:rPr>
              <a:t>Some variables (especially those that are “outcomes”) can introduce heavy biases</a:t>
            </a:r>
            <a:br>
              <a:rPr lang="en-US" sz="3600" kern="1200" dirty="0">
                <a:solidFill>
                  <a:schemeClr val="tx1"/>
                </a:solidFill>
              </a:rPr>
            </a:br>
            <a:br>
              <a:rPr lang="en-US" sz="3600" kern="1200" dirty="0">
                <a:solidFill>
                  <a:schemeClr val="tx1"/>
                </a:solidFill>
              </a:rPr>
            </a:br>
            <a:r>
              <a:rPr lang="en-US" sz="3600" kern="1200" dirty="0">
                <a:solidFill>
                  <a:schemeClr val="tx1"/>
                </a:solidFill>
              </a:rPr>
              <a:t>SEMs and Causal Diagrams is the tool that lets us deduce what is the right adjustment set</a:t>
            </a: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4042904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6A58-AFB4-4536-4AA3-724B778D3AA6}"/>
              </a:ext>
            </a:extLst>
          </p:cNvPr>
          <p:cNvSpPr>
            <a:spLocks noGrp="1"/>
          </p:cNvSpPr>
          <p:nvPr>
            <p:ph type="title"/>
          </p:nvPr>
        </p:nvSpPr>
        <p:spPr/>
        <p:txBody>
          <a:bodyPr/>
          <a:lstStyle/>
          <a:p>
            <a:r>
              <a:rPr lang="en-US" dirty="0"/>
              <a:t>Direct and Indirect Effects for Analysis of Wage Discrimination</a:t>
            </a:r>
          </a:p>
        </p:txBody>
      </p:sp>
      <p:sp>
        <p:nvSpPr>
          <p:cNvPr id="3" name="Text Placeholder 2">
            <a:extLst>
              <a:ext uri="{FF2B5EF4-FFF2-40B4-BE49-F238E27FC236}">
                <a16:creationId xmlns:a16="http://schemas.microsoft.com/office/drawing/2014/main" id="{0A58F1C3-AAB9-2DE2-2865-4FE262A44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30850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779B-A779-5951-24AB-35F92CCA3209}"/>
              </a:ext>
            </a:extLst>
          </p:cNvPr>
          <p:cNvSpPr>
            <a:spLocks noGrp="1"/>
          </p:cNvSpPr>
          <p:nvPr>
            <p:ph type="title"/>
          </p:nvPr>
        </p:nvSpPr>
        <p:spPr/>
        <p:txBody>
          <a:bodyPr/>
          <a:lstStyle/>
          <a:p>
            <a:r>
              <a:rPr lang="en-US" dirty="0"/>
              <a:t>A Structural Equation Model of Wage Discrimination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899160-B305-2D41-BBCF-B3F4073A0B68}"/>
                  </a:ext>
                </a:extLst>
              </p:cNvPr>
              <p:cNvSpPr>
                <a:spLocks noGrp="1"/>
              </p:cNvSpPr>
              <p:nvPr>
                <p:ph idx="1"/>
              </p:nvPr>
            </p:nvSpPr>
            <p:spPr>
              <a:xfrm>
                <a:off x="838200" y="1825625"/>
                <a:ext cx="5217809" cy="2178732"/>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m:t>𝑌</m:t>
                      </m:r>
                      <m:r>
                        <a:rPr lang="en-US" b="0" i="1" smtClean="0"/>
                        <m:t>≔</m:t>
                      </m:r>
                      <m:r>
                        <a:rPr lang="en-US" b="0" i="1" smtClean="0"/>
                        <m:t>𝜅</m:t>
                      </m:r>
                      <m:sSub>
                        <m:sSubPr>
                          <m:ctrlPr>
                            <a:rPr lang="en-US" b="0" i="1" smtClean="0"/>
                          </m:ctrlPr>
                        </m:sSubPr>
                        <m:e>
                          <m:r>
                            <a:rPr lang="en-US" b="0" i="1" smtClean="0"/>
                            <m:t>𝐷</m:t>
                          </m:r>
                        </m:e>
                        <m:sub>
                          <m:r>
                            <a:rPr lang="en-US" b="0" i="1" smtClean="0"/>
                            <m:t>𝑤</m:t>
                          </m:r>
                        </m:sub>
                      </m:sSub>
                      <m:r>
                        <a:rPr lang="en-US" b="0" i="1" smtClean="0"/>
                        <m:t>+</m:t>
                      </m:r>
                      <m:r>
                        <a:rPr lang="en-US" b="0" i="1" smtClean="0"/>
                        <m:t>𝜃</m:t>
                      </m:r>
                      <m:r>
                        <a:rPr lang="en-US" b="0" i="1" smtClean="0"/>
                        <m:t>𝐻</m:t>
                      </m:r>
                      <m:r>
                        <a:rPr lang="en-US" b="0" i="1" smtClean="0"/>
                        <m:t>+</m:t>
                      </m:r>
                      <m:sSub>
                        <m:sSubPr>
                          <m:ctrlPr>
                            <a:rPr lang="en-US" b="0" i="1" smtClean="0"/>
                          </m:ctrlPr>
                        </m:sSubPr>
                        <m:e>
                          <m:r>
                            <a:rPr lang="en-US" b="0" i="1" smtClean="0"/>
                            <m:t>𝜖</m:t>
                          </m:r>
                        </m:e>
                        <m:sub>
                          <m:r>
                            <a:rPr lang="en-US" b="0" i="1" smtClean="0"/>
                            <m:t>𝑌</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m:ctrlPr>
                        </m:sSubPr>
                        <m:e>
                          <m:r>
                            <a:rPr lang="en-US" b="0" i="1" smtClean="0"/>
                            <m:t>𝐷</m:t>
                          </m:r>
                        </m:e>
                        <m:sub>
                          <m:r>
                            <a:rPr lang="en-US" b="0" i="1" smtClean="0"/>
                            <m:t>𝑤</m:t>
                          </m:r>
                        </m:sub>
                      </m:sSub>
                      <m:r>
                        <a:rPr lang="en-US" b="0" i="1" smtClean="0"/>
                        <m:t>≔</m:t>
                      </m:r>
                      <m:r>
                        <a:rPr lang="en-US" b="0" i="1" smtClean="0"/>
                        <m:t>𝐺</m:t>
                      </m:r>
                      <m:r>
                        <a:rPr lang="en-US" b="0" i="1" smtClean="0"/>
                        <m:t>+</m:t>
                      </m:r>
                      <m:r>
                        <a:rPr lang="en-US" b="0" i="1" smtClean="0"/>
                        <m:t>𝛿</m:t>
                      </m:r>
                      <m:r>
                        <a:rPr lang="en-US" b="0" i="1" smtClean="0"/>
                        <m:t>𝐻</m:t>
                      </m:r>
                      <m:r>
                        <a:rPr lang="en-US" b="0" i="1" smtClean="0"/>
                        <m:t>+</m:t>
                      </m:r>
                      <m:sSub>
                        <m:sSubPr>
                          <m:ctrlPr>
                            <a:rPr lang="en-US" b="0" i="1" smtClean="0"/>
                          </m:ctrlPr>
                        </m:sSubPr>
                        <m:e>
                          <m:r>
                            <a:rPr lang="en-US" b="0" i="1" smtClean="0"/>
                            <m:t>𝜖</m:t>
                          </m:r>
                        </m:e>
                        <m:sub>
                          <m:sSub>
                            <m:sSubPr>
                              <m:ctrlPr>
                                <a:rPr lang="en-US" b="0" i="1" smtClean="0"/>
                              </m:ctrlPr>
                            </m:sSubPr>
                            <m:e>
                              <m:r>
                                <a:rPr lang="en-US" b="0" i="1" smtClean="0"/>
                                <m:t>𝐷</m:t>
                              </m:r>
                            </m:e>
                            <m:sub>
                              <m:r>
                                <a:rPr lang="en-US" b="0" i="1" smtClean="0"/>
                                <m:t>𝑤</m:t>
                              </m:r>
                            </m:sub>
                          </m:sSub>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m:t>𝐻</m:t>
                      </m:r>
                      <m:r>
                        <a:rPr lang="en-US" b="0" i="1" smtClean="0"/>
                        <m:t>≔</m:t>
                      </m:r>
                      <m:r>
                        <a:rPr lang="en-US" b="0" i="1" smtClean="0"/>
                        <m:t>𝛾</m:t>
                      </m:r>
                      <m:r>
                        <a:rPr lang="en-US" b="0" i="1" smtClean="0"/>
                        <m:t>𝐺</m:t>
                      </m:r>
                      <m:r>
                        <a:rPr lang="en-US" b="0" i="1" smtClean="0"/>
                        <m:t>+</m:t>
                      </m:r>
                      <m:r>
                        <a:rPr lang="en-US" b="0" i="1" smtClean="0"/>
                        <m:t>𝜆</m:t>
                      </m:r>
                      <m:sSub>
                        <m:sSubPr>
                          <m:ctrlPr>
                            <a:rPr lang="en-US" b="0" i="1" smtClean="0"/>
                          </m:ctrlPr>
                        </m:sSubPr>
                        <m:e>
                          <m:r>
                            <a:rPr lang="en-US" b="0" i="1" smtClean="0"/>
                            <m:t>𝐷</m:t>
                          </m:r>
                        </m:e>
                        <m:sub>
                          <m:r>
                            <a:rPr lang="en-US" b="0" i="1" smtClean="0"/>
                            <m:t>h</m:t>
                          </m:r>
                        </m:sub>
                      </m:sSub>
                      <m:r>
                        <a:rPr lang="en-US" b="0" i="1" smtClean="0"/>
                        <m:t>+</m:t>
                      </m:r>
                      <m:sSub>
                        <m:sSubPr>
                          <m:ctrlPr>
                            <a:rPr lang="en-US" b="0" i="1" smtClean="0"/>
                          </m:ctrlPr>
                        </m:sSubPr>
                        <m:e>
                          <m:r>
                            <a:rPr lang="en-US" b="0" i="1" smtClean="0"/>
                            <m:t>𝜖</m:t>
                          </m:r>
                        </m:e>
                        <m:sub>
                          <m:r>
                            <a:rPr lang="en-US" b="0" i="1" smtClean="0"/>
                            <m:t>𝐻</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m:ctrlPr>
                        </m:sSubPr>
                        <m:e>
                          <m:r>
                            <a:rPr lang="en-US" b="0" i="1" smtClean="0"/>
                            <m:t>𝐷</m:t>
                          </m:r>
                        </m:e>
                        <m:sub>
                          <m:r>
                            <a:rPr lang="en-US" b="0" i="1" smtClean="0"/>
                            <m:t>h</m:t>
                          </m:r>
                        </m:sub>
                      </m:sSub>
                      <m:r>
                        <a:rPr lang="en-US" b="0" i="1" smtClean="0"/>
                        <m:t>≔</m:t>
                      </m:r>
                      <m:r>
                        <a:rPr lang="en-US" b="0" i="1" smtClean="0"/>
                        <m:t>𝐺</m:t>
                      </m:r>
                      <m:r>
                        <a:rPr lang="en-US" b="0" i="1" smtClean="0"/>
                        <m:t>+</m:t>
                      </m:r>
                      <m:sSub>
                        <m:sSubPr>
                          <m:ctrlPr>
                            <a:rPr lang="en-US" b="0" i="1" smtClean="0"/>
                          </m:ctrlPr>
                        </m:sSubPr>
                        <m:e>
                          <m:r>
                            <a:rPr lang="en-US" b="0" i="1" smtClean="0"/>
                            <m:t>𝜖</m:t>
                          </m:r>
                        </m:e>
                        <m:sub>
                          <m:sSub>
                            <m:sSubPr>
                              <m:ctrlPr>
                                <a:rPr lang="en-US" b="0" i="1" smtClean="0"/>
                              </m:ctrlPr>
                            </m:sSubPr>
                            <m:e>
                              <m:r>
                                <a:rPr lang="en-US" b="0" i="1" smtClean="0"/>
                                <m:t>𝐷</m:t>
                              </m:r>
                            </m:e>
                            <m:sub>
                              <m:r>
                                <a:rPr lang="en-US" b="0" i="1" smtClean="0"/>
                                <m:t>h</m:t>
                              </m:r>
                            </m:sub>
                          </m:sSub>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m:t>𝐺</m:t>
                      </m:r>
                      <m:r>
                        <a:rPr lang="en-US" b="0" i="1" smtClean="0"/>
                        <m:t>,</m:t>
                      </m:r>
                    </m:oMath>
                  </m:oMathPara>
                </a14:m>
                <a:endParaRPr lang="en-US" dirty="0"/>
              </a:p>
            </p:txBody>
          </p:sp>
        </mc:Choice>
        <mc:Fallback>
          <p:sp>
            <p:nvSpPr>
              <p:cNvPr id="3" name="Content Placeholder 2">
                <a:extLst>
                  <a:ext uri="{FF2B5EF4-FFF2-40B4-BE49-F238E27FC236}">
                    <a16:creationId xmlns:a16="http://schemas.microsoft.com/office/drawing/2014/main" id="{FF899160-B305-2D41-BBCF-B3F4073A0B68}"/>
                  </a:ext>
                </a:extLst>
              </p:cNvPr>
              <p:cNvSpPr>
                <a:spLocks noGrp="1" noRot="1" noChangeAspect="1" noMove="1" noResize="1" noEditPoints="1" noAdjustHandles="1" noChangeArrowheads="1" noChangeShapeType="1" noTextEdit="1"/>
              </p:cNvSpPr>
              <p:nvPr>
                <p:ph idx="1"/>
              </p:nvPr>
            </p:nvSpPr>
            <p:spPr>
              <a:xfrm>
                <a:off x="838200" y="1825625"/>
                <a:ext cx="5217809" cy="2178732"/>
              </a:xfrm>
              <a:blipFill>
                <a:blip r:embed="rId2"/>
                <a:stretch>
                  <a:fillRect/>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9231DBE1-BDBA-BB55-6B4B-C18417C81E7B}"/>
              </a:ext>
            </a:extLst>
          </p:cNvPr>
          <p:cNvSpPr txBox="1"/>
          <p:nvPr/>
        </p:nvSpPr>
        <p:spPr>
          <a:xfrm>
            <a:off x="9429230" y="1786098"/>
            <a:ext cx="2697854"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Abstraction Variable of “Discriminatory Behavior” for wage determination</a:t>
            </a:r>
          </a:p>
        </p:txBody>
      </p:sp>
      <p:sp>
        <p:nvSpPr>
          <p:cNvPr id="51" name="TextBox 50">
            <a:extLst>
              <a:ext uri="{FF2B5EF4-FFF2-40B4-BE49-F238E27FC236}">
                <a16:creationId xmlns:a16="http://schemas.microsoft.com/office/drawing/2014/main" id="{4A455C22-D4EA-6356-24C6-065A25F1AFC0}"/>
              </a:ext>
            </a:extLst>
          </p:cNvPr>
          <p:cNvSpPr txBox="1"/>
          <p:nvPr/>
        </p:nvSpPr>
        <p:spPr>
          <a:xfrm>
            <a:off x="9223213" y="5401461"/>
            <a:ext cx="2879887" cy="13280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Human capital (education, skills, prior experience, </a:t>
            </a:r>
            <a:r>
              <a:rPr lang="en-US" dirty="0" err="1">
                <a:latin typeface="+mj-lt"/>
              </a:rPr>
              <a:t>etc</a:t>
            </a:r>
            <a:r>
              <a:rPr lang="en-US" dirty="0">
                <a:latin typeface="+mj-lt"/>
              </a:rPr>
              <a:t>); labor-relevant characteristics</a:t>
            </a:r>
          </a:p>
        </p:txBody>
      </p:sp>
      <p:sp>
        <p:nvSpPr>
          <p:cNvPr id="52" name="TextBox 51">
            <a:extLst>
              <a:ext uri="{FF2B5EF4-FFF2-40B4-BE49-F238E27FC236}">
                <a16:creationId xmlns:a16="http://schemas.microsoft.com/office/drawing/2014/main" id="{FC394730-7960-E48B-4D14-B7FC93C1D9A9}"/>
              </a:ext>
            </a:extLst>
          </p:cNvPr>
          <p:cNvSpPr txBox="1"/>
          <p:nvPr/>
        </p:nvSpPr>
        <p:spPr>
          <a:xfrm>
            <a:off x="10955682" y="4423149"/>
            <a:ext cx="796235" cy="4086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Wage</a:t>
            </a:r>
          </a:p>
        </p:txBody>
      </p:sp>
      <p:sp>
        <p:nvSpPr>
          <p:cNvPr id="53" name="TextBox 52">
            <a:extLst>
              <a:ext uri="{FF2B5EF4-FFF2-40B4-BE49-F238E27FC236}">
                <a16:creationId xmlns:a16="http://schemas.microsoft.com/office/drawing/2014/main" id="{B737F491-6D1E-9706-5446-2FCCC8AF10F2}"/>
              </a:ext>
            </a:extLst>
          </p:cNvPr>
          <p:cNvSpPr txBox="1"/>
          <p:nvPr/>
        </p:nvSpPr>
        <p:spPr>
          <a:xfrm>
            <a:off x="6282267" y="3181343"/>
            <a:ext cx="1766006"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Sensitive Group Attribute (e.g. sex, race)</a:t>
            </a:r>
          </a:p>
        </p:txBody>
      </p:sp>
      <p:sp>
        <p:nvSpPr>
          <p:cNvPr id="54" name="TextBox 53">
            <a:extLst>
              <a:ext uri="{FF2B5EF4-FFF2-40B4-BE49-F238E27FC236}">
                <a16:creationId xmlns:a16="http://schemas.microsoft.com/office/drawing/2014/main" id="{C9145E91-BBE2-4F57-C4B4-96E31F7ECE20}"/>
              </a:ext>
            </a:extLst>
          </p:cNvPr>
          <p:cNvSpPr txBox="1"/>
          <p:nvPr/>
        </p:nvSpPr>
        <p:spPr>
          <a:xfrm>
            <a:off x="5036891" y="5509419"/>
            <a:ext cx="2984031"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Abstraction Variable of “Discriminatory Behavior” for human capital acquisition</a:t>
            </a:r>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539041C8-6C1A-CE35-C0B0-4B9F227055FB}"/>
                  </a:ext>
                </a:extLst>
              </p:cNvPr>
              <p:cNvSpPr/>
              <p:nvPr/>
            </p:nvSpPr>
            <p:spPr>
              <a:xfrm>
                <a:off x="7777502" y="389766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𝑮</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4" name="Oval 3">
                <a:extLst>
                  <a:ext uri="{FF2B5EF4-FFF2-40B4-BE49-F238E27FC236}">
                    <a16:creationId xmlns:a16="http://schemas.microsoft.com/office/drawing/2014/main" id="{539041C8-6C1A-CE35-C0B0-4B9F227055FB}"/>
                  </a:ext>
                </a:extLst>
              </p:cNvPr>
              <p:cNvSpPr>
                <a:spLocks noRot="1" noChangeAspect="1" noMove="1" noResize="1" noEditPoints="1" noAdjustHandles="1" noChangeArrowheads="1" noChangeShapeType="1" noTextEdit="1"/>
              </p:cNvSpPr>
              <p:nvPr/>
            </p:nvSpPr>
            <p:spPr>
              <a:xfrm>
                <a:off x="7777502" y="3897660"/>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03DE68D0-4F03-45FC-6329-FCD3F5CB711D}"/>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5" name="Oval 4">
                <a:extLst>
                  <a:ext uri="{FF2B5EF4-FFF2-40B4-BE49-F238E27FC236}">
                    <a16:creationId xmlns:a16="http://schemas.microsoft.com/office/drawing/2014/main" id="{03DE68D0-4F03-45FC-6329-FCD3F5CB711D}"/>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BB64FFA0-031E-4E84-10E3-59FC5D725B5A}"/>
                  </a:ext>
                </a:extLst>
              </p:cNvPr>
              <p:cNvSpPr/>
              <p:nvPr/>
            </p:nvSpPr>
            <p:spPr>
              <a:xfrm>
                <a:off x="9446530" y="2661162"/>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𝒘</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7" name="Oval 6">
                <a:extLst>
                  <a:ext uri="{FF2B5EF4-FFF2-40B4-BE49-F238E27FC236}">
                    <a16:creationId xmlns:a16="http://schemas.microsoft.com/office/drawing/2014/main" id="{BB64FFA0-031E-4E84-10E3-59FC5D725B5A}"/>
                  </a:ext>
                </a:extLst>
              </p:cNvPr>
              <p:cNvSpPr>
                <a:spLocks noRot="1" noChangeAspect="1" noMove="1" noResize="1" noEditPoints="1" noAdjustHandles="1" noChangeArrowheads="1" noChangeShapeType="1" noTextEdit="1"/>
              </p:cNvSpPr>
              <p:nvPr/>
            </p:nvSpPr>
            <p:spPr>
              <a:xfrm>
                <a:off x="9446530" y="2661162"/>
                <a:ext cx="740301" cy="728573"/>
              </a:xfrm>
              <a:prstGeom prst="ellipse">
                <a:avLst/>
              </a:prstGeom>
              <a:blipFill>
                <a:blip r:embed="rId5"/>
                <a:stretch>
                  <a:fillRect/>
                </a:stretch>
              </a:blipFill>
              <a:ln>
                <a:solidFill>
                  <a:schemeClr val="tx1"/>
                </a:solidFill>
                <a:prstDash val="dash"/>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0AB7A74-6A62-B736-5DE4-837594F8992E}"/>
              </a:ext>
            </a:extLst>
          </p:cNvPr>
          <p:cNvCxnSpPr>
            <a:cxnSpLocks/>
            <a:stCxn id="7" idx="5"/>
            <a:endCxn id="5" idx="1"/>
          </p:cNvCxnSpPr>
          <p:nvPr/>
        </p:nvCxnSpPr>
        <p:spPr>
          <a:xfrm>
            <a:off x="10078416" y="3283038"/>
            <a:ext cx="538768" cy="7275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673770-4E3B-EA95-9CAE-5110FAA30CD9}"/>
              </a:ext>
            </a:extLst>
          </p:cNvPr>
          <p:cNvCxnSpPr>
            <a:stCxn id="4" idx="7"/>
            <a:endCxn id="7" idx="3"/>
          </p:cNvCxnSpPr>
          <p:nvPr/>
        </p:nvCxnSpPr>
        <p:spPr>
          <a:xfrm flipV="1">
            <a:off x="8409388" y="3283038"/>
            <a:ext cx="1145557" cy="721319"/>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90D41D95-80C2-15A4-B6E8-8CC78A72D03C}"/>
                  </a:ext>
                </a:extLst>
              </p:cNvPr>
              <p:cNvSpPr/>
              <p:nvPr/>
            </p:nvSpPr>
            <p:spPr>
              <a:xfrm>
                <a:off x="8986035" y="4847148"/>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𝑯</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7" name="Oval 16">
                <a:extLst>
                  <a:ext uri="{FF2B5EF4-FFF2-40B4-BE49-F238E27FC236}">
                    <a16:creationId xmlns:a16="http://schemas.microsoft.com/office/drawing/2014/main" id="{90D41D95-80C2-15A4-B6E8-8CC78A72D03C}"/>
                  </a:ext>
                </a:extLst>
              </p:cNvPr>
              <p:cNvSpPr>
                <a:spLocks noRot="1" noChangeAspect="1" noMove="1" noResize="1" noEditPoints="1" noAdjustHandles="1" noChangeArrowheads="1" noChangeShapeType="1" noTextEdit="1"/>
              </p:cNvSpPr>
              <p:nvPr/>
            </p:nvSpPr>
            <p:spPr>
              <a:xfrm>
                <a:off x="8986035" y="4847148"/>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EC8A85C-5931-66E4-3FCA-C9C723F60102}"/>
              </a:ext>
            </a:extLst>
          </p:cNvPr>
          <p:cNvCxnSpPr>
            <a:cxnSpLocks/>
            <a:stCxn id="4" idx="5"/>
            <a:endCxn id="17" idx="1"/>
          </p:cNvCxnSpPr>
          <p:nvPr/>
        </p:nvCxnSpPr>
        <p:spPr>
          <a:xfrm>
            <a:off x="8409388" y="4519536"/>
            <a:ext cx="685062" cy="4343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3755B4-383F-CDA7-2A28-68FD4C391E3E}"/>
              </a:ext>
            </a:extLst>
          </p:cNvPr>
          <p:cNvCxnSpPr>
            <a:cxnSpLocks/>
            <a:stCxn id="17" idx="0"/>
            <a:endCxn id="7" idx="4"/>
          </p:cNvCxnSpPr>
          <p:nvPr/>
        </p:nvCxnSpPr>
        <p:spPr>
          <a:xfrm flipV="1">
            <a:off x="9356186" y="3389735"/>
            <a:ext cx="460495" cy="1457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B0192D-7B48-DC32-389D-F8D051AE2501}"/>
              </a:ext>
            </a:extLst>
          </p:cNvPr>
          <p:cNvCxnSpPr>
            <a:cxnSpLocks/>
            <a:stCxn id="17" idx="7"/>
            <a:endCxn id="5" idx="3"/>
          </p:cNvCxnSpPr>
          <p:nvPr/>
        </p:nvCxnSpPr>
        <p:spPr>
          <a:xfrm flipV="1">
            <a:off x="9617921" y="4525739"/>
            <a:ext cx="999263" cy="4281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Oval 38">
                <a:extLst>
                  <a:ext uri="{FF2B5EF4-FFF2-40B4-BE49-F238E27FC236}">
                    <a16:creationId xmlns:a16="http://schemas.microsoft.com/office/drawing/2014/main" id="{22E6EF50-4E59-12BB-8429-5B8C74E9D1CD}"/>
                  </a:ext>
                </a:extLst>
              </p:cNvPr>
              <p:cNvSpPr/>
              <p:nvPr/>
            </p:nvSpPr>
            <p:spPr>
              <a:xfrm>
                <a:off x="7815381" y="5037311"/>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𝒉</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39" name="Oval 38">
                <a:extLst>
                  <a:ext uri="{FF2B5EF4-FFF2-40B4-BE49-F238E27FC236}">
                    <a16:creationId xmlns:a16="http://schemas.microsoft.com/office/drawing/2014/main" id="{22E6EF50-4E59-12BB-8429-5B8C74E9D1CD}"/>
                  </a:ext>
                </a:extLst>
              </p:cNvPr>
              <p:cNvSpPr>
                <a:spLocks noRot="1" noChangeAspect="1" noMove="1" noResize="1" noEditPoints="1" noAdjustHandles="1" noChangeArrowheads="1" noChangeShapeType="1" noTextEdit="1"/>
              </p:cNvSpPr>
              <p:nvPr/>
            </p:nvSpPr>
            <p:spPr>
              <a:xfrm>
                <a:off x="7815381" y="5037311"/>
                <a:ext cx="740301" cy="728573"/>
              </a:xfrm>
              <a:prstGeom prst="ellipse">
                <a:avLst/>
              </a:prstGeom>
              <a:blipFill>
                <a:blip r:embed="rId7"/>
                <a:stretch>
                  <a:fillRect/>
                </a:stretch>
              </a:blipFill>
              <a:ln>
                <a:solidFill>
                  <a:schemeClr val="tx1"/>
                </a:solidFill>
                <a:prstDash val="dash"/>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E71802C4-FCE3-FF63-B6D7-5F1864696AA3}"/>
              </a:ext>
            </a:extLst>
          </p:cNvPr>
          <p:cNvCxnSpPr>
            <a:cxnSpLocks/>
            <a:stCxn id="4" idx="4"/>
            <a:endCxn id="39" idx="0"/>
          </p:cNvCxnSpPr>
          <p:nvPr/>
        </p:nvCxnSpPr>
        <p:spPr>
          <a:xfrm>
            <a:off x="8147653" y="4626233"/>
            <a:ext cx="37879" cy="4110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11EC3AA-CB04-D8D5-EDF9-0A64AB662F85}"/>
              </a:ext>
            </a:extLst>
          </p:cNvPr>
          <p:cNvCxnSpPr>
            <a:cxnSpLocks/>
            <a:stCxn id="39" idx="6"/>
            <a:endCxn id="17" idx="2"/>
          </p:cNvCxnSpPr>
          <p:nvPr/>
        </p:nvCxnSpPr>
        <p:spPr>
          <a:xfrm flipV="1">
            <a:off x="8555682" y="5211435"/>
            <a:ext cx="430353" cy="1901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996EA91-5BB1-7CBC-EC94-DB18194499FC}"/>
                  </a:ext>
                </a:extLst>
              </p:cNvPr>
              <p:cNvSpPr txBox="1"/>
              <p:nvPr/>
            </p:nvSpPr>
            <p:spPr>
              <a:xfrm>
                <a:off x="6206009" y="1303030"/>
                <a:ext cx="2971989" cy="1573197"/>
              </a:xfrm>
              <a:prstGeom prst="wedgeRoundRectCallout">
                <a:avLst>
                  <a:gd name="adj1" fmla="val 55231"/>
                  <a:gd name="adj2" fmla="val 1348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Absence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no inherent differentiation in productivity level driven by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only due to discrimination or differences in human capital</a:t>
                </a:r>
              </a:p>
            </p:txBody>
          </p:sp>
        </mc:Choice>
        <mc:Fallback>
          <p:sp>
            <p:nvSpPr>
              <p:cNvPr id="10" name="TextBox 9">
                <a:extLst>
                  <a:ext uri="{FF2B5EF4-FFF2-40B4-BE49-F238E27FC236}">
                    <a16:creationId xmlns:a16="http://schemas.microsoft.com/office/drawing/2014/main" id="{9996EA91-5BB1-7CBC-EC94-DB18194499FC}"/>
                  </a:ext>
                </a:extLst>
              </p:cNvPr>
              <p:cNvSpPr txBox="1">
                <a:spLocks noRot="1" noChangeAspect="1" noMove="1" noResize="1" noEditPoints="1" noAdjustHandles="1" noChangeArrowheads="1" noChangeShapeType="1" noTextEdit="1"/>
              </p:cNvSpPr>
              <p:nvPr/>
            </p:nvSpPr>
            <p:spPr>
              <a:xfrm>
                <a:off x="6206009" y="1303030"/>
                <a:ext cx="2971989" cy="1573197"/>
              </a:xfrm>
              <a:prstGeom prst="wedgeRoundRectCallout">
                <a:avLst>
                  <a:gd name="adj1" fmla="val 55231"/>
                  <a:gd name="adj2" fmla="val 134885"/>
                  <a:gd name="adj3" fmla="val 16667"/>
                </a:avLst>
              </a:prstGeom>
              <a:blipFill>
                <a:blip r:embed="rId8"/>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273A6D8-0319-07C0-6080-5409CE8A600C}"/>
                  </a:ext>
                </a:extLst>
              </p:cNvPr>
              <p:cNvSpPr txBox="1"/>
              <p:nvPr/>
            </p:nvSpPr>
            <p:spPr>
              <a:xfrm>
                <a:off x="1677786" y="4285780"/>
                <a:ext cx="3874262" cy="1082850"/>
              </a:xfrm>
              <a:prstGeom prst="wedgeRoundRectCallout">
                <a:avLst>
                  <a:gd name="adj1" fmla="val 128846"/>
                  <a:gd name="adj2" fmla="val -61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r"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Existence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potential heterogeneity</a:t>
                </a:r>
                <a:r>
                  <a:rPr kumimoji="0" lang="en-US" sz="1600" b="0" i="0" u="none" strike="noStrike" kern="1200" cap="none" spc="0" normalizeH="0" noProof="0" dirty="0">
                    <a:ln>
                      <a:noFill/>
                    </a:ln>
                    <a:solidFill>
                      <a:prstClr val="black"/>
                    </a:solidFill>
                    <a:effectLst/>
                    <a:uLnTx/>
                    <a:uFillTx/>
                    <a:latin typeface="Calibri Light" panose="020F0302020204030204"/>
                    <a:ea typeface="+mn-ea"/>
                    <a:cs typeface="+mn-cs"/>
                  </a:rPr>
                  <a:t> in preferences for human capital acquisition (e.g. inherent preferences over different occupations)</a:t>
                </a: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p:sp>
            <p:nvSpPr>
              <p:cNvPr id="11" name="TextBox 10">
                <a:extLst>
                  <a:ext uri="{FF2B5EF4-FFF2-40B4-BE49-F238E27FC236}">
                    <a16:creationId xmlns:a16="http://schemas.microsoft.com/office/drawing/2014/main" id="{3273A6D8-0319-07C0-6080-5409CE8A600C}"/>
                  </a:ext>
                </a:extLst>
              </p:cNvPr>
              <p:cNvSpPr txBox="1">
                <a:spLocks noRot="1" noChangeAspect="1" noMove="1" noResize="1" noEditPoints="1" noAdjustHandles="1" noChangeArrowheads="1" noChangeShapeType="1" noTextEdit="1"/>
              </p:cNvSpPr>
              <p:nvPr/>
            </p:nvSpPr>
            <p:spPr>
              <a:xfrm>
                <a:off x="1677786" y="4285780"/>
                <a:ext cx="3874262" cy="1082850"/>
              </a:xfrm>
              <a:prstGeom prst="wedgeRoundRectCallout">
                <a:avLst>
                  <a:gd name="adj1" fmla="val 128846"/>
                  <a:gd name="adj2" fmla="val -6185"/>
                  <a:gd name="adj3" fmla="val 16667"/>
                </a:avLst>
              </a:prstGeom>
              <a:blipFill>
                <a:blip r:embed="rId9"/>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63CCE387-0DD7-265F-E389-28F4A400B7C5}"/>
                  </a:ext>
                </a:extLst>
              </p:cNvPr>
              <p:cNvSpPr txBox="1"/>
              <p:nvPr/>
            </p:nvSpPr>
            <p:spPr>
              <a:xfrm>
                <a:off x="10168760" y="342900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𝜅</m:t>
                      </m:r>
                    </m:oMath>
                  </m:oMathPara>
                </a14:m>
                <a:endParaRPr lang="en-US" sz="1200" dirty="0"/>
              </a:p>
            </p:txBody>
          </p:sp>
        </mc:Choice>
        <mc:Fallback>
          <p:sp>
            <p:nvSpPr>
              <p:cNvPr id="15" name="TextBox 14">
                <a:extLst>
                  <a:ext uri="{FF2B5EF4-FFF2-40B4-BE49-F238E27FC236}">
                    <a16:creationId xmlns:a16="http://schemas.microsoft.com/office/drawing/2014/main" id="{63CCE387-0DD7-265F-E389-28F4A400B7C5}"/>
                  </a:ext>
                </a:extLst>
              </p:cNvPr>
              <p:cNvSpPr txBox="1">
                <a:spLocks noRot="1" noChangeAspect="1" noMove="1" noResize="1" noEditPoints="1" noAdjustHandles="1" noChangeArrowheads="1" noChangeShapeType="1" noTextEdit="1"/>
              </p:cNvSpPr>
              <p:nvPr/>
            </p:nvSpPr>
            <p:spPr>
              <a:xfrm>
                <a:off x="10168760" y="3429000"/>
                <a:ext cx="340009" cy="408623"/>
              </a:xfrm>
              <a:prstGeom prst="round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E886D6C-64D4-E9B4-A07E-5DCE6134837D}"/>
                  </a:ext>
                </a:extLst>
              </p:cNvPr>
              <p:cNvSpPr txBox="1"/>
              <p:nvPr/>
            </p:nvSpPr>
            <p:spPr>
              <a:xfrm>
                <a:off x="9907024" y="4564718"/>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𝜃</m:t>
                      </m:r>
                    </m:oMath>
                  </m:oMathPara>
                </a14:m>
                <a:endParaRPr lang="en-US" sz="1200" dirty="0"/>
              </a:p>
            </p:txBody>
          </p:sp>
        </mc:Choice>
        <mc:Fallback>
          <p:sp>
            <p:nvSpPr>
              <p:cNvPr id="16" name="TextBox 15">
                <a:extLst>
                  <a:ext uri="{FF2B5EF4-FFF2-40B4-BE49-F238E27FC236}">
                    <a16:creationId xmlns:a16="http://schemas.microsoft.com/office/drawing/2014/main" id="{0E886D6C-64D4-E9B4-A07E-5DCE6134837D}"/>
                  </a:ext>
                </a:extLst>
              </p:cNvPr>
              <p:cNvSpPr txBox="1">
                <a:spLocks noRot="1" noChangeAspect="1" noMove="1" noResize="1" noEditPoints="1" noAdjustHandles="1" noChangeArrowheads="1" noChangeShapeType="1" noTextEdit="1"/>
              </p:cNvSpPr>
              <p:nvPr/>
            </p:nvSpPr>
            <p:spPr>
              <a:xfrm>
                <a:off x="9907024" y="4564718"/>
                <a:ext cx="340009" cy="408623"/>
              </a:xfrm>
              <a:prstGeom prst="round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4B90CC9-DE51-35C2-AE8B-9C7D5C355B6D}"/>
                  </a:ext>
                </a:extLst>
              </p:cNvPr>
              <p:cNvSpPr txBox="1"/>
              <p:nvPr/>
            </p:nvSpPr>
            <p:spPr>
              <a:xfrm>
                <a:off x="9482707" y="3711144"/>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𝛿</m:t>
                      </m:r>
                    </m:oMath>
                  </m:oMathPara>
                </a14:m>
                <a:endParaRPr lang="en-US" sz="1200" dirty="0"/>
              </a:p>
            </p:txBody>
          </p:sp>
        </mc:Choice>
        <mc:Fallback>
          <p:sp>
            <p:nvSpPr>
              <p:cNvPr id="18" name="TextBox 17">
                <a:extLst>
                  <a:ext uri="{FF2B5EF4-FFF2-40B4-BE49-F238E27FC236}">
                    <a16:creationId xmlns:a16="http://schemas.microsoft.com/office/drawing/2014/main" id="{C4B90CC9-DE51-35C2-AE8B-9C7D5C355B6D}"/>
                  </a:ext>
                </a:extLst>
              </p:cNvPr>
              <p:cNvSpPr txBox="1">
                <a:spLocks noRot="1" noChangeAspect="1" noMove="1" noResize="1" noEditPoints="1" noAdjustHandles="1" noChangeArrowheads="1" noChangeShapeType="1" noTextEdit="1"/>
              </p:cNvSpPr>
              <p:nvPr/>
            </p:nvSpPr>
            <p:spPr>
              <a:xfrm>
                <a:off x="9482707" y="3711144"/>
                <a:ext cx="340009" cy="408623"/>
              </a:xfrm>
              <a:prstGeom prst="round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AFDCA4E-ED36-3924-4FB2-1E9860E3756F}"/>
                  </a:ext>
                </a:extLst>
              </p:cNvPr>
              <p:cNvSpPr txBox="1"/>
              <p:nvPr/>
            </p:nvSpPr>
            <p:spPr>
              <a:xfrm>
                <a:off x="8657204" y="535423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𝜆</m:t>
                      </m:r>
                    </m:oMath>
                  </m:oMathPara>
                </a14:m>
                <a:endParaRPr lang="en-US" sz="1200" dirty="0"/>
              </a:p>
            </p:txBody>
          </p:sp>
        </mc:Choice>
        <mc:Fallback>
          <p:sp>
            <p:nvSpPr>
              <p:cNvPr id="19" name="TextBox 18">
                <a:extLst>
                  <a:ext uri="{FF2B5EF4-FFF2-40B4-BE49-F238E27FC236}">
                    <a16:creationId xmlns:a16="http://schemas.microsoft.com/office/drawing/2014/main" id="{7AFDCA4E-ED36-3924-4FB2-1E9860E3756F}"/>
                  </a:ext>
                </a:extLst>
              </p:cNvPr>
              <p:cNvSpPr txBox="1">
                <a:spLocks noRot="1" noChangeAspect="1" noMove="1" noResize="1" noEditPoints="1" noAdjustHandles="1" noChangeArrowheads="1" noChangeShapeType="1" noTextEdit="1"/>
              </p:cNvSpPr>
              <p:nvPr/>
            </p:nvSpPr>
            <p:spPr>
              <a:xfrm>
                <a:off x="8657204" y="5354230"/>
                <a:ext cx="340009" cy="408623"/>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D6E4E0E-9282-3AFF-7CBB-82C0548DEB1E}"/>
                  </a:ext>
                </a:extLst>
              </p:cNvPr>
              <p:cNvSpPr txBox="1"/>
              <p:nvPr/>
            </p:nvSpPr>
            <p:spPr>
              <a:xfrm>
                <a:off x="8607514" y="4511439"/>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𝛾</m:t>
                      </m:r>
                    </m:oMath>
                  </m:oMathPara>
                </a14:m>
                <a:endParaRPr lang="en-US" sz="1200" dirty="0"/>
              </a:p>
            </p:txBody>
          </p:sp>
        </mc:Choice>
        <mc:Fallback>
          <p:sp>
            <p:nvSpPr>
              <p:cNvPr id="20" name="TextBox 19">
                <a:extLst>
                  <a:ext uri="{FF2B5EF4-FFF2-40B4-BE49-F238E27FC236}">
                    <a16:creationId xmlns:a16="http://schemas.microsoft.com/office/drawing/2014/main" id="{FD6E4E0E-9282-3AFF-7CBB-82C0548DEB1E}"/>
                  </a:ext>
                </a:extLst>
              </p:cNvPr>
              <p:cNvSpPr txBox="1">
                <a:spLocks noRot="1" noChangeAspect="1" noMove="1" noResize="1" noEditPoints="1" noAdjustHandles="1" noChangeArrowheads="1" noChangeShapeType="1" noTextEdit="1"/>
              </p:cNvSpPr>
              <p:nvPr/>
            </p:nvSpPr>
            <p:spPr>
              <a:xfrm>
                <a:off x="8607514" y="4511439"/>
                <a:ext cx="340009" cy="408623"/>
              </a:xfrm>
              <a:prstGeom prst="round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7917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779B-A779-5951-24AB-35F92CCA3209}"/>
              </a:ext>
            </a:extLst>
          </p:cNvPr>
          <p:cNvSpPr>
            <a:spLocks noGrp="1"/>
          </p:cNvSpPr>
          <p:nvPr>
            <p:ph type="title"/>
          </p:nvPr>
        </p:nvSpPr>
        <p:spPr/>
        <p:txBody>
          <a:bodyPr/>
          <a:lstStyle/>
          <a:p>
            <a:r>
              <a:rPr lang="en-US" dirty="0"/>
              <a:t>A Structural Equation Model of Wage Discrimination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899160-B305-2D41-BBCF-B3F4073A0B68}"/>
                  </a:ext>
                </a:extLst>
              </p:cNvPr>
              <p:cNvSpPr>
                <a:spLocks noGrp="1"/>
              </p:cNvSpPr>
              <p:nvPr>
                <p:ph idx="1"/>
              </p:nvPr>
            </p:nvSpPr>
            <p:spPr>
              <a:xfrm>
                <a:off x="838200" y="1825625"/>
                <a:ext cx="5217809" cy="2178732"/>
              </a:xfrm>
            </p:spPr>
            <p:txBody>
              <a:bodyPr>
                <a:normAutofit fontScale="92500" lnSpcReduction="20000"/>
              </a:bodyPr>
              <a:lstStyle/>
              <a:p>
                <a:r>
                  <a:rPr lang="en-US" dirty="0"/>
                  <a:t>Wage discrimination = </a:t>
                </a:r>
                <a14:m>
                  <m:oMath xmlns:m="http://schemas.openxmlformats.org/officeDocument/2006/math">
                    <m:r>
                      <a:rPr lang="en-US" b="0" i="1" smtClean="0">
                        <a:latin typeface="Cambria Math" panose="02040503050406030204" pitchFamily="18" charset="0"/>
                      </a:rPr>
                      <m:t>𝜅</m:t>
                    </m:r>
                  </m:oMath>
                </a14:m>
                <a:endParaRPr lang="en-US" b="0" dirty="0"/>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rPr>
                      <m:t>𝐻</m:t>
                    </m:r>
                  </m:oMath>
                </a14:m>
                <a:r>
                  <a:rPr lang="en-US" dirty="0"/>
                  <a:t> recovers </a:t>
                </a:r>
                <a14:m>
                  <m:oMath xmlns:m="http://schemas.openxmlformats.org/officeDocument/2006/math">
                    <m:r>
                      <a:rPr lang="en-US" b="0" i="1" smtClean="0">
                        <a:latin typeface="Cambria Math" panose="02040503050406030204" pitchFamily="18" charset="0"/>
                      </a:rPr>
                      <m:t>𝜅</m:t>
                    </m:r>
                  </m:oMath>
                </a14:m>
                <a:r>
                  <a:rPr lang="en-US" dirty="0"/>
                  <a:t> as </a:t>
                </a:r>
                <a:r>
                  <a:rPr lang="en-US" dirty="0" err="1"/>
                  <a:t>coef</a:t>
                </a:r>
                <a:r>
                  <a:rPr lang="en-US" dirty="0"/>
                  <a:t> on </a:t>
                </a:r>
                <a14:m>
                  <m:oMath xmlns:m="http://schemas.openxmlformats.org/officeDocument/2006/math">
                    <m:r>
                      <a:rPr lang="en-US" b="0" i="1" smtClean="0">
                        <a:latin typeface="Cambria Math" panose="02040503050406030204" pitchFamily="18" charset="0"/>
                      </a:rPr>
                      <m:t>𝐺</m:t>
                    </m:r>
                  </m:oMath>
                </a14:m>
                <a:endParaRPr lang="en-US" dirty="0"/>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𝐺</m:t>
                    </m:r>
                  </m:oMath>
                </a14:m>
                <a:r>
                  <a:rPr lang="en-US" dirty="0"/>
                  <a:t> and no heterogeneity in preferences, i.e.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=0</m:t>
                    </m:r>
                  </m:oMath>
                </a14:m>
                <a:r>
                  <a:rPr lang="en-US" dirty="0"/>
                  <a:t>, we learn total discrimination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𝜅</m:t>
                      </m:r>
                      <m:r>
                        <a:rPr lang="en-US" b="0" i="1" smtClean="0">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𝛿𝜅</m:t>
                          </m:r>
                          <m:r>
                            <a:rPr lang="en-US" b="0" i="1" smtClean="0">
                              <a:latin typeface="Cambria Math" panose="02040503050406030204" pitchFamily="18" charset="0"/>
                            </a:rPr>
                            <m:t>+</m:t>
                          </m:r>
                          <m:r>
                            <a:rPr lang="en-US" b="0" i="1" smtClean="0">
                              <a:latin typeface="Cambria Math" panose="02040503050406030204" pitchFamily="18" charset="0"/>
                            </a:rPr>
                            <m:t>𝜃</m:t>
                          </m:r>
                        </m:e>
                      </m:d>
                    </m:oMath>
                  </m:oMathPara>
                </a14:m>
                <a:endParaRPr lang="en-US" dirty="0"/>
              </a:p>
            </p:txBody>
          </p:sp>
        </mc:Choice>
        <mc:Fallback>
          <p:sp>
            <p:nvSpPr>
              <p:cNvPr id="3" name="Content Placeholder 2">
                <a:extLst>
                  <a:ext uri="{FF2B5EF4-FFF2-40B4-BE49-F238E27FC236}">
                    <a16:creationId xmlns:a16="http://schemas.microsoft.com/office/drawing/2014/main" id="{FF899160-B305-2D41-BBCF-B3F4073A0B68}"/>
                  </a:ext>
                </a:extLst>
              </p:cNvPr>
              <p:cNvSpPr>
                <a:spLocks noGrp="1" noRot="1" noChangeAspect="1" noMove="1" noResize="1" noEditPoints="1" noAdjustHandles="1" noChangeArrowheads="1" noChangeShapeType="1" noTextEdit="1"/>
              </p:cNvSpPr>
              <p:nvPr>
                <p:ph idx="1"/>
              </p:nvPr>
            </p:nvSpPr>
            <p:spPr>
              <a:xfrm>
                <a:off x="838200" y="1825625"/>
                <a:ext cx="5217809" cy="2178732"/>
              </a:xfrm>
              <a:blipFill>
                <a:blip r:embed="rId2"/>
                <a:stretch>
                  <a:fillRect l="-1871" t="-6983"/>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9231DBE1-BDBA-BB55-6B4B-C18417C81E7B}"/>
              </a:ext>
            </a:extLst>
          </p:cNvPr>
          <p:cNvSpPr txBox="1"/>
          <p:nvPr/>
        </p:nvSpPr>
        <p:spPr>
          <a:xfrm>
            <a:off x="9429230" y="1786098"/>
            <a:ext cx="2697854"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Abstraction Variable of “Discriminatory Behavior” for wage determination</a:t>
            </a:r>
          </a:p>
        </p:txBody>
      </p:sp>
      <p:sp>
        <p:nvSpPr>
          <p:cNvPr id="51" name="TextBox 50">
            <a:extLst>
              <a:ext uri="{FF2B5EF4-FFF2-40B4-BE49-F238E27FC236}">
                <a16:creationId xmlns:a16="http://schemas.microsoft.com/office/drawing/2014/main" id="{4A455C22-D4EA-6356-24C6-065A25F1AFC0}"/>
              </a:ext>
            </a:extLst>
          </p:cNvPr>
          <p:cNvSpPr txBox="1"/>
          <p:nvPr/>
        </p:nvSpPr>
        <p:spPr>
          <a:xfrm>
            <a:off x="9223213" y="5401461"/>
            <a:ext cx="2879887" cy="13280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Human capital (education, skills, prior experience, </a:t>
            </a:r>
            <a:r>
              <a:rPr lang="en-US" dirty="0" err="1">
                <a:latin typeface="+mj-lt"/>
              </a:rPr>
              <a:t>etc</a:t>
            </a:r>
            <a:r>
              <a:rPr lang="en-US" dirty="0">
                <a:latin typeface="+mj-lt"/>
              </a:rPr>
              <a:t>); labor-relevant characteristics</a:t>
            </a:r>
          </a:p>
        </p:txBody>
      </p:sp>
      <p:sp>
        <p:nvSpPr>
          <p:cNvPr id="52" name="TextBox 51">
            <a:extLst>
              <a:ext uri="{FF2B5EF4-FFF2-40B4-BE49-F238E27FC236}">
                <a16:creationId xmlns:a16="http://schemas.microsoft.com/office/drawing/2014/main" id="{FC394730-7960-E48B-4D14-B7FC93C1D9A9}"/>
              </a:ext>
            </a:extLst>
          </p:cNvPr>
          <p:cNvSpPr txBox="1"/>
          <p:nvPr/>
        </p:nvSpPr>
        <p:spPr>
          <a:xfrm>
            <a:off x="10955682" y="4423149"/>
            <a:ext cx="796235" cy="4086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Wage</a:t>
            </a:r>
          </a:p>
        </p:txBody>
      </p:sp>
      <p:sp>
        <p:nvSpPr>
          <p:cNvPr id="53" name="TextBox 52">
            <a:extLst>
              <a:ext uri="{FF2B5EF4-FFF2-40B4-BE49-F238E27FC236}">
                <a16:creationId xmlns:a16="http://schemas.microsoft.com/office/drawing/2014/main" id="{B737F491-6D1E-9706-5446-2FCCC8AF10F2}"/>
              </a:ext>
            </a:extLst>
          </p:cNvPr>
          <p:cNvSpPr txBox="1"/>
          <p:nvPr/>
        </p:nvSpPr>
        <p:spPr>
          <a:xfrm>
            <a:off x="6282267" y="3181343"/>
            <a:ext cx="1766006"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Sensitive Group Attribute (e.g. sex, race)</a:t>
            </a:r>
          </a:p>
        </p:txBody>
      </p:sp>
      <p:sp>
        <p:nvSpPr>
          <p:cNvPr id="54" name="TextBox 53">
            <a:extLst>
              <a:ext uri="{FF2B5EF4-FFF2-40B4-BE49-F238E27FC236}">
                <a16:creationId xmlns:a16="http://schemas.microsoft.com/office/drawing/2014/main" id="{C9145E91-BBE2-4F57-C4B4-96E31F7ECE20}"/>
              </a:ext>
            </a:extLst>
          </p:cNvPr>
          <p:cNvSpPr txBox="1"/>
          <p:nvPr/>
        </p:nvSpPr>
        <p:spPr>
          <a:xfrm>
            <a:off x="5036891" y="5509419"/>
            <a:ext cx="2984031"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Abstraction Variable of “Discriminatory Behavior” for human capital acquisition</a:t>
            </a:r>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539041C8-6C1A-CE35-C0B0-4B9F227055FB}"/>
                  </a:ext>
                </a:extLst>
              </p:cNvPr>
              <p:cNvSpPr/>
              <p:nvPr/>
            </p:nvSpPr>
            <p:spPr>
              <a:xfrm>
                <a:off x="7777502" y="389766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𝑮</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4" name="Oval 3">
                <a:extLst>
                  <a:ext uri="{FF2B5EF4-FFF2-40B4-BE49-F238E27FC236}">
                    <a16:creationId xmlns:a16="http://schemas.microsoft.com/office/drawing/2014/main" id="{539041C8-6C1A-CE35-C0B0-4B9F227055FB}"/>
                  </a:ext>
                </a:extLst>
              </p:cNvPr>
              <p:cNvSpPr>
                <a:spLocks noRot="1" noChangeAspect="1" noMove="1" noResize="1" noEditPoints="1" noAdjustHandles="1" noChangeArrowheads="1" noChangeShapeType="1" noTextEdit="1"/>
              </p:cNvSpPr>
              <p:nvPr/>
            </p:nvSpPr>
            <p:spPr>
              <a:xfrm>
                <a:off x="7777502" y="3897660"/>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03DE68D0-4F03-45FC-6329-FCD3F5CB711D}"/>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5" name="Oval 4">
                <a:extLst>
                  <a:ext uri="{FF2B5EF4-FFF2-40B4-BE49-F238E27FC236}">
                    <a16:creationId xmlns:a16="http://schemas.microsoft.com/office/drawing/2014/main" id="{03DE68D0-4F03-45FC-6329-FCD3F5CB711D}"/>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BB64FFA0-031E-4E84-10E3-59FC5D725B5A}"/>
                  </a:ext>
                </a:extLst>
              </p:cNvPr>
              <p:cNvSpPr/>
              <p:nvPr/>
            </p:nvSpPr>
            <p:spPr>
              <a:xfrm>
                <a:off x="9446530" y="2661162"/>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𝒘</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7" name="Oval 6">
                <a:extLst>
                  <a:ext uri="{FF2B5EF4-FFF2-40B4-BE49-F238E27FC236}">
                    <a16:creationId xmlns:a16="http://schemas.microsoft.com/office/drawing/2014/main" id="{BB64FFA0-031E-4E84-10E3-59FC5D725B5A}"/>
                  </a:ext>
                </a:extLst>
              </p:cNvPr>
              <p:cNvSpPr>
                <a:spLocks noRot="1" noChangeAspect="1" noMove="1" noResize="1" noEditPoints="1" noAdjustHandles="1" noChangeArrowheads="1" noChangeShapeType="1" noTextEdit="1"/>
              </p:cNvSpPr>
              <p:nvPr/>
            </p:nvSpPr>
            <p:spPr>
              <a:xfrm>
                <a:off x="9446530" y="2661162"/>
                <a:ext cx="740301" cy="728573"/>
              </a:xfrm>
              <a:prstGeom prst="ellipse">
                <a:avLst/>
              </a:prstGeom>
              <a:blipFill>
                <a:blip r:embed="rId5"/>
                <a:stretch>
                  <a:fillRect/>
                </a:stretch>
              </a:blipFill>
              <a:ln>
                <a:solidFill>
                  <a:schemeClr val="tx1"/>
                </a:solidFill>
                <a:prstDash val="dash"/>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0AB7A74-6A62-B736-5DE4-837594F8992E}"/>
              </a:ext>
            </a:extLst>
          </p:cNvPr>
          <p:cNvCxnSpPr>
            <a:cxnSpLocks/>
            <a:stCxn id="7" idx="5"/>
            <a:endCxn id="5" idx="1"/>
          </p:cNvCxnSpPr>
          <p:nvPr/>
        </p:nvCxnSpPr>
        <p:spPr>
          <a:xfrm>
            <a:off x="10078416" y="3283038"/>
            <a:ext cx="538768" cy="7275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673770-4E3B-EA95-9CAE-5110FAA30CD9}"/>
              </a:ext>
            </a:extLst>
          </p:cNvPr>
          <p:cNvCxnSpPr>
            <a:stCxn id="4" idx="7"/>
            <a:endCxn id="7" idx="3"/>
          </p:cNvCxnSpPr>
          <p:nvPr/>
        </p:nvCxnSpPr>
        <p:spPr>
          <a:xfrm flipV="1">
            <a:off x="8409388" y="3283038"/>
            <a:ext cx="1145557" cy="721319"/>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90D41D95-80C2-15A4-B6E8-8CC78A72D03C}"/>
                  </a:ext>
                </a:extLst>
              </p:cNvPr>
              <p:cNvSpPr/>
              <p:nvPr/>
            </p:nvSpPr>
            <p:spPr>
              <a:xfrm>
                <a:off x="8986035" y="4847148"/>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𝑯</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7" name="Oval 16">
                <a:extLst>
                  <a:ext uri="{FF2B5EF4-FFF2-40B4-BE49-F238E27FC236}">
                    <a16:creationId xmlns:a16="http://schemas.microsoft.com/office/drawing/2014/main" id="{90D41D95-80C2-15A4-B6E8-8CC78A72D03C}"/>
                  </a:ext>
                </a:extLst>
              </p:cNvPr>
              <p:cNvSpPr>
                <a:spLocks noRot="1" noChangeAspect="1" noMove="1" noResize="1" noEditPoints="1" noAdjustHandles="1" noChangeArrowheads="1" noChangeShapeType="1" noTextEdit="1"/>
              </p:cNvSpPr>
              <p:nvPr/>
            </p:nvSpPr>
            <p:spPr>
              <a:xfrm>
                <a:off x="8986035" y="4847148"/>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EC8A85C-5931-66E4-3FCA-C9C723F60102}"/>
              </a:ext>
            </a:extLst>
          </p:cNvPr>
          <p:cNvCxnSpPr>
            <a:cxnSpLocks/>
            <a:stCxn id="4" idx="5"/>
            <a:endCxn id="17" idx="1"/>
          </p:cNvCxnSpPr>
          <p:nvPr/>
        </p:nvCxnSpPr>
        <p:spPr>
          <a:xfrm>
            <a:off x="8409388" y="4519536"/>
            <a:ext cx="685062" cy="4343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3755B4-383F-CDA7-2A28-68FD4C391E3E}"/>
              </a:ext>
            </a:extLst>
          </p:cNvPr>
          <p:cNvCxnSpPr>
            <a:cxnSpLocks/>
            <a:stCxn id="17" idx="0"/>
            <a:endCxn id="7" idx="4"/>
          </p:cNvCxnSpPr>
          <p:nvPr/>
        </p:nvCxnSpPr>
        <p:spPr>
          <a:xfrm flipV="1">
            <a:off x="9356186" y="3389735"/>
            <a:ext cx="460495" cy="1457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B0192D-7B48-DC32-389D-F8D051AE2501}"/>
              </a:ext>
            </a:extLst>
          </p:cNvPr>
          <p:cNvCxnSpPr>
            <a:cxnSpLocks/>
            <a:stCxn id="17" idx="7"/>
            <a:endCxn id="5" idx="3"/>
          </p:cNvCxnSpPr>
          <p:nvPr/>
        </p:nvCxnSpPr>
        <p:spPr>
          <a:xfrm flipV="1">
            <a:off x="9617921" y="4525739"/>
            <a:ext cx="999263" cy="4281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Oval 38">
                <a:extLst>
                  <a:ext uri="{FF2B5EF4-FFF2-40B4-BE49-F238E27FC236}">
                    <a16:creationId xmlns:a16="http://schemas.microsoft.com/office/drawing/2014/main" id="{22E6EF50-4E59-12BB-8429-5B8C74E9D1CD}"/>
                  </a:ext>
                </a:extLst>
              </p:cNvPr>
              <p:cNvSpPr/>
              <p:nvPr/>
            </p:nvSpPr>
            <p:spPr>
              <a:xfrm>
                <a:off x="7815381" y="5037311"/>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𝒉</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39" name="Oval 38">
                <a:extLst>
                  <a:ext uri="{FF2B5EF4-FFF2-40B4-BE49-F238E27FC236}">
                    <a16:creationId xmlns:a16="http://schemas.microsoft.com/office/drawing/2014/main" id="{22E6EF50-4E59-12BB-8429-5B8C74E9D1CD}"/>
                  </a:ext>
                </a:extLst>
              </p:cNvPr>
              <p:cNvSpPr>
                <a:spLocks noRot="1" noChangeAspect="1" noMove="1" noResize="1" noEditPoints="1" noAdjustHandles="1" noChangeArrowheads="1" noChangeShapeType="1" noTextEdit="1"/>
              </p:cNvSpPr>
              <p:nvPr/>
            </p:nvSpPr>
            <p:spPr>
              <a:xfrm>
                <a:off x="7815381" y="5037311"/>
                <a:ext cx="740301" cy="728573"/>
              </a:xfrm>
              <a:prstGeom prst="ellipse">
                <a:avLst/>
              </a:prstGeom>
              <a:blipFill>
                <a:blip r:embed="rId7"/>
                <a:stretch>
                  <a:fillRect/>
                </a:stretch>
              </a:blipFill>
              <a:ln>
                <a:solidFill>
                  <a:schemeClr val="tx1"/>
                </a:solidFill>
                <a:prstDash val="dash"/>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E71802C4-FCE3-FF63-B6D7-5F1864696AA3}"/>
              </a:ext>
            </a:extLst>
          </p:cNvPr>
          <p:cNvCxnSpPr>
            <a:cxnSpLocks/>
            <a:stCxn id="4" idx="4"/>
            <a:endCxn id="39" idx="0"/>
          </p:cNvCxnSpPr>
          <p:nvPr/>
        </p:nvCxnSpPr>
        <p:spPr>
          <a:xfrm>
            <a:off x="8147653" y="4626233"/>
            <a:ext cx="37879" cy="4110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11EC3AA-CB04-D8D5-EDF9-0A64AB662F85}"/>
              </a:ext>
            </a:extLst>
          </p:cNvPr>
          <p:cNvCxnSpPr>
            <a:cxnSpLocks/>
            <a:stCxn id="39" idx="6"/>
            <a:endCxn id="17" idx="2"/>
          </p:cNvCxnSpPr>
          <p:nvPr/>
        </p:nvCxnSpPr>
        <p:spPr>
          <a:xfrm flipV="1">
            <a:off x="8555682" y="5211435"/>
            <a:ext cx="430353" cy="1901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996EA91-5BB1-7CBC-EC94-DB18194499FC}"/>
                  </a:ext>
                </a:extLst>
              </p:cNvPr>
              <p:cNvSpPr txBox="1"/>
              <p:nvPr/>
            </p:nvSpPr>
            <p:spPr>
              <a:xfrm>
                <a:off x="6206009" y="1303030"/>
                <a:ext cx="2971989" cy="1573197"/>
              </a:xfrm>
              <a:prstGeom prst="wedgeRoundRectCallout">
                <a:avLst>
                  <a:gd name="adj1" fmla="val 55231"/>
                  <a:gd name="adj2" fmla="val 1348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Absence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no inherent differentiation in productivity level driven by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only due to discrimination or differences in human capital</a:t>
                </a:r>
              </a:p>
            </p:txBody>
          </p:sp>
        </mc:Choice>
        <mc:Fallback>
          <p:sp>
            <p:nvSpPr>
              <p:cNvPr id="10" name="TextBox 9">
                <a:extLst>
                  <a:ext uri="{FF2B5EF4-FFF2-40B4-BE49-F238E27FC236}">
                    <a16:creationId xmlns:a16="http://schemas.microsoft.com/office/drawing/2014/main" id="{9996EA91-5BB1-7CBC-EC94-DB18194499FC}"/>
                  </a:ext>
                </a:extLst>
              </p:cNvPr>
              <p:cNvSpPr txBox="1">
                <a:spLocks noRot="1" noChangeAspect="1" noMove="1" noResize="1" noEditPoints="1" noAdjustHandles="1" noChangeArrowheads="1" noChangeShapeType="1" noTextEdit="1"/>
              </p:cNvSpPr>
              <p:nvPr/>
            </p:nvSpPr>
            <p:spPr>
              <a:xfrm>
                <a:off x="6206009" y="1303030"/>
                <a:ext cx="2971989" cy="1573197"/>
              </a:xfrm>
              <a:prstGeom prst="wedgeRoundRectCallout">
                <a:avLst>
                  <a:gd name="adj1" fmla="val 55231"/>
                  <a:gd name="adj2" fmla="val 134885"/>
                  <a:gd name="adj3" fmla="val 16667"/>
                </a:avLst>
              </a:prstGeom>
              <a:blipFill>
                <a:blip r:embed="rId8"/>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273A6D8-0319-07C0-6080-5409CE8A600C}"/>
                  </a:ext>
                </a:extLst>
              </p:cNvPr>
              <p:cNvSpPr txBox="1"/>
              <p:nvPr/>
            </p:nvSpPr>
            <p:spPr>
              <a:xfrm>
                <a:off x="1677786" y="4285780"/>
                <a:ext cx="3874262" cy="1082850"/>
              </a:xfrm>
              <a:prstGeom prst="wedgeRoundRectCallout">
                <a:avLst>
                  <a:gd name="adj1" fmla="val 128846"/>
                  <a:gd name="adj2" fmla="val -61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r"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Existence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potential heterogeneity</a:t>
                </a:r>
                <a:r>
                  <a:rPr kumimoji="0" lang="en-US" sz="1600" b="0" i="0" u="none" strike="noStrike" kern="1200" cap="none" spc="0" normalizeH="0" noProof="0" dirty="0">
                    <a:ln>
                      <a:noFill/>
                    </a:ln>
                    <a:solidFill>
                      <a:prstClr val="black"/>
                    </a:solidFill>
                    <a:effectLst/>
                    <a:uLnTx/>
                    <a:uFillTx/>
                    <a:latin typeface="Calibri Light" panose="020F0302020204030204"/>
                    <a:ea typeface="+mn-ea"/>
                    <a:cs typeface="+mn-cs"/>
                  </a:rPr>
                  <a:t> in preferences for human capital acquisition (e.g. inherent preferences over different occupations)</a:t>
                </a: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p:sp>
            <p:nvSpPr>
              <p:cNvPr id="11" name="TextBox 10">
                <a:extLst>
                  <a:ext uri="{FF2B5EF4-FFF2-40B4-BE49-F238E27FC236}">
                    <a16:creationId xmlns:a16="http://schemas.microsoft.com/office/drawing/2014/main" id="{3273A6D8-0319-07C0-6080-5409CE8A600C}"/>
                  </a:ext>
                </a:extLst>
              </p:cNvPr>
              <p:cNvSpPr txBox="1">
                <a:spLocks noRot="1" noChangeAspect="1" noMove="1" noResize="1" noEditPoints="1" noAdjustHandles="1" noChangeArrowheads="1" noChangeShapeType="1" noTextEdit="1"/>
              </p:cNvSpPr>
              <p:nvPr/>
            </p:nvSpPr>
            <p:spPr>
              <a:xfrm>
                <a:off x="1677786" y="4285780"/>
                <a:ext cx="3874262" cy="1082850"/>
              </a:xfrm>
              <a:prstGeom prst="wedgeRoundRectCallout">
                <a:avLst>
                  <a:gd name="adj1" fmla="val 128846"/>
                  <a:gd name="adj2" fmla="val -6185"/>
                  <a:gd name="adj3" fmla="val 16667"/>
                </a:avLst>
              </a:prstGeom>
              <a:blipFill>
                <a:blip r:embed="rId9"/>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63CCE387-0DD7-265F-E389-28F4A400B7C5}"/>
                  </a:ext>
                </a:extLst>
              </p:cNvPr>
              <p:cNvSpPr txBox="1"/>
              <p:nvPr/>
            </p:nvSpPr>
            <p:spPr>
              <a:xfrm>
                <a:off x="10168760" y="342900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𝜅</m:t>
                      </m:r>
                    </m:oMath>
                  </m:oMathPara>
                </a14:m>
                <a:endParaRPr lang="en-US" sz="1200" dirty="0"/>
              </a:p>
            </p:txBody>
          </p:sp>
        </mc:Choice>
        <mc:Fallback>
          <p:sp>
            <p:nvSpPr>
              <p:cNvPr id="15" name="TextBox 14">
                <a:extLst>
                  <a:ext uri="{FF2B5EF4-FFF2-40B4-BE49-F238E27FC236}">
                    <a16:creationId xmlns:a16="http://schemas.microsoft.com/office/drawing/2014/main" id="{63CCE387-0DD7-265F-E389-28F4A400B7C5}"/>
                  </a:ext>
                </a:extLst>
              </p:cNvPr>
              <p:cNvSpPr txBox="1">
                <a:spLocks noRot="1" noChangeAspect="1" noMove="1" noResize="1" noEditPoints="1" noAdjustHandles="1" noChangeArrowheads="1" noChangeShapeType="1" noTextEdit="1"/>
              </p:cNvSpPr>
              <p:nvPr/>
            </p:nvSpPr>
            <p:spPr>
              <a:xfrm>
                <a:off x="10168760" y="3429000"/>
                <a:ext cx="340009" cy="408623"/>
              </a:xfrm>
              <a:prstGeom prst="round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E886D6C-64D4-E9B4-A07E-5DCE6134837D}"/>
                  </a:ext>
                </a:extLst>
              </p:cNvPr>
              <p:cNvSpPr txBox="1"/>
              <p:nvPr/>
            </p:nvSpPr>
            <p:spPr>
              <a:xfrm>
                <a:off x="9907024" y="4564718"/>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𝜃</m:t>
                      </m:r>
                    </m:oMath>
                  </m:oMathPara>
                </a14:m>
                <a:endParaRPr lang="en-US" sz="1200" dirty="0"/>
              </a:p>
            </p:txBody>
          </p:sp>
        </mc:Choice>
        <mc:Fallback>
          <p:sp>
            <p:nvSpPr>
              <p:cNvPr id="16" name="TextBox 15">
                <a:extLst>
                  <a:ext uri="{FF2B5EF4-FFF2-40B4-BE49-F238E27FC236}">
                    <a16:creationId xmlns:a16="http://schemas.microsoft.com/office/drawing/2014/main" id="{0E886D6C-64D4-E9B4-A07E-5DCE6134837D}"/>
                  </a:ext>
                </a:extLst>
              </p:cNvPr>
              <p:cNvSpPr txBox="1">
                <a:spLocks noRot="1" noChangeAspect="1" noMove="1" noResize="1" noEditPoints="1" noAdjustHandles="1" noChangeArrowheads="1" noChangeShapeType="1" noTextEdit="1"/>
              </p:cNvSpPr>
              <p:nvPr/>
            </p:nvSpPr>
            <p:spPr>
              <a:xfrm>
                <a:off x="9907024" y="4564718"/>
                <a:ext cx="340009" cy="408623"/>
              </a:xfrm>
              <a:prstGeom prst="round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4B90CC9-DE51-35C2-AE8B-9C7D5C355B6D}"/>
                  </a:ext>
                </a:extLst>
              </p:cNvPr>
              <p:cNvSpPr txBox="1"/>
              <p:nvPr/>
            </p:nvSpPr>
            <p:spPr>
              <a:xfrm>
                <a:off x="9482707" y="3711144"/>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𝛿</m:t>
                      </m:r>
                    </m:oMath>
                  </m:oMathPara>
                </a14:m>
                <a:endParaRPr lang="en-US" sz="1200" dirty="0"/>
              </a:p>
            </p:txBody>
          </p:sp>
        </mc:Choice>
        <mc:Fallback>
          <p:sp>
            <p:nvSpPr>
              <p:cNvPr id="18" name="TextBox 17">
                <a:extLst>
                  <a:ext uri="{FF2B5EF4-FFF2-40B4-BE49-F238E27FC236}">
                    <a16:creationId xmlns:a16="http://schemas.microsoft.com/office/drawing/2014/main" id="{C4B90CC9-DE51-35C2-AE8B-9C7D5C355B6D}"/>
                  </a:ext>
                </a:extLst>
              </p:cNvPr>
              <p:cNvSpPr txBox="1">
                <a:spLocks noRot="1" noChangeAspect="1" noMove="1" noResize="1" noEditPoints="1" noAdjustHandles="1" noChangeArrowheads="1" noChangeShapeType="1" noTextEdit="1"/>
              </p:cNvSpPr>
              <p:nvPr/>
            </p:nvSpPr>
            <p:spPr>
              <a:xfrm>
                <a:off x="9482707" y="3711144"/>
                <a:ext cx="340009" cy="408623"/>
              </a:xfrm>
              <a:prstGeom prst="round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AFDCA4E-ED36-3924-4FB2-1E9860E3756F}"/>
                  </a:ext>
                </a:extLst>
              </p:cNvPr>
              <p:cNvSpPr txBox="1"/>
              <p:nvPr/>
            </p:nvSpPr>
            <p:spPr>
              <a:xfrm>
                <a:off x="8657204" y="535423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𝜆</m:t>
                      </m:r>
                    </m:oMath>
                  </m:oMathPara>
                </a14:m>
                <a:endParaRPr lang="en-US" sz="1200" dirty="0"/>
              </a:p>
            </p:txBody>
          </p:sp>
        </mc:Choice>
        <mc:Fallback>
          <p:sp>
            <p:nvSpPr>
              <p:cNvPr id="19" name="TextBox 18">
                <a:extLst>
                  <a:ext uri="{FF2B5EF4-FFF2-40B4-BE49-F238E27FC236}">
                    <a16:creationId xmlns:a16="http://schemas.microsoft.com/office/drawing/2014/main" id="{7AFDCA4E-ED36-3924-4FB2-1E9860E3756F}"/>
                  </a:ext>
                </a:extLst>
              </p:cNvPr>
              <p:cNvSpPr txBox="1">
                <a:spLocks noRot="1" noChangeAspect="1" noMove="1" noResize="1" noEditPoints="1" noAdjustHandles="1" noChangeArrowheads="1" noChangeShapeType="1" noTextEdit="1"/>
              </p:cNvSpPr>
              <p:nvPr/>
            </p:nvSpPr>
            <p:spPr>
              <a:xfrm>
                <a:off x="8657204" y="5354230"/>
                <a:ext cx="340009" cy="408623"/>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D6E4E0E-9282-3AFF-7CBB-82C0548DEB1E}"/>
                  </a:ext>
                </a:extLst>
              </p:cNvPr>
              <p:cNvSpPr txBox="1"/>
              <p:nvPr/>
            </p:nvSpPr>
            <p:spPr>
              <a:xfrm>
                <a:off x="8607514" y="4511439"/>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𝛾</m:t>
                      </m:r>
                    </m:oMath>
                  </m:oMathPara>
                </a14:m>
                <a:endParaRPr lang="en-US" sz="1200" dirty="0"/>
              </a:p>
            </p:txBody>
          </p:sp>
        </mc:Choice>
        <mc:Fallback>
          <p:sp>
            <p:nvSpPr>
              <p:cNvPr id="20" name="TextBox 19">
                <a:extLst>
                  <a:ext uri="{FF2B5EF4-FFF2-40B4-BE49-F238E27FC236}">
                    <a16:creationId xmlns:a16="http://schemas.microsoft.com/office/drawing/2014/main" id="{FD6E4E0E-9282-3AFF-7CBB-82C0548DEB1E}"/>
                  </a:ext>
                </a:extLst>
              </p:cNvPr>
              <p:cNvSpPr txBox="1">
                <a:spLocks noRot="1" noChangeAspect="1" noMove="1" noResize="1" noEditPoints="1" noAdjustHandles="1" noChangeArrowheads="1" noChangeShapeType="1" noTextEdit="1"/>
              </p:cNvSpPr>
              <p:nvPr/>
            </p:nvSpPr>
            <p:spPr>
              <a:xfrm>
                <a:off x="8607514" y="4511439"/>
                <a:ext cx="340009" cy="408623"/>
              </a:xfrm>
              <a:prstGeom prst="round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2663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SEMs and Causal Diagrams let us disentangle the difference flows of “causal influence” and focus on the ones that we care to identify.</a:t>
            </a: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51509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BAB2-B0B4-173D-9B15-5A8788533E62}"/>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E83CC396-A5AE-BFAB-0939-FCEEB59B7BD3}"/>
              </a:ext>
            </a:extLst>
          </p:cNvPr>
          <p:cNvSpPr>
            <a:spLocks noGrp="1"/>
          </p:cNvSpPr>
          <p:nvPr>
            <p:ph idx="1"/>
          </p:nvPr>
        </p:nvSpPr>
        <p:spPr/>
        <p:txBody>
          <a:bodyPr/>
          <a:lstStyle/>
          <a:p>
            <a:r>
              <a:rPr lang="en-US" dirty="0"/>
              <a:t>Learn the “language” of (linear) structural equation models (SEMs)</a:t>
            </a:r>
          </a:p>
          <a:p>
            <a:r>
              <a:rPr lang="en-US" dirty="0"/>
              <a:t>Connect to “potential outcome” and the “causal diagram” language</a:t>
            </a:r>
          </a:p>
          <a:p>
            <a:r>
              <a:rPr lang="en-US" dirty="0"/>
              <a:t>Introduce “intervention” concepts</a:t>
            </a:r>
          </a:p>
          <a:p>
            <a:r>
              <a:rPr lang="en-US" dirty="0"/>
              <a:t>Introduce some causal diagram concepts</a:t>
            </a:r>
          </a:p>
          <a:p>
            <a:r>
              <a:rPr lang="en-US" dirty="0"/>
              <a:t>Examples of how to use SEMs (direct/indirect effects, collider bias, wage discrimination)</a:t>
            </a:r>
          </a:p>
        </p:txBody>
      </p:sp>
    </p:spTree>
    <p:extLst>
      <p:ext uri="{BB962C8B-B14F-4D97-AF65-F5344CB8AC3E}">
        <p14:creationId xmlns:p14="http://schemas.microsoft.com/office/powerpoint/2010/main" val="85142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60CABC0-CCB8-8FED-87C9-75D4E12F2AB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Structural Equation Models</a:t>
            </a:r>
          </a:p>
        </p:txBody>
      </p:sp>
      <p:pic>
        <p:nvPicPr>
          <p:cNvPr id="5" name="Content Placeholder 4">
            <a:extLst>
              <a:ext uri="{FF2B5EF4-FFF2-40B4-BE49-F238E27FC236}">
                <a16:creationId xmlns:a16="http://schemas.microsoft.com/office/drawing/2014/main" id="{6C82825A-9288-54C9-334D-7F41E359982F}"/>
              </a:ext>
            </a:extLst>
          </p:cNvPr>
          <p:cNvPicPr>
            <a:picLocks noGrp="1" noChangeAspect="1"/>
          </p:cNvPicPr>
          <p:nvPr>
            <p:ph idx="1"/>
          </p:nvPr>
        </p:nvPicPr>
        <p:blipFill>
          <a:blip r:embed="rId2"/>
          <a:stretch>
            <a:fillRect/>
          </a:stretch>
        </p:blipFill>
        <p:spPr>
          <a:xfrm>
            <a:off x="4502428" y="1161921"/>
            <a:ext cx="7225748" cy="4534158"/>
          </a:xfrm>
          <a:prstGeom prst="rect">
            <a:avLst/>
          </a:prstGeom>
        </p:spPr>
      </p:pic>
    </p:spTree>
    <p:extLst>
      <p:ext uri="{BB962C8B-B14F-4D97-AF65-F5344CB8AC3E}">
        <p14:creationId xmlns:p14="http://schemas.microsoft.com/office/powerpoint/2010/main" val="343548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BD76-CAAE-26D3-24A9-1C3E016E7B4E}"/>
              </a:ext>
            </a:extLst>
          </p:cNvPr>
          <p:cNvSpPr>
            <a:spLocks noGrp="1"/>
          </p:cNvSpPr>
          <p:nvPr>
            <p:ph type="title"/>
          </p:nvPr>
        </p:nvSpPr>
        <p:spPr/>
        <p:txBody>
          <a:bodyPr/>
          <a:lstStyle/>
          <a:p>
            <a:r>
              <a:rPr lang="en-US" dirty="0"/>
              <a:t>The Language of SEMs</a:t>
            </a:r>
          </a:p>
        </p:txBody>
      </p:sp>
      <p:sp>
        <p:nvSpPr>
          <p:cNvPr id="3" name="Text Placeholder 2">
            <a:extLst>
              <a:ext uri="{FF2B5EF4-FFF2-40B4-BE49-F238E27FC236}">
                <a16:creationId xmlns:a16="http://schemas.microsoft.com/office/drawing/2014/main" id="{60D7FC65-84AD-9B1B-434F-0790AE3A25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197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DC6A-9D32-8809-E27A-F738B9338B86}"/>
              </a:ext>
            </a:extLst>
          </p:cNvPr>
          <p:cNvSpPr>
            <a:spLocks noGrp="1"/>
          </p:cNvSpPr>
          <p:nvPr>
            <p:ph type="title"/>
          </p:nvPr>
        </p:nvSpPr>
        <p:spPr/>
        <p:txBody>
          <a:bodyPr/>
          <a:lstStyle/>
          <a:p>
            <a:r>
              <a:rPr lang="en-US" dirty="0"/>
              <a:t>Structural Equation Models (SEMs)</a:t>
            </a:r>
          </a:p>
        </p:txBody>
      </p:sp>
      <p:sp>
        <p:nvSpPr>
          <p:cNvPr id="3" name="Content Placeholder 2">
            <a:extLst>
              <a:ext uri="{FF2B5EF4-FFF2-40B4-BE49-F238E27FC236}">
                <a16:creationId xmlns:a16="http://schemas.microsoft.com/office/drawing/2014/main" id="{F1C94011-FC0F-93D8-ACD2-DEAAF8CE82C8}"/>
              </a:ext>
            </a:extLst>
          </p:cNvPr>
          <p:cNvSpPr>
            <a:spLocks noGrp="1"/>
          </p:cNvSpPr>
          <p:nvPr>
            <p:ph idx="1"/>
          </p:nvPr>
        </p:nvSpPr>
        <p:spPr/>
        <p:txBody>
          <a:bodyPr>
            <a:normAutofit/>
          </a:bodyPr>
          <a:lstStyle/>
          <a:p>
            <a:r>
              <a:rPr lang="en-US" dirty="0"/>
              <a:t>A more “mechanistic” definition of causality</a:t>
            </a:r>
          </a:p>
          <a:p>
            <a:r>
              <a:rPr lang="en-US" dirty="0"/>
              <a:t>Mathematically equivalent to potential outcomes</a:t>
            </a:r>
          </a:p>
          <a:p>
            <a:r>
              <a:rPr lang="en-US" dirty="0"/>
              <a:t>SEMs define “mechanisms” or “structures” of how the world works</a:t>
            </a:r>
          </a:p>
          <a:p>
            <a:r>
              <a:rPr lang="en-US" dirty="0"/>
              <a:t>These “mechanisms” allow one to understand what would be the effects of “interventions”; the causal effect</a:t>
            </a:r>
          </a:p>
          <a:p>
            <a:r>
              <a:rPr lang="en-US" dirty="0"/>
              <a:t>Parameters that go into these mechanisms are “structural” parameters</a:t>
            </a:r>
          </a:p>
          <a:p>
            <a:endParaRPr lang="en-US" dirty="0"/>
          </a:p>
          <a:p>
            <a:r>
              <a:rPr lang="en-US" dirty="0"/>
              <a:t>Goal: identify “structural” parameters from observed data</a:t>
            </a:r>
          </a:p>
        </p:txBody>
      </p:sp>
    </p:spTree>
    <p:extLst>
      <p:ext uri="{BB962C8B-B14F-4D97-AF65-F5344CB8AC3E}">
        <p14:creationId xmlns:p14="http://schemas.microsoft.com/office/powerpoint/2010/main" val="404507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1769-14AA-72E8-B016-C4507D1FA1A9}"/>
              </a:ext>
            </a:extLst>
          </p:cNvPr>
          <p:cNvSpPr>
            <a:spLocks noGrp="1"/>
          </p:cNvSpPr>
          <p:nvPr>
            <p:ph type="title"/>
          </p:nvPr>
        </p:nvSpPr>
        <p:spPr/>
        <p:txBody>
          <a:bodyPr/>
          <a:lstStyle/>
          <a:p>
            <a:r>
              <a:rPr lang="en-US" dirty="0"/>
              <a:t>Example: Demand for Gasoline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6E54AC-F8E4-AD5C-B2AB-DA2BDB8A6D26}"/>
                  </a:ext>
                </a:extLst>
              </p:cNvPr>
              <p:cNvSpPr>
                <a:spLocks noGrp="1"/>
              </p:cNvSpPr>
              <p:nvPr>
                <p:ph idx="1"/>
              </p:nvPr>
            </p:nvSpPr>
            <p:spPr/>
            <p:txBody>
              <a:bodyPr/>
              <a:lstStyle/>
              <a:p>
                <a:r>
                  <a:rPr lang="en-US" dirty="0"/>
                  <a:t>Economic theory tells us that under a log-linear (Cobb-Douglas) model of demand that (log-)demand </a:t>
                </a:r>
                <a14:m>
                  <m:oMath xmlns:m="http://schemas.openxmlformats.org/officeDocument/2006/math">
                    <m:r>
                      <a:rPr lang="en-US" b="0" i="1" smtClean="0">
                        <a:latin typeface="Cambria Math" panose="02040503050406030204" pitchFamily="18" charset="0"/>
                      </a:rPr>
                      <m:t>𝑌</m:t>
                    </m:r>
                  </m:oMath>
                </a14:m>
                <a:r>
                  <a:rPr lang="en-US" dirty="0"/>
                  <a:t> as a function of (log-)price </a:t>
                </a:r>
                <a14:m>
                  <m:oMath xmlns:m="http://schemas.openxmlformats.org/officeDocument/2006/math">
                    <m:r>
                      <a:rPr lang="en-US" b="0" i="1" smtClean="0">
                        <a:latin typeface="Cambria Math" panose="02040503050406030204" pitchFamily="18" charset="0"/>
                      </a:rPr>
                      <m:t>𝑝</m:t>
                    </m:r>
                  </m:oMath>
                </a14:m>
                <a:r>
                  <a:rPr lang="en-US" dirty="0"/>
                  <a:t> should follow a law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oMath>
                  </m:oMathPara>
                </a14:m>
                <a:endParaRPr lang="en-US" dirty="0"/>
              </a:p>
              <a:p>
                <a14:m>
                  <m:oMath xmlns:m="http://schemas.openxmlformats.org/officeDocument/2006/math">
                    <m:r>
                      <a:rPr lang="en-US" b="0" i="1" smtClean="0">
                        <a:latin typeface="Cambria Math" panose="02040503050406030204" pitchFamily="18" charset="0"/>
                      </a:rPr>
                      <m:t>𝛿</m:t>
                    </m:r>
                  </m:oMath>
                </a14:m>
                <a:r>
                  <a:rPr lang="en-US" dirty="0"/>
                  <a:t> is the price elasticity of demand</a:t>
                </a:r>
              </a:p>
              <a:p>
                <a:r>
                  <a:rPr lang="en-US" dirty="0"/>
                  <a:t>In practice, observed demand is random across house-holds due to un-observed factors (shocks) </a:t>
                </a:r>
                <a14:m>
                  <m:oMath xmlns:m="http://schemas.openxmlformats.org/officeDocument/2006/math">
                    <m:r>
                      <a:rPr lang="en-US" b="0" i="1" smtClean="0">
                        <a:latin typeface="Cambria Math" panose="02040503050406030204" pitchFamily="18" charset="0"/>
                      </a:rPr>
                      <m:t>𝑈</m:t>
                    </m:r>
                  </m:oMath>
                </a14:m>
                <a:endParaRPr lang="en-US" dirty="0"/>
              </a:p>
              <a:p>
                <a:r>
                  <a:rPr lang="en-US" dirty="0"/>
                  <a:t>We can then write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=0</m:t>
                      </m:r>
                    </m:oMath>
                  </m:oMathPara>
                </a14:m>
                <a:endParaRPr lang="en-US" dirty="0"/>
              </a:p>
            </p:txBody>
          </p:sp>
        </mc:Choice>
        <mc:Fallback>
          <p:sp>
            <p:nvSpPr>
              <p:cNvPr id="3" name="Content Placeholder 2">
                <a:extLst>
                  <a:ext uri="{FF2B5EF4-FFF2-40B4-BE49-F238E27FC236}">
                    <a16:creationId xmlns:a16="http://schemas.microsoft.com/office/drawing/2014/main" id="{F96E54AC-F8E4-AD5C-B2AB-DA2BDB8A6D26}"/>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2440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84C5-48C7-9B9C-BBCF-955CA3366C6A}"/>
              </a:ext>
            </a:extLst>
          </p:cNvPr>
          <p:cNvSpPr>
            <a:spLocks noGrp="1"/>
          </p:cNvSpPr>
          <p:nvPr>
            <p:ph type="title"/>
          </p:nvPr>
        </p:nvSpPr>
        <p:spPr/>
        <p:txBody>
          <a:bodyPr/>
          <a:lstStyle/>
          <a:p>
            <a:r>
              <a:rPr lang="en-US" dirty="0"/>
              <a:t>SEMs and Potential Outcomes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BBA42D-9F10-F291-7A89-1A21DA93C6E6}"/>
                  </a:ext>
                </a:extLst>
              </p:cNvPr>
              <p:cNvSpPr>
                <a:spLocks noGrp="1"/>
              </p:cNvSpPr>
              <p:nvPr>
                <p:ph idx="1"/>
              </p:nvPr>
            </p:nvSpPr>
            <p:spPr/>
            <p:txBody>
              <a:bodyPr/>
              <a:lstStyle/>
              <a:p>
                <a:r>
                  <a:rPr lang="en-US" dirty="0"/>
                  <a:t>The random variable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a14:m>
                <a:r>
                  <a:rPr lang="en-US" dirty="0"/>
                  <a:t> that is defined by the SEM is equivalent to the “potential outcome” defined by the potential outcome framework</a:t>
                </a:r>
              </a:p>
              <a:p>
                <a:r>
                  <a:rPr lang="en-US" dirty="0"/>
                  <a:t>The stochastic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m:oMathPara>
                </a14:m>
                <a:endParaRPr lang="en-US" dirty="0"/>
              </a:p>
              <a:p>
                <a:r>
                  <a:rPr lang="en-US" dirty="0"/>
                  <a:t>Encodes the random outcome if we intervene and set the price to </a:t>
                </a:r>
                <a14:m>
                  <m:oMath xmlns:m="http://schemas.openxmlformats.org/officeDocument/2006/math">
                    <m:r>
                      <a:rPr lang="en-US" b="0" i="1" smtClean="0">
                        <a:latin typeface="Cambria Math" panose="02040503050406030204" pitchFamily="18" charset="0"/>
                      </a:rPr>
                      <m:t>𝑝</m:t>
                    </m:r>
                  </m:oMath>
                </a14:m>
                <a:endParaRPr lang="en-US" dirty="0"/>
              </a:p>
              <a:p>
                <a:r>
                  <a:rPr lang="en-US" dirty="0"/>
                  <a:t>Expected log-demand if we intervene and set price to </a:t>
                </a:r>
                <a14:m>
                  <m:oMath xmlns:m="http://schemas.openxmlformats.org/officeDocument/2006/math">
                    <m:r>
                      <a:rPr lang="en-US" b="0" i="1" smtClean="0">
                        <a:latin typeface="Cambria Math" panose="02040503050406030204" pitchFamily="18" charset="0"/>
                      </a:rPr>
                      <m:t>𝑝</m:t>
                    </m:r>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oMath>
                  </m:oMathPara>
                </a14:m>
                <a:endParaRPr lang="en-US" dirty="0"/>
              </a:p>
              <a:p>
                <a:r>
                  <a:rPr lang="en-US" dirty="0"/>
                  <a:t>The average causal effect of switching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d>
                        </m:e>
                      </m:d>
                    </m:oMath>
                  </m:oMathPara>
                </a14:m>
                <a:endParaRPr lang="en-US" dirty="0"/>
              </a:p>
            </p:txBody>
          </p:sp>
        </mc:Choice>
        <mc:Fallback>
          <p:sp>
            <p:nvSpPr>
              <p:cNvPr id="3" name="Content Placeholder 2">
                <a:extLst>
                  <a:ext uri="{FF2B5EF4-FFF2-40B4-BE49-F238E27FC236}">
                    <a16:creationId xmlns:a16="http://schemas.microsoft.com/office/drawing/2014/main" id="{FBBBA42D-9F10-F291-7A89-1A21DA93C6E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14397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9092</TotalTime>
  <Words>2348</Words>
  <Application>Microsoft Office PowerPoint</Application>
  <PresentationFormat>Widescreen</PresentationFormat>
  <Paragraphs>322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Calisto MT</vt:lpstr>
      <vt:lpstr>Cambria Math</vt:lpstr>
      <vt:lpstr>Office Theme</vt:lpstr>
      <vt:lpstr>MS&amp;E 228: Structural Equation Models</vt:lpstr>
      <vt:lpstr>PowerPoint Presentation</vt:lpstr>
      <vt:lpstr>PowerPoint Presentation</vt:lpstr>
      <vt:lpstr>Goals for Today</vt:lpstr>
      <vt:lpstr>Structural Equation Models</vt:lpstr>
      <vt:lpstr>The Language of SEMs</vt:lpstr>
      <vt:lpstr>Structural Equation Models (SEMs)</vt:lpstr>
      <vt:lpstr>Example: Demand for Gasoline</vt:lpstr>
      <vt:lpstr>SEMs and Potential Outcomes</vt:lpstr>
      <vt:lpstr>More Reasonable SEM</vt:lpstr>
      <vt:lpstr>Identification Question</vt:lpstr>
      <vt:lpstr>Conditional Exogeneity</vt:lpstr>
      <vt:lpstr>Conditional Exogeneity Interpretation</vt:lpstr>
      <vt:lpstr>Identification under Conditional Exogeneity</vt:lpstr>
      <vt:lpstr>Structural Model of Price</vt:lpstr>
      <vt:lpstr>Triangular Structural Equation Model (TSEM</vt:lpstr>
      <vt:lpstr>What do we mean by Structural</vt:lpstr>
      <vt:lpstr>SEMs: more “mechanistic” version of potential outcomes  Allow us to determine the explicit structural mechanisms that give rise to the stochastic potential outcomes. </vt:lpstr>
      <vt:lpstr>Parse out which parts of the generative process is endogenous and which part is exogenously driven.  Structural component motivated by a “model” and invariant to shifts in the exogenous components  Structural component allows to answer counterfactual queries, under interventions on endogenous variables</vt:lpstr>
      <vt:lpstr>Visualizing SEMs</vt:lpstr>
      <vt:lpstr>SEMs as Causal Diagrams</vt:lpstr>
      <vt:lpstr>Back-door paths</vt:lpstr>
      <vt:lpstr>Direct and Indirect Effects</vt:lpstr>
      <vt:lpstr>Direct and Indirect Effects</vt:lpstr>
      <vt:lpstr>Causal Diagram representations of a SEM allow us to understand the different “paths of influence”, and how to identify different structural parameters</vt:lpstr>
      <vt:lpstr>Conditioning Gone Wrong</vt:lpstr>
      <vt:lpstr>Colliders</vt:lpstr>
      <vt:lpstr>Colliders</vt:lpstr>
      <vt:lpstr>Birth Length Paradox</vt:lpstr>
      <vt:lpstr>Birth Length Paradox</vt:lpstr>
      <vt:lpstr>Birth Length Paradox</vt:lpstr>
      <vt:lpstr>Birth Length Paradox</vt:lpstr>
      <vt:lpstr>Birth Length Paradox: Visually</vt:lpstr>
      <vt:lpstr>We should not always be conditioning/adjusting for any variable that we have access to.   Some variables (especially those that are “outcomes”) can introduce heavy biases  SEMs and Causal Diagrams is the tool that lets us deduce what is the right adjustment set</vt:lpstr>
      <vt:lpstr>Direct and Indirect Effects for Analysis of Wage Discrimination</vt:lpstr>
      <vt:lpstr>A Structural Equation Model of Wage Discrimination</vt:lpstr>
      <vt:lpstr>A Structural Equation Model of Wage Discrimination</vt:lpstr>
      <vt:lpstr>SEMs and Causal Diagrams let us disentangle the difference flows of “causal influence” and focus on the ones that we care to identify.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MS&amp;E 228: Inference in Linear Models</dc:title>
  <dc:creator>Vasilis Syrgkanis</dc:creator>
  <cp:lastModifiedBy>Vasilis Syrgkanis</cp:lastModifiedBy>
  <cp:revision>445</cp:revision>
  <dcterms:created xsi:type="dcterms:W3CDTF">2023-01-16T03:53:17Z</dcterms:created>
  <dcterms:modified xsi:type="dcterms:W3CDTF">2023-01-31T01:30:08Z</dcterms:modified>
</cp:coreProperties>
</file>