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385" r:id="rId3"/>
    <p:sldId id="2412" r:id="rId4"/>
    <p:sldId id="2387" r:id="rId5"/>
    <p:sldId id="2369" r:id="rId6"/>
    <p:sldId id="2390" r:id="rId7"/>
    <p:sldId id="2371" r:id="rId8"/>
    <p:sldId id="2413" r:id="rId9"/>
    <p:sldId id="2414" r:id="rId10"/>
    <p:sldId id="2415" r:id="rId11"/>
    <p:sldId id="2416" r:id="rId12"/>
    <p:sldId id="2418" r:id="rId13"/>
    <p:sldId id="2417" r:id="rId14"/>
    <p:sldId id="2420" r:id="rId15"/>
    <p:sldId id="2423" r:id="rId16"/>
    <p:sldId id="2419" r:id="rId17"/>
    <p:sldId id="2424" r:id="rId18"/>
    <p:sldId id="2425" r:id="rId19"/>
    <p:sldId id="2426" r:id="rId20"/>
    <p:sldId id="2391" r:id="rId21"/>
    <p:sldId id="2428" r:id="rId22"/>
    <p:sldId id="2430" r:id="rId23"/>
    <p:sldId id="2431" r:id="rId24"/>
    <p:sldId id="2432" r:id="rId25"/>
    <p:sldId id="2433" r:id="rId26"/>
    <p:sldId id="2434" r:id="rId27"/>
    <p:sldId id="2439" r:id="rId28"/>
    <p:sldId id="2440" r:id="rId29"/>
    <p:sldId id="2441" r:id="rId30"/>
    <p:sldId id="2435" r:id="rId31"/>
    <p:sldId id="2436" r:id="rId32"/>
    <p:sldId id="2437" r:id="rId33"/>
    <p:sldId id="2442" r:id="rId34"/>
    <p:sldId id="2443" r:id="rId35"/>
    <p:sldId id="2444" r:id="rId36"/>
    <p:sldId id="2452" r:id="rId37"/>
    <p:sldId id="2438" r:id="rId38"/>
    <p:sldId id="2445" r:id="rId39"/>
    <p:sldId id="2446" r:id="rId40"/>
    <p:sldId id="2447" r:id="rId41"/>
    <p:sldId id="2448" r:id="rId42"/>
    <p:sldId id="2449" r:id="rId43"/>
    <p:sldId id="2451" r:id="rId44"/>
    <p:sldId id="245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33.png"/><Relationship Id="rId4" Type="http://schemas.openxmlformats.org/officeDocument/2006/relationships/image" Target="../media/image36.png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MS&amp;E 228: Directed Acyclic Graphs and Non-Linear SEMs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Non-Linear Triangular Structural Equation (TSEM)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independent “exogenous” shocks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0A49BD-CFE3-6CA4-A4D6-7CEF6BA05450}"/>
              </a:ext>
            </a:extLst>
          </p:cNvPr>
          <p:cNvSpPr/>
          <p:nvPr/>
        </p:nvSpPr>
        <p:spPr>
          <a:xfrm>
            <a:off x="6752164" y="2349495"/>
            <a:ext cx="381001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5A2A85-B9AC-5F1B-9F5C-931DE87396C8}"/>
              </a:ext>
            </a:extLst>
          </p:cNvPr>
          <p:cNvSpPr/>
          <p:nvPr/>
        </p:nvSpPr>
        <p:spPr>
          <a:xfrm>
            <a:off x="6392333" y="2785528"/>
            <a:ext cx="381000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34A993-383B-F7F0-845C-4835C30E16E5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>
            <a:off x="6942665" y="2738962"/>
            <a:ext cx="1191685" cy="5291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C7D69-3564-51D9-27BE-DB20B78A735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773333" y="2980262"/>
            <a:ext cx="1361017" cy="2878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7599A8-C7AE-ADAC-E581-8B889DF728AC}"/>
              </a:ext>
            </a:extLst>
          </p:cNvPr>
          <p:cNvSpPr/>
          <p:nvPr/>
        </p:nvSpPr>
        <p:spPr>
          <a:xfrm>
            <a:off x="8134350" y="3003544"/>
            <a:ext cx="2806699" cy="5291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Exogenously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“outside” of the model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4B5CE24-0080-CC4E-4125-B9F64C55D4A9}"/>
              </a:ext>
            </a:extLst>
          </p:cNvPr>
          <p:cNvSpPr/>
          <p:nvPr/>
        </p:nvSpPr>
        <p:spPr>
          <a:xfrm>
            <a:off x="5586940" y="3233207"/>
            <a:ext cx="381000" cy="4360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0145AC-23C1-5920-E4B4-7D6EE41B3F03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5967940" y="3268128"/>
            <a:ext cx="2166410" cy="18309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0382238-CBB9-6BF8-8DF5-F440C08F4B17}"/>
              </a:ext>
            </a:extLst>
          </p:cNvPr>
          <p:cNvSpPr/>
          <p:nvPr/>
        </p:nvSpPr>
        <p:spPr>
          <a:xfrm>
            <a:off x="1574800" y="2434161"/>
            <a:ext cx="2129364" cy="104563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Endogenously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by the structural model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8425F75-36CC-C1E7-C059-34B5CA19F308}"/>
              </a:ext>
            </a:extLst>
          </p:cNvPr>
          <p:cNvSpPr/>
          <p:nvPr/>
        </p:nvSpPr>
        <p:spPr>
          <a:xfrm>
            <a:off x="4705349" y="2308751"/>
            <a:ext cx="469900" cy="38840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5E1CA65-54DB-08F4-6310-5AA09E81B3F9}"/>
              </a:ext>
            </a:extLst>
          </p:cNvPr>
          <p:cNvSpPr/>
          <p:nvPr/>
        </p:nvSpPr>
        <p:spPr>
          <a:xfrm>
            <a:off x="4700057" y="2738962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C4B27C-7C8D-02E6-B180-094C73271A52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3704164" y="2502955"/>
            <a:ext cx="1001185" cy="4540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9DB2D8-7C12-85E9-86D8-3458E5DB9080}"/>
              </a:ext>
            </a:extLst>
          </p:cNvPr>
          <p:cNvCxnSpPr>
            <a:cxnSpLocks/>
            <a:stCxn id="29" idx="1"/>
            <a:endCxn id="27" idx="3"/>
          </p:cNvCxnSpPr>
          <p:nvPr/>
        </p:nvCxnSpPr>
        <p:spPr>
          <a:xfrm flipH="1">
            <a:off x="3704164" y="2956979"/>
            <a:ext cx="99589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8231D41-CBD2-ACCB-9340-4D37AA1D6D32}"/>
              </a:ext>
            </a:extLst>
          </p:cNvPr>
          <p:cNvSpPr/>
          <p:nvPr/>
        </p:nvSpPr>
        <p:spPr>
          <a:xfrm>
            <a:off x="4700057" y="3210717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1DE18-C83F-57EA-A27C-4727EE83E0EA}"/>
              </a:ext>
            </a:extLst>
          </p:cNvPr>
          <p:cNvCxnSpPr>
            <a:cxnSpLocks/>
            <a:stCxn id="42" idx="1"/>
            <a:endCxn id="27" idx="3"/>
          </p:cNvCxnSpPr>
          <p:nvPr/>
        </p:nvCxnSpPr>
        <p:spPr>
          <a:xfrm flipH="1" flipV="1">
            <a:off x="3704164" y="2956979"/>
            <a:ext cx="995893" cy="4717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E77C7E-B319-D45D-5372-201772B2FAFB}"/>
                  </a:ext>
                </a:extLst>
              </p:cNvPr>
              <p:cNvSpPr/>
              <p:nvPr/>
            </p:nvSpPr>
            <p:spPr>
              <a:xfrm>
                <a:off x="4543237" y="525886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E77C7E-B319-D45D-5372-201772B2F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237" y="525886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769F6DB-D58C-D08F-75AC-ED6D148D7752}"/>
                  </a:ext>
                </a:extLst>
              </p:cNvPr>
              <p:cNvSpPr/>
              <p:nvPr/>
            </p:nvSpPr>
            <p:spPr>
              <a:xfrm>
                <a:off x="6842703" y="530597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769F6DB-D58C-D08F-75AC-ED6D148D7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703" y="5305975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CF6551-1F47-DEEB-17B5-AAFD909BB383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283538" y="562315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B697C9-B403-717E-4414-78005A68AB67}"/>
                  </a:ext>
                </a:extLst>
              </p:cNvPr>
              <p:cNvSpPr/>
              <p:nvPr/>
            </p:nvSpPr>
            <p:spPr>
              <a:xfrm>
                <a:off x="5788200" y="406505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B697C9-B403-717E-4414-78005A68A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200" y="4065058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C21414-DEB0-D60A-CF22-F2A29A7800E3}"/>
              </a:ext>
            </a:extLst>
          </p:cNvPr>
          <p:cNvCxnSpPr>
            <a:cxnSpLocks/>
            <a:stCxn id="12" idx="5"/>
            <a:endCxn id="10" idx="1"/>
          </p:cNvCxnSpPr>
          <p:nvPr/>
        </p:nvCxnSpPr>
        <p:spPr>
          <a:xfrm>
            <a:off x="6420086" y="4686934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259DF2-4577-06BF-FFE2-AEA165573392}"/>
              </a:ext>
            </a:extLst>
          </p:cNvPr>
          <p:cNvCxnSpPr>
            <a:stCxn id="9" idx="7"/>
            <a:endCxn id="12" idx="3"/>
          </p:cNvCxnSpPr>
          <p:nvPr/>
        </p:nvCxnSpPr>
        <p:spPr>
          <a:xfrm flipV="1">
            <a:off x="5175123" y="4686934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066FB8-82C7-350A-197C-8E5DF0835C64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5402397" y="4429345"/>
            <a:ext cx="385803" cy="37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72C49DC-6A8E-8E33-918C-343F4D48D782}"/>
                  </a:ext>
                </a:extLst>
              </p:cNvPr>
              <p:cNvSpPr/>
              <p:nvPr/>
            </p:nvSpPr>
            <p:spPr>
              <a:xfrm>
                <a:off x="6951118" y="6291363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72C49DC-6A8E-8E33-918C-343F4D48D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118" y="6291363"/>
                <a:ext cx="531033" cy="49812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720A60-594F-988C-6164-F02F23415BA1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H="1" flipV="1">
            <a:off x="7212854" y="6034548"/>
            <a:ext cx="3781" cy="2568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85535CD-07F4-7DB1-160C-4879D20D4C7E}"/>
                  </a:ext>
                </a:extLst>
              </p:cNvPr>
              <p:cNvSpPr/>
              <p:nvPr/>
            </p:nvSpPr>
            <p:spPr>
              <a:xfrm>
                <a:off x="4871364" y="4183996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85535CD-07F4-7DB1-160C-4879D20D4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4" y="4183996"/>
                <a:ext cx="531033" cy="49812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BAEB8AA-0F76-E861-190D-724E5421CDA3}"/>
                  </a:ext>
                </a:extLst>
              </p:cNvPr>
              <p:cNvSpPr/>
              <p:nvPr/>
            </p:nvSpPr>
            <p:spPr>
              <a:xfrm>
                <a:off x="3594808" y="5374087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BAEB8AA-0F76-E861-190D-724E5421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808" y="5374087"/>
                <a:ext cx="531033" cy="49812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88AF2B-54C5-CA79-67B6-10FDEC4693EC}"/>
              </a:ext>
            </a:extLst>
          </p:cNvPr>
          <p:cNvCxnSpPr>
            <a:cxnSpLocks/>
            <a:stCxn id="25" idx="6"/>
            <a:endCxn id="9" idx="2"/>
          </p:cNvCxnSpPr>
          <p:nvPr/>
        </p:nvCxnSpPr>
        <p:spPr>
          <a:xfrm>
            <a:off x="4125841" y="5623151"/>
            <a:ext cx="4173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05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Non-Linear Triangular Structural Equation (TSEM)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independent “exogenous” shocks; typically omitted from DAG visualization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0A49BD-CFE3-6CA4-A4D6-7CEF6BA05450}"/>
              </a:ext>
            </a:extLst>
          </p:cNvPr>
          <p:cNvSpPr/>
          <p:nvPr/>
        </p:nvSpPr>
        <p:spPr>
          <a:xfrm>
            <a:off x="6752164" y="2349495"/>
            <a:ext cx="381001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5A2A85-B9AC-5F1B-9F5C-931DE87396C8}"/>
              </a:ext>
            </a:extLst>
          </p:cNvPr>
          <p:cNvSpPr/>
          <p:nvPr/>
        </p:nvSpPr>
        <p:spPr>
          <a:xfrm>
            <a:off x="6392333" y="2785528"/>
            <a:ext cx="381000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34A993-383B-F7F0-845C-4835C30E16E5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>
            <a:off x="6942665" y="2738962"/>
            <a:ext cx="1191685" cy="5291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C7D69-3564-51D9-27BE-DB20B78A735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773333" y="2980262"/>
            <a:ext cx="1361017" cy="2878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7599A8-C7AE-ADAC-E581-8B889DF728AC}"/>
              </a:ext>
            </a:extLst>
          </p:cNvPr>
          <p:cNvSpPr/>
          <p:nvPr/>
        </p:nvSpPr>
        <p:spPr>
          <a:xfrm>
            <a:off x="8134350" y="3003544"/>
            <a:ext cx="2806699" cy="5291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Exogenously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“outside” of the model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4B5CE24-0080-CC4E-4125-B9F64C55D4A9}"/>
              </a:ext>
            </a:extLst>
          </p:cNvPr>
          <p:cNvSpPr/>
          <p:nvPr/>
        </p:nvSpPr>
        <p:spPr>
          <a:xfrm>
            <a:off x="5586940" y="3233207"/>
            <a:ext cx="381000" cy="4360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0145AC-23C1-5920-E4B4-7D6EE41B3F03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5967940" y="3268128"/>
            <a:ext cx="2166410" cy="18309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0382238-CBB9-6BF8-8DF5-F440C08F4B17}"/>
              </a:ext>
            </a:extLst>
          </p:cNvPr>
          <p:cNvSpPr/>
          <p:nvPr/>
        </p:nvSpPr>
        <p:spPr>
          <a:xfrm>
            <a:off x="1574800" y="2434161"/>
            <a:ext cx="2129364" cy="104563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Endogenously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by the structural model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8425F75-36CC-C1E7-C059-34B5CA19F308}"/>
              </a:ext>
            </a:extLst>
          </p:cNvPr>
          <p:cNvSpPr/>
          <p:nvPr/>
        </p:nvSpPr>
        <p:spPr>
          <a:xfrm>
            <a:off x="4705349" y="2308751"/>
            <a:ext cx="469900" cy="38840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5E1CA65-54DB-08F4-6310-5AA09E81B3F9}"/>
              </a:ext>
            </a:extLst>
          </p:cNvPr>
          <p:cNvSpPr/>
          <p:nvPr/>
        </p:nvSpPr>
        <p:spPr>
          <a:xfrm>
            <a:off x="4700057" y="2738962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C4B27C-7C8D-02E6-B180-094C73271A52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3704164" y="2502955"/>
            <a:ext cx="1001185" cy="4540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9DB2D8-7C12-85E9-86D8-3458E5DB9080}"/>
              </a:ext>
            </a:extLst>
          </p:cNvPr>
          <p:cNvCxnSpPr>
            <a:cxnSpLocks/>
            <a:stCxn id="29" idx="1"/>
            <a:endCxn id="27" idx="3"/>
          </p:cNvCxnSpPr>
          <p:nvPr/>
        </p:nvCxnSpPr>
        <p:spPr>
          <a:xfrm flipH="1">
            <a:off x="3704164" y="2956979"/>
            <a:ext cx="99589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8231D41-CBD2-ACCB-9340-4D37AA1D6D32}"/>
              </a:ext>
            </a:extLst>
          </p:cNvPr>
          <p:cNvSpPr/>
          <p:nvPr/>
        </p:nvSpPr>
        <p:spPr>
          <a:xfrm>
            <a:off x="4700057" y="3210717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1DE18-C83F-57EA-A27C-4727EE83E0EA}"/>
              </a:ext>
            </a:extLst>
          </p:cNvPr>
          <p:cNvCxnSpPr>
            <a:cxnSpLocks/>
            <a:stCxn id="42" idx="1"/>
            <a:endCxn id="27" idx="3"/>
          </p:cNvCxnSpPr>
          <p:nvPr/>
        </p:nvCxnSpPr>
        <p:spPr>
          <a:xfrm flipH="1" flipV="1">
            <a:off x="3704164" y="2956979"/>
            <a:ext cx="995893" cy="4717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E77C7E-B319-D45D-5372-201772B2FAFB}"/>
                  </a:ext>
                </a:extLst>
              </p:cNvPr>
              <p:cNvSpPr/>
              <p:nvPr/>
            </p:nvSpPr>
            <p:spPr>
              <a:xfrm>
                <a:off x="4543237" y="525886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E77C7E-B319-D45D-5372-201772B2F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237" y="525886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769F6DB-D58C-D08F-75AC-ED6D148D7752}"/>
                  </a:ext>
                </a:extLst>
              </p:cNvPr>
              <p:cNvSpPr/>
              <p:nvPr/>
            </p:nvSpPr>
            <p:spPr>
              <a:xfrm>
                <a:off x="6842703" y="530597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769F6DB-D58C-D08F-75AC-ED6D148D7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703" y="5305975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CF6551-1F47-DEEB-17B5-AAFD909BB383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283538" y="562315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B697C9-B403-717E-4414-78005A68AB67}"/>
                  </a:ext>
                </a:extLst>
              </p:cNvPr>
              <p:cNvSpPr/>
              <p:nvPr/>
            </p:nvSpPr>
            <p:spPr>
              <a:xfrm>
                <a:off x="5788200" y="406505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B697C9-B403-717E-4414-78005A68A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200" y="4065058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C21414-DEB0-D60A-CF22-F2A29A7800E3}"/>
              </a:ext>
            </a:extLst>
          </p:cNvPr>
          <p:cNvCxnSpPr>
            <a:cxnSpLocks/>
            <a:stCxn id="12" idx="5"/>
            <a:endCxn id="10" idx="1"/>
          </p:cNvCxnSpPr>
          <p:nvPr/>
        </p:nvCxnSpPr>
        <p:spPr>
          <a:xfrm>
            <a:off x="6420086" y="4686934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259DF2-4577-06BF-FFE2-AEA165573392}"/>
              </a:ext>
            </a:extLst>
          </p:cNvPr>
          <p:cNvCxnSpPr>
            <a:stCxn id="9" idx="7"/>
            <a:endCxn id="12" idx="3"/>
          </p:cNvCxnSpPr>
          <p:nvPr/>
        </p:nvCxnSpPr>
        <p:spPr>
          <a:xfrm flipV="1">
            <a:off x="5175123" y="4686934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Non-Linear Triangular Structural Equation (TSEM)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independent “exogenous” shocks; typically omitted from DAG visualization</a:t>
                </a:r>
              </a:p>
              <a:p>
                <a:r>
                  <a:rPr lang="en-US" dirty="0"/>
                  <a:t>A TSEM is simply a statistical “generative” model that determines a distribution over observed random variables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0A49BD-CFE3-6CA4-A4D6-7CEF6BA05450}"/>
              </a:ext>
            </a:extLst>
          </p:cNvPr>
          <p:cNvSpPr/>
          <p:nvPr/>
        </p:nvSpPr>
        <p:spPr>
          <a:xfrm>
            <a:off x="6752164" y="2349495"/>
            <a:ext cx="381001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5A2A85-B9AC-5F1B-9F5C-931DE87396C8}"/>
              </a:ext>
            </a:extLst>
          </p:cNvPr>
          <p:cNvSpPr/>
          <p:nvPr/>
        </p:nvSpPr>
        <p:spPr>
          <a:xfrm>
            <a:off x="6392333" y="2785528"/>
            <a:ext cx="381000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34A993-383B-F7F0-845C-4835C30E16E5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>
            <a:off x="6942665" y="2738962"/>
            <a:ext cx="1191685" cy="5291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C7D69-3564-51D9-27BE-DB20B78A735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773333" y="2980262"/>
            <a:ext cx="1361017" cy="2878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7599A8-C7AE-ADAC-E581-8B889DF728AC}"/>
              </a:ext>
            </a:extLst>
          </p:cNvPr>
          <p:cNvSpPr/>
          <p:nvPr/>
        </p:nvSpPr>
        <p:spPr>
          <a:xfrm>
            <a:off x="8134350" y="3003544"/>
            <a:ext cx="2806699" cy="5291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Exogenously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“outside” of the model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4B5CE24-0080-CC4E-4125-B9F64C55D4A9}"/>
              </a:ext>
            </a:extLst>
          </p:cNvPr>
          <p:cNvSpPr/>
          <p:nvPr/>
        </p:nvSpPr>
        <p:spPr>
          <a:xfrm>
            <a:off x="5586940" y="3233207"/>
            <a:ext cx="381000" cy="4360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0145AC-23C1-5920-E4B4-7D6EE41B3F03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5967940" y="3268128"/>
            <a:ext cx="2166410" cy="18309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0382238-CBB9-6BF8-8DF5-F440C08F4B17}"/>
              </a:ext>
            </a:extLst>
          </p:cNvPr>
          <p:cNvSpPr/>
          <p:nvPr/>
        </p:nvSpPr>
        <p:spPr>
          <a:xfrm>
            <a:off x="1574800" y="2434161"/>
            <a:ext cx="2129364" cy="104563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Endogenously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by the structural model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8425F75-36CC-C1E7-C059-34B5CA19F308}"/>
              </a:ext>
            </a:extLst>
          </p:cNvPr>
          <p:cNvSpPr/>
          <p:nvPr/>
        </p:nvSpPr>
        <p:spPr>
          <a:xfrm>
            <a:off x="4705349" y="2308751"/>
            <a:ext cx="469900" cy="38840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5E1CA65-54DB-08F4-6310-5AA09E81B3F9}"/>
              </a:ext>
            </a:extLst>
          </p:cNvPr>
          <p:cNvSpPr/>
          <p:nvPr/>
        </p:nvSpPr>
        <p:spPr>
          <a:xfrm>
            <a:off x="4700057" y="2738962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C4B27C-7C8D-02E6-B180-094C73271A52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3704164" y="2502955"/>
            <a:ext cx="1001185" cy="4540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9DB2D8-7C12-85E9-86D8-3458E5DB9080}"/>
              </a:ext>
            </a:extLst>
          </p:cNvPr>
          <p:cNvCxnSpPr>
            <a:cxnSpLocks/>
            <a:stCxn id="29" idx="1"/>
            <a:endCxn id="27" idx="3"/>
          </p:cNvCxnSpPr>
          <p:nvPr/>
        </p:nvCxnSpPr>
        <p:spPr>
          <a:xfrm flipH="1">
            <a:off x="3704164" y="2956979"/>
            <a:ext cx="99589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8231D41-CBD2-ACCB-9340-4D37AA1D6D32}"/>
              </a:ext>
            </a:extLst>
          </p:cNvPr>
          <p:cNvSpPr/>
          <p:nvPr/>
        </p:nvSpPr>
        <p:spPr>
          <a:xfrm>
            <a:off x="4700057" y="3210717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1DE18-C83F-57EA-A27C-4727EE83E0EA}"/>
              </a:ext>
            </a:extLst>
          </p:cNvPr>
          <p:cNvCxnSpPr>
            <a:cxnSpLocks/>
            <a:stCxn id="42" idx="1"/>
            <a:endCxn id="27" idx="3"/>
          </p:cNvCxnSpPr>
          <p:nvPr/>
        </p:nvCxnSpPr>
        <p:spPr>
          <a:xfrm flipH="1" flipV="1">
            <a:off x="3704164" y="2956979"/>
            <a:ext cx="995893" cy="4717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624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39967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TSEM is “structural” in that it is endowed with the following properties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Made up of a collection of stochastic potential outcome processes indexed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Exogeneity: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independent “shock” variables generated outside of the model</a:t>
                </a:r>
              </a:p>
              <a:p>
                <a:r>
                  <a:rPr lang="en-US" b="1" dirty="0"/>
                  <a:t>Consistency:</a:t>
                </a:r>
                <a:r>
                  <a:rPr lang="en-US" dirty="0"/>
                  <a:t> endogenous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generated by recursive substitutions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Invariance:</a:t>
                </a:r>
                <a:r>
                  <a:rPr lang="en-US" dirty="0"/>
                  <a:t> structure remains invariant to changes of distributions of shocks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39967" cy="4351338"/>
              </a:xfrm>
              <a:blipFill>
                <a:blip r:embed="rId2"/>
                <a:stretch>
                  <a:fillRect l="-73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46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B047-C9A2-C733-9EA0-1C020976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7CC0C4-373D-5BE5-EEFA-C9C3CDE3C6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(for simplicity) binary treatments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Suppose that potential outcomes are generated </a:t>
                </a:r>
                <a:r>
                  <a:rPr lang="en-US" dirty="0" err="1"/>
                  <a:t>wlog</a:t>
                </a:r>
                <a:r>
                  <a:rPr lang="en-US" dirty="0"/>
                  <a:t>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equivalent to a SEM where 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7CC0C4-373D-5BE5-EEFA-C9C3CDE3C6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755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BD76-CAAE-26D3-24A9-1C3E016E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Structural Responses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7FC65-84AD-9B1B-434F-0790AE3A2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498D-5FF4-10D3-C1F9-A0F5EC85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by Regression Revisited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291AC4-C2BE-DEEE-25A5-90DFFA2690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condition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it’s as if we’re altering the graph and SEM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remnant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, which is exogenous</a:t>
                </a:r>
              </a:p>
              <a:p>
                <a:r>
                  <a:rPr lang="en-US" dirty="0"/>
                  <a:t>As if driven by a randomized trial process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291AC4-C2BE-DEEE-25A5-90DFFA269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119FBDA-34FA-8B66-1A04-B06063989B7E}"/>
                  </a:ext>
                </a:extLst>
              </p:cNvPr>
              <p:cNvSpPr/>
              <p:nvPr/>
            </p:nvSpPr>
            <p:spPr>
              <a:xfrm>
                <a:off x="4543237" y="5809196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119FBDA-34FA-8B66-1A04-B06063989B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237" y="580919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6A826B-9BEB-3F39-AF04-1EDFBEEBAA71}"/>
                  </a:ext>
                </a:extLst>
              </p:cNvPr>
              <p:cNvSpPr/>
              <p:nvPr/>
            </p:nvSpPr>
            <p:spPr>
              <a:xfrm>
                <a:off x="6842703" y="5856307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6A826B-9BEB-3F39-AF04-1EDFBEEBA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703" y="5856307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E2EED5-8C5F-4BC3-CEA4-62FECD08833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283538" y="6173483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4A6F225-3F38-AFFD-B05D-6AAB1556408F}"/>
                  </a:ext>
                </a:extLst>
              </p:cNvPr>
              <p:cNvSpPr/>
              <p:nvPr/>
            </p:nvSpPr>
            <p:spPr>
              <a:xfrm>
                <a:off x="5788200" y="4615390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802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4A6F225-3F38-AFFD-B05D-6AAB15564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200" y="461539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F6FC60-10A3-BF86-8242-BC6460C65FAC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6420086" y="523726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189CDC-7772-674D-CFFA-7944A90CD3C9}"/>
              </a:ext>
            </a:extLst>
          </p:cNvPr>
          <p:cNvCxnSpPr>
            <a:stCxn id="4" idx="7"/>
            <a:endCxn id="7" idx="3"/>
          </p:cNvCxnSpPr>
          <p:nvPr/>
        </p:nvCxnSpPr>
        <p:spPr>
          <a:xfrm flipV="1">
            <a:off x="5175123" y="523726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142692-13D2-C8C0-01F3-CF45AC48EDAB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402397" y="4979677"/>
            <a:ext cx="385803" cy="37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AD49A23-D497-93C9-8128-5B84991BD958}"/>
                  </a:ext>
                </a:extLst>
              </p:cNvPr>
              <p:cNvSpPr/>
              <p:nvPr/>
            </p:nvSpPr>
            <p:spPr>
              <a:xfrm>
                <a:off x="4871364" y="4734328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AD49A23-D497-93C9-8128-5B84991BD9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4" y="4734328"/>
                <a:ext cx="531033" cy="49812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45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498D-5FF4-10D3-C1F9-A0F5EC85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by Regression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291AC4-C2BE-DEEE-25A5-90DFFA2690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condition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it’s as if we’re altering the graph and SEM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remnant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, which is exogenous</a:t>
                </a:r>
              </a:p>
              <a:p>
                <a:r>
                  <a:rPr lang="en-US" dirty="0"/>
                  <a:t>As if driven by a randomized trial process</a:t>
                </a:r>
              </a:p>
              <a:p>
                <a:r>
                  <a:rPr lang="en-US" dirty="0"/>
                  <a:t>If we further condition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we learn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291AC4-C2BE-DEEE-25A5-90DFFA269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3A1B935-4B71-2E40-78BA-B7375177E1CF}"/>
                  </a:ext>
                </a:extLst>
              </p:cNvPr>
              <p:cNvSpPr/>
              <p:nvPr/>
            </p:nvSpPr>
            <p:spPr>
              <a:xfrm>
                <a:off x="4543237" y="5809196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3A1B935-4B71-2E40-78BA-B7375177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237" y="580919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8745EB4-B0F9-887F-123A-848C57894891}"/>
                  </a:ext>
                </a:extLst>
              </p:cNvPr>
              <p:cNvSpPr/>
              <p:nvPr/>
            </p:nvSpPr>
            <p:spPr>
              <a:xfrm>
                <a:off x="6842703" y="5856307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8745EB4-B0F9-887F-123A-848C57894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703" y="5856307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5E0F34-13D8-5049-BEB2-F8D34E28399C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5283538" y="6173483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C591FC0-D2C7-DCE5-D773-F4FFE92E401A}"/>
                  </a:ext>
                </a:extLst>
              </p:cNvPr>
              <p:cNvSpPr/>
              <p:nvPr/>
            </p:nvSpPr>
            <p:spPr>
              <a:xfrm>
                <a:off x="5788200" y="4615390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802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C591FC0-D2C7-DCE5-D773-F4FFE92E4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200" y="461539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F792FA-936B-E69A-D807-E04CDD5A866A}"/>
              </a:ext>
            </a:extLst>
          </p:cNvPr>
          <p:cNvCxnSpPr>
            <a:cxnSpLocks/>
            <a:stCxn id="15" idx="5"/>
            <a:endCxn id="13" idx="1"/>
          </p:cNvCxnSpPr>
          <p:nvPr/>
        </p:nvCxnSpPr>
        <p:spPr>
          <a:xfrm>
            <a:off x="6420086" y="523726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07897E-5E41-99BA-6CF8-46D577A46FD3}"/>
              </a:ext>
            </a:extLst>
          </p:cNvPr>
          <p:cNvCxnSpPr>
            <a:stCxn id="12" idx="7"/>
            <a:endCxn id="15" idx="3"/>
          </p:cNvCxnSpPr>
          <p:nvPr/>
        </p:nvCxnSpPr>
        <p:spPr>
          <a:xfrm flipV="1">
            <a:off x="5175123" y="523726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6E755C-2242-0DEA-A2F8-BAADDA0F7472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5402397" y="4979677"/>
            <a:ext cx="385803" cy="37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6B12B2C-C111-7C60-02E9-302F17EB0FAD}"/>
                  </a:ext>
                </a:extLst>
              </p:cNvPr>
              <p:cNvSpPr/>
              <p:nvPr/>
            </p:nvSpPr>
            <p:spPr>
              <a:xfrm>
                <a:off x="4871364" y="4734328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6B12B2C-C111-7C60-02E9-302F17EB0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4" y="4734328"/>
                <a:ext cx="531033" cy="49812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955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C269-6FCA-70B5-A1BF-197F5FB7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by Regression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D1B8D-3906-D22A-1B95-B025AE566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The conditional expectation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recovers the conditional average structural response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Average structural response = Expected outcome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are exogenously set (outside of the model) to take values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It is useful for generating counterfactual predictions; what “would happen on average if” we intervene and 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r>
                  <a:rPr lang="en-US" dirty="0"/>
                  <a:t>For TSEM: counterfactual predictions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predictions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D1B8D-3906-D22A-1B95-B025AE566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58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72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50F5-2811-50C9-78C3-9629DC5C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by Regression Re-stated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7B5A90-65C0-C64F-B293-A13C55A62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TSEM, the conditional average structural causal effect coincides with the conditional average predictive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Left hand side is a structural hypothetical quantity: what would happen if we intervene and change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Right hand side is a statistical quantity that can be calculated from observed random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Identification:</a:t>
                </a:r>
                <a:r>
                  <a:rPr lang="en-US" dirty="0"/>
                  <a:t> Mapping of “structural hypothetical quantities” to “measurable quantities” from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7B5A90-65C0-C64F-B293-A13C55A62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84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6A58-AFB4-4536-4AA3-724B778D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the Language of Interventions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8F1C3-AAB9-2DE2-2865-4FE262A44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3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B48A93-A049-5F90-6DA3-5F0308BAFB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Do Interventions: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B48A93-A049-5F90-6DA3-5F0308BAF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EB89A-A09E-0EF2-13FC-7B03F6E6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Original Data Generative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109FC6-5CF5-D897-62DB-7ED48CDE70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109FC6-5CF5-D897-62DB-7ED48CDE7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67538E4-6932-0544-5B67-F622C3BEEE23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172199" y="1681163"/>
                <a:ext cx="5253567" cy="823912"/>
              </a:xfrm>
            </p:spPr>
            <p:txBody>
              <a:bodyPr/>
              <a:lstStyle/>
              <a:p>
                <a:r>
                  <a:rPr lang="en-US" b="0" dirty="0"/>
                  <a:t>Data Generative Model under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67538E4-6932-0544-5B67-F622C3BEE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172199" y="1681163"/>
                <a:ext cx="5253567" cy="823912"/>
              </a:xfrm>
              <a:blipFill>
                <a:blip r:embed="rId4"/>
                <a:stretch>
                  <a:fillRect l="-1740" b="-1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B401D-5037-0A05-7122-E70F9A4F119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253567" cy="368458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𝑑𝑜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eqArr>
                        <m:eqAr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B401D-5037-0A05-7122-E70F9A4F1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253567" cy="368458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DEF86B9-FFE4-E496-7434-55E79F421BC9}"/>
                  </a:ext>
                </a:extLst>
              </p:cNvPr>
              <p:cNvSpPr/>
              <p:nvPr/>
            </p:nvSpPr>
            <p:spPr>
              <a:xfrm>
                <a:off x="1753868" y="563772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DEF86B9-FFE4-E496-7434-55E79F42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868" y="563772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FEFF94-268A-34C9-B8C0-FA8F49C7FA6B}"/>
                  </a:ext>
                </a:extLst>
              </p:cNvPr>
              <p:cNvSpPr/>
              <p:nvPr/>
            </p:nvSpPr>
            <p:spPr>
              <a:xfrm>
                <a:off x="4053334" y="568483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FEFF94-268A-34C9-B8C0-FA8F49C7F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34" y="5684835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7081A3-EE78-9931-AE15-CE7102E7DE35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494169" y="600201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2202725-32C8-9A08-9253-0BD27FB484D8}"/>
                  </a:ext>
                </a:extLst>
              </p:cNvPr>
              <p:cNvSpPr/>
              <p:nvPr/>
            </p:nvSpPr>
            <p:spPr>
              <a:xfrm>
                <a:off x="2998831" y="444391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2202725-32C8-9A08-9253-0BD27FB48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831" y="4443918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6A8627-2E5C-1EBB-9442-F521144BFDCB}"/>
              </a:ext>
            </a:extLst>
          </p:cNvPr>
          <p:cNvCxnSpPr>
            <a:cxnSpLocks/>
            <a:stCxn id="16" idx="5"/>
            <a:endCxn id="14" idx="1"/>
          </p:cNvCxnSpPr>
          <p:nvPr/>
        </p:nvCxnSpPr>
        <p:spPr>
          <a:xfrm>
            <a:off x="3630717" y="5065794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3E7394-8B4A-E56A-252A-FADC858383EF}"/>
              </a:ext>
            </a:extLst>
          </p:cNvPr>
          <p:cNvCxnSpPr>
            <a:stCxn id="13" idx="7"/>
            <a:endCxn id="16" idx="3"/>
          </p:cNvCxnSpPr>
          <p:nvPr/>
        </p:nvCxnSpPr>
        <p:spPr>
          <a:xfrm flipV="1">
            <a:off x="2385754" y="5065794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3AE3-E1D9-47A2-6023-6DD818EE3E0E}"/>
                  </a:ext>
                </a:extLst>
              </p:cNvPr>
              <p:cNvSpPr/>
              <p:nvPr/>
            </p:nvSpPr>
            <p:spPr>
              <a:xfrm>
                <a:off x="7381521" y="563772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3AE3-E1D9-47A2-6023-6DD818EE3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521" y="5637724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544B167-BFB2-32F3-74DA-F28153E3DE2A}"/>
                  </a:ext>
                </a:extLst>
              </p:cNvPr>
              <p:cNvSpPr/>
              <p:nvPr/>
            </p:nvSpPr>
            <p:spPr>
              <a:xfrm>
                <a:off x="9680987" y="568483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544B167-BFB2-32F3-74DA-F28153E3D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987" y="5684835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584CEA-9499-CF74-078D-26D91626EF5F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8121822" y="600201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D02A503-FBCD-32F7-14D9-1548090EB766}"/>
                  </a:ext>
                </a:extLst>
              </p:cNvPr>
              <p:cNvSpPr/>
              <p:nvPr/>
            </p:nvSpPr>
            <p:spPr>
              <a:xfrm>
                <a:off x="8626484" y="4443918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𝒑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D02A503-FBCD-32F7-14D9-1548090EB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484" y="4443918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8B535D-0456-5918-7C6E-ED885309ADCC}"/>
              </a:ext>
            </a:extLst>
          </p:cNvPr>
          <p:cNvCxnSpPr>
            <a:cxnSpLocks/>
            <a:stCxn id="22" idx="5"/>
            <a:endCxn id="20" idx="1"/>
          </p:cNvCxnSpPr>
          <p:nvPr/>
        </p:nvCxnSpPr>
        <p:spPr>
          <a:xfrm>
            <a:off x="9258370" y="5065794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05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2B9E-3455-F23C-3FDA-1027897B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E112C-7FB0-8799-5CB2-15E8E8D9F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Do-interventions is only one way of defining counterfactuals</a:t>
            </a:r>
          </a:p>
          <a:p>
            <a:r>
              <a:rPr lang="en-US" dirty="0"/>
              <a:t>We can define any type of counterfactual by simply changing one of the equations to something else</a:t>
            </a:r>
          </a:p>
          <a:p>
            <a:r>
              <a:rPr lang="en-US" dirty="0"/>
              <a:t>Wright in his seminal work in ‘28 defined an intervention where the demand equation was replaced by another one that reflects a tax hike</a:t>
            </a:r>
          </a:p>
          <a:p>
            <a:r>
              <a:rPr lang="en-US" dirty="0"/>
              <a:t>We can also define “soft-interventions”: increase price by 10% of its current value</a:t>
            </a:r>
          </a:p>
          <a:p>
            <a:r>
              <a:rPr lang="en-US" dirty="0"/>
              <a:t>Another useful variant of do-interventions does not replace the treatment equation are “fix” interventions</a:t>
            </a:r>
          </a:p>
        </p:txBody>
      </p:sp>
    </p:spTree>
    <p:extLst>
      <p:ext uri="{BB962C8B-B14F-4D97-AF65-F5344CB8AC3E}">
        <p14:creationId xmlns:p14="http://schemas.microsoft.com/office/powerpoint/2010/main" val="1224323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B48A93-A049-5F90-6DA3-5F0308BAFB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Fix Interventions: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B48A93-A049-5F90-6DA3-5F0308BAF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EB89A-A09E-0EF2-13FC-7B03F6E6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Original Data Generative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109FC6-5CF5-D897-62DB-7ED48CDE70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109FC6-5CF5-D897-62DB-7ED48CDE7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67538E4-6932-0544-5B67-F622C3BEEE23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172199" y="1681163"/>
                <a:ext cx="5253567" cy="823912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Data Generative Model under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67538E4-6932-0544-5B67-F622C3BEE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172199" y="1681163"/>
                <a:ext cx="5253567" cy="823912"/>
              </a:xfrm>
              <a:blipFill>
                <a:blip r:embed="rId4"/>
                <a:stretch>
                  <a:fillRect l="-1740" b="-1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B401D-5037-0A05-7122-E70F9A4F119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253567" cy="368458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B401D-5037-0A05-7122-E70F9A4F1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253567" cy="368458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DEF86B9-FFE4-E496-7434-55E79F421BC9}"/>
                  </a:ext>
                </a:extLst>
              </p:cNvPr>
              <p:cNvSpPr/>
              <p:nvPr/>
            </p:nvSpPr>
            <p:spPr>
              <a:xfrm>
                <a:off x="1753868" y="563772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DEF86B9-FFE4-E496-7434-55E79F42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868" y="563772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FEFF94-268A-34C9-B8C0-FA8F49C7FA6B}"/>
                  </a:ext>
                </a:extLst>
              </p:cNvPr>
              <p:cNvSpPr/>
              <p:nvPr/>
            </p:nvSpPr>
            <p:spPr>
              <a:xfrm>
                <a:off x="4053334" y="568483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FEFF94-268A-34C9-B8C0-FA8F49C7F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34" y="5684835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7081A3-EE78-9931-AE15-CE7102E7DE35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494169" y="600201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2202725-32C8-9A08-9253-0BD27FB484D8}"/>
                  </a:ext>
                </a:extLst>
              </p:cNvPr>
              <p:cNvSpPr/>
              <p:nvPr/>
            </p:nvSpPr>
            <p:spPr>
              <a:xfrm>
                <a:off x="2998831" y="444391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2202725-32C8-9A08-9253-0BD27FB48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831" y="4443918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6A8627-2E5C-1EBB-9442-F521144BFDCB}"/>
              </a:ext>
            </a:extLst>
          </p:cNvPr>
          <p:cNvCxnSpPr>
            <a:cxnSpLocks/>
            <a:stCxn id="16" idx="5"/>
            <a:endCxn id="14" idx="1"/>
          </p:cNvCxnSpPr>
          <p:nvPr/>
        </p:nvCxnSpPr>
        <p:spPr>
          <a:xfrm>
            <a:off x="3630717" y="5065794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3E7394-8B4A-E56A-252A-FADC858383EF}"/>
              </a:ext>
            </a:extLst>
          </p:cNvPr>
          <p:cNvCxnSpPr>
            <a:stCxn id="13" idx="7"/>
            <a:endCxn id="16" idx="3"/>
          </p:cNvCxnSpPr>
          <p:nvPr/>
        </p:nvCxnSpPr>
        <p:spPr>
          <a:xfrm flipV="1">
            <a:off x="2385754" y="5065794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3AE3-E1D9-47A2-6023-6DD818EE3E0E}"/>
                  </a:ext>
                </a:extLst>
              </p:cNvPr>
              <p:cNvSpPr/>
              <p:nvPr/>
            </p:nvSpPr>
            <p:spPr>
              <a:xfrm>
                <a:off x="7381521" y="563772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3AE3-E1D9-47A2-6023-6DD818EE3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521" y="5637724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544B167-BFB2-32F3-74DA-F28153E3DE2A}"/>
                  </a:ext>
                </a:extLst>
              </p:cNvPr>
              <p:cNvSpPr/>
              <p:nvPr/>
            </p:nvSpPr>
            <p:spPr>
              <a:xfrm>
                <a:off x="9680987" y="568483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544B167-BFB2-32F3-74DA-F28153E3D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987" y="5684835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584CEA-9499-CF74-078D-26D91626EF5F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8121822" y="600201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D02A503-FBCD-32F7-14D9-1548090EB766}"/>
                  </a:ext>
                </a:extLst>
              </p:cNvPr>
              <p:cNvSpPr/>
              <p:nvPr/>
            </p:nvSpPr>
            <p:spPr>
              <a:xfrm>
                <a:off x="8798982" y="4439623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𝒑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D02A503-FBCD-32F7-14D9-1548090EB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982" y="4439623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8B535D-0456-5918-7C6E-ED885309ADCC}"/>
              </a:ext>
            </a:extLst>
          </p:cNvPr>
          <p:cNvCxnSpPr>
            <a:cxnSpLocks/>
            <a:stCxn id="22" idx="5"/>
            <a:endCxn id="20" idx="1"/>
          </p:cNvCxnSpPr>
          <p:nvPr/>
        </p:nvCxnSpPr>
        <p:spPr>
          <a:xfrm>
            <a:off x="9430868" y="5061499"/>
            <a:ext cx="358534" cy="730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740FDB5-1EDB-999C-C471-1A1BB90126E7}"/>
                  </a:ext>
                </a:extLst>
              </p:cNvPr>
              <p:cNvSpPr/>
              <p:nvPr/>
            </p:nvSpPr>
            <p:spPr>
              <a:xfrm>
                <a:off x="8035734" y="4439623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740FDB5-1EDB-999C-C471-1A1BB9012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734" y="4439623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11BC68-8098-1EF6-535E-3F8BDCA99C93}"/>
              </a:ext>
            </a:extLst>
          </p:cNvPr>
          <p:cNvCxnSpPr>
            <a:cxnSpLocks/>
            <a:stCxn id="19" idx="0"/>
            <a:endCxn id="7" idx="3"/>
          </p:cNvCxnSpPr>
          <p:nvPr/>
        </p:nvCxnSpPr>
        <p:spPr>
          <a:xfrm flipV="1">
            <a:off x="7751672" y="5061499"/>
            <a:ext cx="392477" cy="576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892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2B9E-3455-F23C-3FDA-1027897B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Interventions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E112C-7FB0-8799-5CB2-15E8E8D9F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fix intervention is a form of “localized” do intervention</a:t>
                </a:r>
              </a:p>
              <a:p>
                <a:endParaRPr lang="en-US" dirty="0"/>
              </a:p>
              <a:p>
                <a:r>
                  <a:rPr lang="en-US" dirty="0"/>
                  <a:t>We are only fixing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in the structural equation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random variables generated by the fix intervention are the triplets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intervention does not affect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equations nor the distribution of the exogenous shock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/>
                  <a:t> in the outcome equation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E112C-7FB0-8799-5CB2-15E8E8D9F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348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890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8A93-A049-5F90-6DA3-5F0308BA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World Intervention 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EB89A-A09E-0EF2-13FC-7B03F6E68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454" y="6005090"/>
            <a:ext cx="5157787" cy="823912"/>
          </a:xfrm>
        </p:spPr>
        <p:txBody>
          <a:bodyPr>
            <a:normAutofit/>
          </a:bodyPr>
          <a:lstStyle/>
          <a:p>
            <a:r>
              <a:rPr lang="en-US" b="0" dirty="0"/>
              <a:t>Single World Intervention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109FC6-5CF5-D897-62DB-7ED48CDE70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095500"/>
                <a:ext cx="5157787" cy="4094163"/>
              </a:xfrm>
            </p:spPr>
            <p:txBody>
              <a:bodyPr/>
              <a:lstStyle/>
              <a:p>
                <a:r>
                  <a:rPr lang="en-US" dirty="0"/>
                  <a:t>The graphs that represent the generative model under a fix intervention</a:t>
                </a:r>
              </a:p>
              <a:p>
                <a:endParaRPr lang="en-US" dirty="0"/>
              </a:p>
              <a:p>
                <a:r>
                  <a:rPr lang="en-US" dirty="0"/>
                  <a:t>Easy to verify visually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we can do identification based  on conditional </a:t>
                </a:r>
                <a:r>
                  <a:rPr lang="en-US" dirty="0" err="1"/>
                  <a:t>ignorability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109FC6-5CF5-D897-62DB-7ED48CDE7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095500"/>
                <a:ext cx="5157787" cy="4094163"/>
              </a:xfrm>
              <a:blipFill>
                <a:blip r:embed="rId2"/>
                <a:stretch>
                  <a:fillRect l="-2128" t="-2534" r="-1891" b="-3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67538E4-6932-0544-5B67-F622C3BEEE23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172199" y="1681163"/>
                <a:ext cx="5253567" cy="823912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Data Generative Model under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67538E4-6932-0544-5B67-F622C3BEE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172199" y="1681163"/>
                <a:ext cx="5253567" cy="823912"/>
              </a:xfrm>
              <a:blipFill>
                <a:blip r:embed="rId3"/>
                <a:stretch>
                  <a:fillRect l="-1740" b="-1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B401D-5037-0A05-7122-E70F9A4F119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253567" cy="368458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B401D-5037-0A05-7122-E70F9A4F1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253567" cy="368458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3AE3-E1D9-47A2-6023-6DD818EE3E0E}"/>
                  </a:ext>
                </a:extLst>
              </p:cNvPr>
              <p:cNvSpPr/>
              <p:nvPr/>
            </p:nvSpPr>
            <p:spPr>
              <a:xfrm>
                <a:off x="7381521" y="563772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3AE3-E1D9-47A2-6023-6DD818EE3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521" y="5637724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544B167-BFB2-32F3-74DA-F28153E3DE2A}"/>
                  </a:ext>
                </a:extLst>
              </p:cNvPr>
              <p:cNvSpPr/>
              <p:nvPr/>
            </p:nvSpPr>
            <p:spPr>
              <a:xfrm>
                <a:off x="9680987" y="568483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544B167-BFB2-32F3-74DA-F28153E3D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987" y="5684835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584CEA-9499-CF74-078D-26D91626EF5F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8121822" y="600201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D02A503-FBCD-32F7-14D9-1548090EB766}"/>
                  </a:ext>
                </a:extLst>
              </p:cNvPr>
              <p:cNvSpPr/>
              <p:nvPr/>
            </p:nvSpPr>
            <p:spPr>
              <a:xfrm>
                <a:off x="8798982" y="4439623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𝒑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D02A503-FBCD-32F7-14D9-1548090EB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982" y="4439623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8B535D-0456-5918-7C6E-ED885309ADCC}"/>
              </a:ext>
            </a:extLst>
          </p:cNvPr>
          <p:cNvCxnSpPr>
            <a:cxnSpLocks/>
            <a:stCxn id="22" idx="5"/>
            <a:endCxn id="20" idx="1"/>
          </p:cNvCxnSpPr>
          <p:nvPr/>
        </p:nvCxnSpPr>
        <p:spPr>
          <a:xfrm>
            <a:off x="9430868" y="5061499"/>
            <a:ext cx="358534" cy="730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740FDB5-1EDB-999C-C471-1A1BB90126E7}"/>
                  </a:ext>
                </a:extLst>
              </p:cNvPr>
              <p:cNvSpPr/>
              <p:nvPr/>
            </p:nvSpPr>
            <p:spPr>
              <a:xfrm>
                <a:off x="8035734" y="4439623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740FDB5-1EDB-999C-C471-1A1BB9012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734" y="4439623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11BC68-8098-1EF6-535E-3F8BDCA99C93}"/>
              </a:ext>
            </a:extLst>
          </p:cNvPr>
          <p:cNvCxnSpPr>
            <a:cxnSpLocks/>
            <a:stCxn id="19" idx="0"/>
            <a:endCxn id="7" idx="3"/>
          </p:cNvCxnSpPr>
          <p:nvPr/>
        </p:nvCxnSpPr>
        <p:spPr>
          <a:xfrm flipV="1">
            <a:off x="7751672" y="5061499"/>
            <a:ext cx="392477" cy="576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16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9112-D7FF-F6D4-9730-9277365F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Testable Implications of a DAG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4E690-AFD7-0898-0A73-BD2DFCA9C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D-Separation and Conditional Independence</a:t>
            </a:r>
          </a:p>
        </p:txBody>
      </p:sp>
    </p:spTree>
    <p:extLst>
      <p:ext uri="{BB962C8B-B14F-4D97-AF65-F5344CB8AC3E}">
        <p14:creationId xmlns:p14="http://schemas.microsoft.com/office/powerpoint/2010/main" val="3956074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94C6-844E-754C-C1BB-956983ED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DAGs Encode Factorization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152AA-B3B9-62A9-85CB-715E8C2C2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63693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Graph implies factorization of the probability law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repeated application of Bayes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From graph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Further Bayes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From independence: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152AA-B3B9-62A9-85CB-715E8C2C2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636933" cy="4351338"/>
              </a:xfrm>
              <a:blipFill>
                <a:blip r:embed="rId2"/>
                <a:stretch>
                  <a:fillRect l="-143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76CC01F-7CDD-F847-7E9E-167C20B37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404" y="2942893"/>
            <a:ext cx="2200388" cy="129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71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B900-59A2-2D32-0C94-1593E459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DAGs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7EC4A-59E7-74C6-692F-EB1238CAB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any DAG, we can write the ASEM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Parent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Shocks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jointly independent and independent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And the corresponding structural response functions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potential values of the parent nodes that index the stochastic potential outcome processes</a:t>
                </a:r>
              </a:p>
              <a:p>
                <a:r>
                  <a:rPr lang="en-US" dirty="0"/>
                  <a:t>Consistency: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generated by generating the shocks and then solving repeatedly the structural response functions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7EC4A-59E7-74C6-692F-EB1238CAB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135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346F-2A70-6347-08E5-BED44CB9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DAGs and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2C822D-0FB4-BC10-1534-AFA245C28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probability law factorizes as: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2C822D-0FB4-BC10-1534-AFA245C28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89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0765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4083394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E1489-0098-EF6F-266D-EEBCD2753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DAGs Encode Conditional Independencies</a:t>
            </a:r>
          </a:p>
        </p:txBody>
      </p:sp>
      <p:sp>
        <p:nvSpPr>
          <p:cNvPr id="20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9F6B0-0DA7-6D08-BB94-0CA377A60D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</p:spPr>
            <p:txBody>
              <a:bodyPr anchor="ctr">
                <a:normAutofit/>
              </a:bodyPr>
              <a:lstStyle/>
              <a:p>
                <a:endParaRPr lang="en-US" dirty="0"/>
              </a:p>
              <a:p>
                <a:r>
                  <a:rPr lang="en-US" dirty="0"/>
                  <a:t>Any two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independent conditional on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if they are D(</a:t>
                </a:r>
                <a:r>
                  <a:rPr lang="en-US" dirty="0" err="1"/>
                  <a:t>irected</a:t>
                </a:r>
                <a:r>
                  <a:rPr lang="en-US" dirty="0"/>
                  <a:t>)-separated in the graph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pc="-800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  <m:sSub>
                                <m:sSubPr>
                                  <m:ctrlP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e>
                                <m:sub>
                                  <m: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_</m:t>
                                  </m:r>
                                  <m: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⇒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Need to define the concept of D-separation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9F6B0-0DA7-6D08-BB94-0CA377A60D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  <a:blipFill>
                <a:blip r:embed="rId2"/>
                <a:stretch>
                  <a:fillRect l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214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BCD0-1A76-88CB-C641-D14BAB18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Graph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1948A0-24CE-14A3-8E4D-41E6391F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in a graph is blocked by a set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if</a:t>
                </a:r>
              </a:p>
              <a:p>
                <a:pPr lvl="1"/>
                <a:r>
                  <a:rPr lang="en-US" dirty="0"/>
                  <a:t>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contains a chain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or a fork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contains a collider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neither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nor its descendants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1948A0-24CE-14A3-8E4D-41E6391F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CEBD03C-6E14-83C1-959F-756D37171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539" y="4143871"/>
            <a:ext cx="2429000" cy="1228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A2059D-635B-989A-7B9F-47567B75B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205" y="4220785"/>
            <a:ext cx="2362321" cy="1219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0558CD-FE65-BAA1-9DCB-4A897BDC6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3457" y="3914656"/>
            <a:ext cx="2628064" cy="200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34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EA9C-563B-9206-A441-085E1D30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3196D-D2B6-62E7-6D8D-4B0DC0D38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a DAG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two nodes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D-separated by s set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blocks all paths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denote it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pc="-80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  <m:sSub>
                                <m:sSubPr>
                                  <m:ctrlPr>
                                    <a:rPr lang="en-US" i="1" spc="-8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pc="-80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e>
                                <m:sub>
                                  <m:r>
                                    <a:rPr lang="en-US" i="1" spc="-800">
                                      <a:latin typeface="Cambria Math" panose="02040503050406030204" pitchFamily="18" charset="0"/>
                                    </a:rPr>
                                    <m:t>                       _</m:t>
                                  </m:r>
                                  <m:r>
                                    <a:rPr lang="en-US" i="1" spc="-80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3196D-D2B6-62E7-6D8D-4B0DC0D38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70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C6280-F0B7-7804-3669-2DEAC9B4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D-separation implies conditional independency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A74786-FCE2-AFBA-D76A-510082FE9F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pc="-800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  <m:sSub>
                                <m:sSubPr>
                                  <m:ctrlP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e>
                                <m:sub>
                                  <m: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_</m:t>
                                  </m:r>
                                  <m: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⇒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Verma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Pearl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88)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A74786-FCE2-AFBA-D76A-510082FE9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412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226C-DA8E-F217-E1FB-39BFAB10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1DD43-068A-2FBF-14DB-6D5061FFA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factorization property and Bayes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1DD43-068A-2FBF-14DB-6D5061FFA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E2488D3-D8E7-C901-71DE-481691AEB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078" y="3020168"/>
            <a:ext cx="3105310" cy="1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36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226C-DA8E-F217-E1FB-39BFAB10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1DD43-068A-2FBF-14DB-6D5061FFA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By factorization property and Bayes rule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If we had included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</m:eqAr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cannot write it as the product of two functions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1DD43-068A-2FBF-14DB-6D5061FFA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6991028-5C0E-21CD-94EB-3EA42045E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288" y="3844541"/>
            <a:ext cx="3294546" cy="233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5D29-E568-B3E1-C324-E9AF6FFF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Proving the Main Theorem!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7146E-C084-7912-6D4D-2D04736193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71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BA3A-EAF3-BC6A-4A8E-ECB0CF7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Step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5E1AB-9D43-4888-29C0-D0C06E3483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set of nodes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is called ancestral if all ancestors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  <a:p>
                <a:r>
                  <a:rPr lang="en-US" dirty="0"/>
                  <a:t>Removing all nodes outside of an ancestral set and looking at the resulting graph and ASEM, the probability law is the same as the probability law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the original graph (exercise)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5E1AB-9D43-4888-29C0-D0C06E3483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51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9250-7C55-1A66-BC33-285756EB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a set of nodes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D-separated from a set of nodes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by a set of nodes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And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/>
                  <a:t> is the set of all nodes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/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3B76399-6B60-0788-35C3-CAADF67C3F72}"/>
              </a:ext>
            </a:extLst>
          </p:cNvPr>
          <p:cNvSpPr/>
          <p:nvPr/>
        </p:nvSpPr>
        <p:spPr>
          <a:xfrm>
            <a:off x="5408082" y="3522133"/>
            <a:ext cx="1394885" cy="256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/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/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/>
              <p:nvPr/>
            </p:nvSpPr>
            <p:spPr>
              <a:xfrm>
                <a:off x="5817657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657" y="4545340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39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9250-7C55-1A66-BC33-285756EB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that has a parent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the remainder.</a:t>
                </a:r>
              </a:p>
              <a:p>
                <a:r>
                  <a:rPr lang="en-US" dirty="0"/>
                  <a:t>It has to be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 has to be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/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3B76399-6B60-0788-35C3-CAADF67C3F72}"/>
              </a:ext>
            </a:extLst>
          </p:cNvPr>
          <p:cNvSpPr/>
          <p:nvPr/>
        </p:nvSpPr>
        <p:spPr>
          <a:xfrm>
            <a:off x="5408082" y="3522133"/>
            <a:ext cx="1394885" cy="256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/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/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/>
              <p:nvPr/>
            </p:nvSpPr>
            <p:spPr>
              <a:xfrm>
                <a:off x="5808133" y="391880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133" y="3918806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3BAF8-DD99-197A-5584-A761A80E692C}"/>
                  </a:ext>
                </a:extLst>
              </p:cNvPr>
              <p:cNvSpPr txBox="1"/>
              <p:nvPr/>
            </p:nvSpPr>
            <p:spPr>
              <a:xfrm>
                <a:off x="5808132" y="5121073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3BAF8-DD99-197A-5584-A761A80E6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132" y="5121073"/>
                <a:ext cx="5757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2F61C9-0967-77C5-E992-68E0D7E22E41}"/>
              </a:ext>
            </a:extLst>
          </p:cNvPr>
          <p:cNvCxnSpPr/>
          <p:nvPr/>
        </p:nvCxnSpPr>
        <p:spPr>
          <a:xfrm>
            <a:off x="5461000" y="4322233"/>
            <a:ext cx="1286933" cy="9694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F1EDC-32CD-7332-A9B5-279852392A2B}"/>
              </a:ext>
            </a:extLst>
          </p:cNvPr>
          <p:cNvCxnSpPr/>
          <p:nvPr/>
        </p:nvCxnSpPr>
        <p:spPr>
          <a:xfrm>
            <a:off x="4677833" y="4754033"/>
            <a:ext cx="1041400" cy="40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526C3F-29A2-1920-EA67-756E2049324A}"/>
              </a:ext>
            </a:extLst>
          </p:cNvPr>
          <p:cNvCxnSpPr>
            <a:cxnSpLocks/>
          </p:cNvCxnSpPr>
          <p:nvPr/>
        </p:nvCxnSpPr>
        <p:spPr>
          <a:xfrm flipH="1">
            <a:off x="5861052" y="4504267"/>
            <a:ext cx="488948" cy="564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214431-83AD-56CD-AB29-B2F04F666997}"/>
              </a:ext>
            </a:extLst>
          </p:cNvPr>
          <p:cNvCxnSpPr>
            <a:cxnSpLocks/>
          </p:cNvCxnSpPr>
          <p:nvPr/>
        </p:nvCxnSpPr>
        <p:spPr>
          <a:xfrm flipH="1" flipV="1">
            <a:off x="5772151" y="5468938"/>
            <a:ext cx="347132" cy="278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7DC1B5-76A8-C55A-2711-6E31479E91EF}"/>
              </a:ext>
            </a:extLst>
          </p:cNvPr>
          <p:cNvCxnSpPr>
            <a:cxnSpLocks/>
          </p:cNvCxnSpPr>
          <p:nvPr/>
        </p:nvCxnSpPr>
        <p:spPr>
          <a:xfrm flipH="1">
            <a:off x="6455835" y="5068560"/>
            <a:ext cx="944032" cy="3444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89EDDA58-0BA4-FA89-045A-D3DBA4769ECC}"/>
              </a:ext>
            </a:extLst>
          </p:cNvPr>
          <p:cNvSpPr/>
          <p:nvPr/>
        </p:nvSpPr>
        <p:spPr>
          <a:xfrm>
            <a:off x="6781801" y="5068559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ED9A3D-80CA-0B4A-1D1E-0DA35E7B4D16}"/>
              </a:ext>
            </a:extLst>
          </p:cNvPr>
          <p:cNvCxnSpPr>
            <a:cxnSpLocks/>
          </p:cNvCxnSpPr>
          <p:nvPr/>
        </p:nvCxnSpPr>
        <p:spPr>
          <a:xfrm flipH="1">
            <a:off x="6444196" y="4040086"/>
            <a:ext cx="824437" cy="282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9114B4-99FE-E8E9-7C81-3183A8618550}"/>
              </a:ext>
            </a:extLst>
          </p:cNvPr>
          <p:cNvCxnSpPr>
            <a:cxnSpLocks/>
          </p:cNvCxnSpPr>
          <p:nvPr/>
        </p:nvCxnSpPr>
        <p:spPr>
          <a:xfrm>
            <a:off x="5029194" y="3872226"/>
            <a:ext cx="863611" cy="184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1E2B71-9176-4B06-7381-4115701F1EFB}"/>
              </a:ext>
            </a:extLst>
          </p:cNvPr>
          <p:cNvCxnSpPr>
            <a:cxnSpLocks/>
          </p:cNvCxnSpPr>
          <p:nvPr/>
        </p:nvCxnSpPr>
        <p:spPr>
          <a:xfrm>
            <a:off x="5511800" y="3648290"/>
            <a:ext cx="1429812" cy="259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E789FED4-2167-BDB4-C328-D82E891C353E}"/>
              </a:ext>
            </a:extLst>
          </p:cNvPr>
          <p:cNvSpPr/>
          <p:nvPr/>
        </p:nvSpPr>
        <p:spPr>
          <a:xfrm>
            <a:off x="5109635" y="3761846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C6EF2FB-8615-6321-95DF-1E55656187A4}"/>
              </a:ext>
            </a:extLst>
          </p:cNvPr>
          <p:cNvSpPr/>
          <p:nvPr/>
        </p:nvSpPr>
        <p:spPr>
          <a:xfrm>
            <a:off x="5964785" y="3589705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27A62B-C3B8-95D7-CBF1-981B7351F42F}"/>
              </a:ext>
            </a:extLst>
          </p:cNvPr>
          <p:cNvCxnSpPr>
            <a:cxnSpLocks/>
          </p:cNvCxnSpPr>
          <p:nvPr/>
        </p:nvCxnSpPr>
        <p:spPr>
          <a:xfrm flipV="1">
            <a:off x="5719233" y="4472069"/>
            <a:ext cx="204263" cy="334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34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BAB2-B0B4-173D-9B15-5A878853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CC396-A5AE-BFAB-0939-FCEEB59B7B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Learn the “language” of Directed Acyclic Graphs (DAGs) and their associated non-linear structural equation models (SEMs)</a:t>
                </a:r>
              </a:p>
              <a:p>
                <a:r>
                  <a:rPr lang="en-US" dirty="0"/>
                  <a:t>Introduce “intervention” concepts “do” and “fix”</a:t>
                </a:r>
              </a:p>
              <a:p>
                <a:r>
                  <a:rPr lang="en-US" dirty="0"/>
                  <a:t>Introduce d-separation and conditional independence in DAGs</a:t>
                </a:r>
              </a:p>
              <a:p>
                <a:r>
                  <a:rPr lang="en-US" dirty="0"/>
                  <a:t>Proof sketch of fundamental theorem d-separation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conditional ind.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Next lecture</a:t>
                </a:r>
              </a:p>
              <a:p>
                <a:r>
                  <a:rPr lang="en-US" dirty="0"/>
                  <a:t>Graphical criteria for selection of adjustment set</a:t>
                </a:r>
              </a:p>
              <a:p>
                <a:r>
                  <a:rPr lang="en-US" dirty="0"/>
                  <a:t>Crash course on good and bad “controls”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CC396-A5AE-BFAB-0939-FCEEB59B7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424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9250-7C55-1A66-BC33-285756EB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factorize: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/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3B76399-6B60-0788-35C3-CAADF67C3F72}"/>
              </a:ext>
            </a:extLst>
          </p:cNvPr>
          <p:cNvSpPr/>
          <p:nvPr/>
        </p:nvSpPr>
        <p:spPr>
          <a:xfrm>
            <a:off x="5408082" y="3522133"/>
            <a:ext cx="1394885" cy="256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/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/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/>
              <p:nvPr/>
            </p:nvSpPr>
            <p:spPr>
              <a:xfrm>
                <a:off x="5808133" y="391880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133" y="3918806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3BAF8-DD99-197A-5584-A761A80E692C}"/>
                  </a:ext>
                </a:extLst>
              </p:cNvPr>
              <p:cNvSpPr txBox="1"/>
              <p:nvPr/>
            </p:nvSpPr>
            <p:spPr>
              <a:xfrm>
                <a:off x="5808132" y="5121073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3BAF8-DD99-197A-5584-A761A80E6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132" y="5121073"/>
                <a:ext cx="5757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2F61C9-0967-77C5-E992-68E0D7E22E41}"/>
              </a:ext>
            </a:extLst>
          </p:cNvPr>
          <p:cNvCxnSpPr/>
          <p:nvPr/>
        </p:nvCxnSpPr>
        <p:spPr>
          <a:xfrm>
            <a:off x="5461000" y="4322233"/>
            <a:ext cx="1286933" cy="9694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F1EDC-32CD-7332-A9B5-279852392A2B}"/>
              </a:ext>
            </a:extLst>
          </p:cNvPr>
          <p:cNvCxnSpPr/>
          <p:nvPr/>
        </p:nvCxnSpPr>
        <p:spPr>
          <a:xfrm>
            <a:off x="4677833" y="4754033"/>
            <a:ext cx="1041400" cy="40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526C3F-29A2-1920-EA67-756E2049324A}"/>
              </a:ext>
            </a:extLst>
          </p:cNvPr>
          <p:cNvCxnSpPr>
            <a:cxnSpLocks/>
          </p:cNvCxnSpPr>
          <p:nvPr/>
        </p:nvCxnSpPr>
        <p:spPr>
          <a:xfrm flipH="1">
            <a:off x="5861052" y="4504267"/>
            <a:ext cx="488948" cy="564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214431-83AD-56CD-AB29-B2F04F666997}"/>
              </a:ext>
            </a:extLst>
          </p:cNvPr>
          <p:cNvCxnSpPr>
            <a:cxnSpLocks/>
          </p:cNvCxnSpPr>
          <p:nvPr/>
        </p:nvCxnSpPr>
        <p:spPr>
          <a:xfrm flipH="1" flipV="1">
            <a:off x="5772151" y="5468938"/>
            <a:ext cx="347132" cy="278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7DC1B5-76A8-C55A-2711-6E31479E91EF}"/>
              </a:ext>
            </a:extLst>
          </p:cNvPr>
          <p:cNvCxnSpPr>
            <a:cxnSpLocks/>
          </p:cNvCxnSpPr>
          <p:nvPr/>
        </p:nvCxnSpPr>
        <p:spPr>
          <a:xfrm flipH="1">
            <a:off x="6455835" y="5068560"/>
            <a:ext cx="944032" cy="3444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89EDDA58-0BA4-FA89-045A-D3DBA4769ECC}"/>
              </a:ext>
            </a:extLst>
          </p:cNvPr>
          <p:cNvSpPr/>
          <p:nvPr/>
        </p:nvSpPr>
        <p:spPr>
          <a:xfrm>
            <a:off x="6781801" y="5068559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ED9A3D-80CA-0B4A-1D1E-0DA35E7B4D16}"/>
              </a:ext>
            </a:extLst>
          </p:cNvPr>
          <p:cNvCxnSpPr>
            <a:cxnSpLocks/>
          </p:cNvCxnSpPr>
          <p:nvPr/>
        </p:nvCxnSpPr>
        <p:spPr>
          <a:xfrm flipH="1">
            <a:off x="6444196" y="4040086"/>
            <a:ext cx="824437" cy="282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9114B4-99FE-E8E9-7C81-3183A8618550}"/>
              </a:ext>
            </a:extLst>
          </p:cNvPr>
          <p:cNvCxnSpPr>
            <a:cxnSpLocks/>
          </p:cNvCxnSpPr>
          <p:nvPr/>
        </p:nvCxnSpPr>
        <p:spPr>
          <a:xfrm>
            <a:off x="5029194" y="3872226"/>
            <a:ext cx="863611" cy="184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1E2B71-9176-4B06-7381-4115701F1EFB}"/>
              </a:ext>
            </a:extLst>
          </p:cNvPr>
          <p:cNvCxnSpPr>
            <a:cxnSpLocks/>
          </p:cNvCxnSpPr>
          <p:nvPr/>
        </p:nvCxnSpPr>
        <p:spPr>
          <a:xfrm>
            <a:off x="5511800" y="3648290"/>
            <a:ext cx="1429812" cy="259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E789FED4-2167-BDB4-C328-D82E891C353E}"/>
              </a:ext>
            </a:extLst>
          </p:cNvPr>
          <p:cNvSpPr/>
          <p:nvPr/>
        </p:nvSpPr>
        <p:spPr>
          <a:xfrm>
            <a:off x="5109635" y="3761846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C6EF2FB-8615-6321-95DF-1E55656187A4}"/>
              </a:ext>
            </a:extLst>
          </p:cNvPr>
          <p:cNvSpPr/>
          <p:nvPr/>
        </p:nvSpPr>
        <p:spPr>
          <a:xfrm>
            <a:off x="5964785" y="3589705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27A62B-C3B8-95D7-CBF1-981B7351F42F}"/>
              </a:ext>
            </a:extLst>
          </p:cNvPr>
          <p:cNvCxnSpPr>
            <a:cxnSpLocks/>
          </p:cNvCxnSpPr>
          <p:nvPr/>
        </p:nvCxnSpPr>
        <p:spPr>
          <a:xfrm flipV="1">
            <a:off x="5719233" y="4472069"/>
            <a:ext cx="204263" cy="334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9250-7C55-1A66-BC33-285756EB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Step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factorize: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Implies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101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C528-217D-E1D0-F8D9-BD5A5A6D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95F98-6C0C-4636-C565-3C447AC0F4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first step, we can restrict to ancestral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Does not change conditional independence relations (exercise)</a:t>
                </a:r>
              </a:p>
              <a:p>
                <a:r>
                  <a:rPr lang="en-US" dirty="0"/>
                  <a:t>Does not change d-separation relations (exercise)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nodes in ancestral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not d-separated from X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the remainder of nodes in ancestral set not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b="1" dirty="0"/>
                  <a:t>.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95F98-6C0C-4636-C565-3C447AC0F4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B879FC-7892-D87A-0DEE-1D1F0EFFEAD3}"/>
                  </a:ext>
                </a:extLst>
              </p:cNvPr>
              <p:cNvSpPr/>
              <p:nvPr/>
            </p:nvSpPr>
            <p:spPr>
              <a:xfrm>
                <a:off x="2738967" y="4288366"/>
                <a:ext cx="6637867" cy="256963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B879FC-7892-D87A-0DEE-1D1F0EFFE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967" y="4288366"/>
                <a:ext cx="6637867" cy="25696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E2D15C38-64A8-B643-B8C7-D26344C89FBD}"/>
              </a:ext>
            </a:extLst>
          </p:cNvPr>
          <p:cNvSpPr/>
          <p:nvPr/>
        </p:nvSpPr>
        <p:spPr>
          <a:xfrm>
            <a:off x="5450416" y="4288366"/>
            <a:ext cx="1394885" cy="256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CFE31B-1345-12BA-F1BF-9ABE08DBC756}"/>
                  </a:ext>
                </a:extLst>
              </p:cNvPr>
              <p:cNvSpPr txBox="1"/>
              <p:nvPr/>
            </p:nvSpPr>
            <p:spPr>
              <a:xfrm>
                <a:off x="2451100" y="4685039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CFE31B-1345-12BA-F1BF-9ABE08DBC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100" y="4685039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0BB0A5-1EB5-D5F6-6DE1-74FE30001347}"/>
                  </a:ext>
                </a:extLst>
              </p:cNvPr>
              <p:cNvSpPr txBox="1"/>
              <p:nvPr/>
            </p:nvSpPr>
            <p:spPr>
              <a:xfrm>
                <a:off x="9031343" y="4553612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0BB0A5-1EB5-D5F6-6DE1-74FE30001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343" y="4553612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94A71BBC-C2FC-4C33-2217-9F7A1AB94173}"/>
              </a:ext>
            </a:extLst>
          </p:cNvPr>
          <p:cNvSpPr/>
          <p:nvPr/>
        </p:nvSpPr>
        <p:spPr>
          <a:xfrm>
            <a:off x="3128433" y="542798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6CC891-E714-9606-99C3-0275C2F3A3C2}"/>
                  </a:ext>
                </a:extLst>
              </p:cNvPr>
              <p:cNvSpPr txBox="1"/>
              <p:nvPr/>
            </p:nvSpPr>
            <p:spPr>
              <a:xfrm>
                <a:off x="2918883" y="555264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6CC891-E714-9606-99C3-0275C2F3A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883" y="5552646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F82893B1-1890-F650-C619-CC16DF14A07E}"/>
              </a:ext>
            </a:extLst>
          </p:cNvPr>
          <p:cNvSpPr/>
          <p:nvPr/>
        </p:nvSpPr>
        <p:spPr>
          <a:xfrm>
            <a:off x="3949698" y="522627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EB283A3-E789-A5AA-90C0-D37861A0D1DF}"/>
              </a:ext>
            </a:extLst>
          </p:cNvPr>
          <p:cNvSpPr/>
          <p:nvPr/>
        </p:nvSpPr>
        <p:spPr>
          <a:xfrm>
            <a:off x="4383616" y="5964349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EA81AAE-A49B-EAA5-E54C-C63A61E9D861}"/>
              </a:ext>
            </a:extLst>
          </p:cNvPr>
          <p:cNvSpPr/>
          <p:nvPr/>
        </p:nvSpPr>
        <p:spPr>
          <a:xfrm>
            <a:off x="4639733" y="478028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83DDC2-6D34-6EA9-7F7B-7F10F2128086}"/>
              </a:ext>
            </a:extLst>
          </p:cNvPr>
          <p:cNvSpPr/>
          <p:nvPr/>
        </p:nvSpPr>
        <p:spPr>
          <a:xfrm>
            <a:off x="3899961" y="574250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EF8DA41-9894-069E-A636-EF86480EB9FD}"/>
              </a:ext>
            </a:extLst>
          </p:cNvPr>
          <p:cNvSpPr/>
          <p:nvPr/>
        </p:nvSpPr>
        <p:spPr>
          <a:xfrm>
            <a:off x="3251200" y="4671498"/>
            <a:ext cx="1422400" cy="810669"/>
          </a:xfrm>
          <a:custGeom>
            <a:avLst/>
            <a:gdLst>
              <a:gd name="connsiteX0" fmla="*/ 0 w 1422400"/>
              <a:gd name="connsiteY0" fmla="*/ 810669 h 810669"/>
              <a:gd name="connsiteX1" fmla="*/ 127000 w 1422400"/>
              <a:gd name="connsiteY1" fmla="*/ 599002 h 810669"/>
              <a:gd name="connsiteX2" fmla="*/ 254000 w 1422400"/>
              <a:gd name="connsiteY2" fmla="*/ 692135 h 810669"/>
              <a:gd name="connsiteX3" fmla="*/ 406400 w 1422400"/>
              <a:gd name="connsiteY3" fmla="*/ 391569 h 810669"/>
              <a:gd name="connsiteX4" fmla="*/ 524933 w 1422400"/>
              <a:gd name="connsiteY4" fmla="*/ 446602 h 810669"/>
              <a:gd name="connsiteX5" fmla="*/ 778933 w 1422400"/>
              <a:gd name="connsiteY5" fmla="*/ 146035 h 810669"/>
              <a:gd name="connsiteX6" fmla="*/ 935567 w 1422400"/>
              <a:gd name="connsiteY6" fmla="*/ 315369 h 810669"/>
              <a:gd name="connsiteX7" fmla="*/ 1219200 w 1422400"/>
              <a:gd name="connsiteY7" fmla="*/ 10569 h 810669"/>
              <a:gd name="connsiteX8" fmla="*/ 1422400 w 1422400"/>
              <a:gd name="connsiteY8" fmla="*/ 99469 h 81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2400" h="810669">
                <a:moveTo>
                  <a:pt x="0" y="810669"/>
                </a:moveTo>
                <a:cubicBezTo>
                  <a:pt x="42333" y="714713"/>
                  <a:pt x="84667" y="618758"/>
                  <a:pt x="127000" y="599002"/>
                </a:cubicBezTo>
                <a:cubicBezTo>
                  <a:pt x="169333" y="579246"/>
                  <a:pt x="207433" y="726707"/>
                  <a:pt x="254000" y="692135"/>
                </a:cubicBezTo>
                <a:cubicBezTo>
                  <a:pt x="300567" y="657563"/>
                  <a:pt x="361245" y="432491"/>
                  <a:pt x="406400" y="391569"/>
                </a:cubicBezTo>
                <a:cubicBezTo>
                  <a:pt x="451556" y="350647"/>
                  <a:pt x="462844" y="487524"/>
                  <a:pt x="524933" y="446602"/>
                </a:cubicBezTo>
                <a:cubicBezTo>
                  <a:pt x="587022" y="405680"/>
                  <a:pt x="710494" y="167907"/>
                  <a:pt x="778933" y="146035"/>
                </a:cubicBezTo>
                <a:cubicBezTo>
                  <a:pt x="847372" y="124163"/>
                  <a:pt x="862189" y="337947"/>
                  <a:pt x="935567" y="315369"/>
                </a:cubicBezTo>
                <a:cubicBezTo>
                  <a:pt x="1008945" y="292791"/>
                  <a:pt x="1138061" y="46552"/>
                  <a:pt x="1219200" y="10569"/>
                </a:cubicBezTo>
                <a:cubicBezTo>
                  <a:pt x="1300339" y="-25414"/>
                  <a:pt x="1361369" y="37027"/>
                  <a:pt x="1422400" y="99469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B937CA5-944F-1CE8-C3E8-8EB9F9E2ADC9}"/>
              </a:ext>
            </a:extLst>
          </p:cNvPr>
          <p:cNvSpPr/>
          <p:nvPr/>
        </p:nvSpPr>
        <p:spPr>
          <a:xfrm>
            <a:off x="3272367" y="5282719"/>
            <a:ext cx="745542" cy="343412"/>
          </a:xfrm>
          <a:custGeom>
            <a:avLst/>
            <a:gdLst>
              <a:gd name="connsiteX0" fmla="*/ 0 w 745542"/>
              <a:gd name="connsiteY0" fmla="*/ 246014 h 343412"/>
              <a:gd name="connsiteX1" fmla="*/ 220133 w 745542"/>
              <a:gd name="connsiteY1" fmla="*/ 339148 h 343412"/>
              <a:gd name="connsiteX2" fmla="*/ 330200 w 745542"/>
              <a:gd name="connsiteY2" fmla="*/ 123248 h 343412"/>
              <a:gd name="connsiteX3" fmla="*/ 558800 w 745542"/>
              <a:gd name="connsiteY3" fmla="*/ 292581 h 343412"/>
              <a:gd name="connsiteX4" fmla="*/ 732366 w 745542"/>
              <a:gd name="connsiteY4" fmla="*/ 25881 h 343412"/>
              <a:gd name="connsiteX5" fmla="*/ 732366 w 745542"/>
              <a:gd name="connsiteY5" fmla="*/ 13181 h 343412"/>
              <a:gd name="connsiteX6" fmla="*/ 723900 w 745542"/>
              <a:gd name="connsiteY6" fmla="*/ 51281 h 343412"/>
              <a:gd name="connsiteX7" fmla="*/ 723900 w 745542"/>
              <a:gd name="connsiteY7" fmla="*/ 34348 h 343412"/>
              <a:gd name="connsiteX8" fmla="*/ 719666 w 745542"/>
              <a:gd name="connsiteY8" fmla="*/ 55514 h 34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5542" h="343412">
                <a:moveTo>
                  <a:pt x="0" y="246014"/>
                </a:moveTo>
                <a:cubicBezTo>
                  <a:pt x="82550" y="302811"/>
                  <a:pt x="165100" y="359609"/>
                  <a:pt x="220133" y="339148"/>
                </a:cubicBezTo>
                <a:cubicBezTo>
                  <a:pt x="275166" y="318687"/>
                  <a:pt x="273756" y="131009"/>
                  <a:pt x="330200" y="123248"/>
                </a:cubicBezTo>
                <a:cubicBezTo>
                  <a:pt x="386644" y="115487"/>
                  <a:pt x="491772" y="308809"/>
                  <a:pt x="558800" y="292581"/>
                </a:cubicBezTo>
                <a:cubicBezTo>
                  <a:pt x="625828" y="276353"/>
                  <a:pt x="732366" y="25881"/>
                  <a:pt x="732366" y="25881"/>
                </a:cubicBezTo>
                <a:cubicBezTo>
                  <a:pt x="761294" y="-20686"/>
                  <a:pt x="733777" y="8948"/>
                  <a:pt x="732366" y="13181"/>
                </a:cubicBezTo>
                <a:cubicBezTo>
                  <a:pt x="730955" y="17414"/>
                  <a:pt x="723900" y="51281"/>
                  <a:pt x="723900" y="51281"/>
                </a:cubicBezTo>
                <a:cubicBezTo>
                  <a:pt x="722489" y="54809"/>
                  <a:pt x="724606" y="33643"/>
                  <a:pt x="723900" y="34348"/>
                </a:cubicBezTo>
                <a:cubicBezTo>
                  <a:pt x="723194" y="35053"/>
                  <a:pt x="721430" y="45283"/>
                  <a:pt x="719666" y="55514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4E85D8C-BE26-854C-6F68-4D7B4C7B0514}"/>
              </a:ext>
            </a:extLst>
          </p:cNvPr>
          <p:cNvSpPr/>
          <p:nvPr/>
        </p:nvSpPr>
        <p:spPr>
          <a:xfrm>
            <a:off x="3259667" y="5549900"/>
            <a:ext cx="690191" cy="445952"/>
          </a:xfrm>
          <a:custGeom>
            <a:avLst/>
            <a:gdLst>
              <a:gd name="connsiteX0" fmla="*/ 0 w 690191"/>
              <a:gd name="connsiteY0" fmla="*/ 0 h 445952"/>
              <a:gd name="connsiteX1" fmla="*/ 262466 w 690191"/>
              <a:gd name="connsiteY1" fmla="*/ 372533 h 445952"/>
              <a:gd name="connsiteX2" fmla="*/ 368300 w 690191"/>
              <a:gd name="connsiteY2" fmla="*/ 207433 h 445952"/>
              <a:gd name="connsiteX3" fmla="*/ 563033 w 690191"/>
              <a:gd name="connsiteY3" fmla="*/ 444500 h 445952"/>
              <a:gd name="connsiteX4" fmla="*/ 681566 w 690191"/>
              <a:gd name="connsiteY4" fmla="*/ 313267 h 445952"/>
              <a:gd name="connsiteX5" fmla="*/ 681566 w 690191"/>
              <a:gd name="connsiteY5" fmla="*/ 292100 h 445952"/>
              <a:gd name="connsiteX6" fmla="*/ 685800 w 690191"/>
              <a:gd name="connsiteY6" fmla="*/ 313267 h 44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191" h="445952">
                <a:moveTo>
                  <a:pt x="0" y="0"/>
                </a:moveTo>
                <a:cubicBezTo>
                  <a:pt x="100541" y="168980"/>
                  <a:pt x="201083" y="337961"/>
                  <a:pt x="262466" y="372533"/>
                </a:cubicBezTo>
                <a:cubicBezTo>
                  <a:pt x="323849" y="407105"/>
                  <a:pt x="318206" y="195439"/>
                  <a:pt x="368300" y="207433"/>
                </a:cubicBezTo>
                <a:cubicBezTo>
                  <a:pt x="418395" y="219428"/>
                  <a:pt x="510822" y="426861"/>
                  <a:pt x="563033" y="444500"/>
                </a:cubicBezTo>
                <a:cubicBezTo>
                  <a:pt x="615244" y="462139"/>
                  <a:pt x="681566" y="313267"/>
                  <a:pt x="681566" y="313267"/>
                </a:cubicBezTo>
                <a:cubicBezTo>
                  <a:pt x="701322" y="287867"/>
                  <a:pt x="680860" y="292100"/>
                  <a:pt x="681566" y="292100"/>
                </a:cubicBezTo>
                <a:cubicBezTo>
                  <a:pt x="682272" y="292100"/>
                  <a:pt x="684036" y="302683"/>
                  <a:pt x="685800" y="313267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DAB303D-E357-45A3-48C7-30F567E94CCA}"/>
              </a:ext>
            </a:extLst>
          </p:cNvPr>
          <p:cNvSpPr/>
          <p:nvPr/>
        </p:nvSpPr>
        <p:spPr>
          <a:xfrm>
            <a:off x="3217333" y="5524500"/>
            <a:ext cx="1262685" cy="804843"/>
          </a:xfrm>
          <a:custGeom>
            <a:avLst/>
            <a:gdLst>
              <a:gd name="connsiteX0" fmla="*/ 0 w 1262685"/>
              <a:gd name="connsiteY0" fmla="*/ 0 h 804843"/>
              <a:gd name="connsiteX1" fmla="*/ 270934 w 1262685"/>
              <a:gd name="connsiteY1" fmla="*/ 656167 h 804843"/>
              <a:gd name="connsiteX2" fmla="*/ 533400 w 1262685"/>
              <a:gd name="connsiteY2" fmla="*/ 588433 h 804843"/>
              <a:gd name="connsiteX3" fmla="*/ 1134534 w 1262685"/>
              <a:gd name="connsiteY3" fmla="*/ 804333 h 804843"/>
              <a:gd name="connsiteX4" fmla="*/ 1253067 w 1262685"/>
              <a:gd name="connsiteY4" fmla="*/ 516467 h 804843"/>
              <a:gd name="connsiteX5" fmla="*/ 1253067 w 1262685"/>
              <a:gd name="connsiteY5" fmla="*/ 495300 h 804843"/>
              <a:gd name="connsiteX6" fmla="*/ 1231900 w 1262685"/>
              <a:gd name="connsiteY6" fmla="*/ 554567 h 80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2685" h="804843">
                <a:moveTo>
                  <a:pt x="0" y="0"/>
                </a:moveTo>
                <a:cubicBezTo>
                  <a:pt x="91017" y="279047"/>
                  <a:pt x="182034" y="558095"/>
                  <a:pt x="270934" y="656167"/>
                </a:cubicBezTo>
                <a:cubicBezTo>
                  <a:pt x="359834" y="754239"/>
                  <a:pt x="389467" y="563739"/>
                  <a:pt x="533400" y="588433"/>
                </a:cubicBezTo>
                <a:cubicBezTo>
                  <a:pt x="677333" y="613127"/>
                  <a:pt x="1014590" y="816327"/>
                  <a:pt x="1134534" y="804333"/>
                </a:cubicBezTo>
                <a:cubicBezTo>
                  <a:pt x="1254479" y="792339"/>
                  <a:pt x="1253067" y="516467"/>
                  <a:pt x="1253067" y="516467"/>
                </a:cubicBezTo>
                <a:cubicBezTo>
                  <a:pt x="1272823" y="464962"/>
                  <a:pt x="1256595" y="488950"/>
                  <a:pt x="1253067" y="495300"/>
                </a:cubicBezTo>
                <a:cubicBezTo>
                  <a:pt x="1249539" y="501650"/>
                  <a:pt x="1240719" y="528108"/>
                  <a:pt x="1231900" y="554567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315A963-3D55-6397-655F-D08A9DB21331}"/>
                  </a:ext>
                </a:extLst>
              </p:cNvPr>
              <p:cNvSpPr txBox="1"/>
              <p:nvPr/>
            </p:nvSpPr>
            <p:spPr>
              <a:xfrm>
                <a:off x="5837290" y="4292002"/>
                <a:ext cx="5376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315A963-3D55-6397-655F-D08A9DB21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290" y="4292002"/>
                <a:ext cx="5376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8C1089BC-7C74-D7C8-6298-F97D2F913625}"/>
              </a:ext>
            </a:extLst>
          </p:cNvPr>
          <p:cNvSpPr/>
          <p:nvPr/>
        </p:nvSpPr>
        <p:spPr>
          <a:xfrm>
            <a:off x="6235223" y="509815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E318AE2-0294-8573-8377-DA712A47F4E7}"/>
              </a:ext>
            </a:extLst>
          </p:cNvPr>
          <p:cNvSpPr/>
          <p:nvPr/>
        </p:nvSpPr>
        <p:spPr>
          <a:xfrm>
            <a:off x="5958417" y="558840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418B825-7413-160B-8180-710A4E2AB7FA}"/>
              </a:ext>
            </a:extLst>
          </p:cNvPr>
          <p:cNvSpPr/>
          <p:nvPr/>
        </p:nvSpPr>
        <p:spPr>
          <a:xfrm>
            <a:off x="5747332" y="5109531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86AB24D-CB38-0658-3874-F386AF9C4A82}"/>
              </a:ext>
            </a:extLst>
          </p:cNvPr>
          <p:cNvSpPr/>
          <p:nvPr/>
        </p:nvSpPr>
        <p:spPr>
          <a:xfrm>
            <a:off x="6036257" y="6171339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0BBB912-F8CD-1FE1-D559-B156D2DC2580}"/>
              </a:ext>
            </a:extLst>
          </p:cNvPr>
          <p:cNvSpPr/>
          <p:nvPr/>
        </p:nvSpPr>
        <p:spPr>
          <a:xfrm>
            <a:off x="6351639" y="568069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3C5862F-D123-F6E1-00CB-4B9F5C97B648}"/>
              </a:ext>
            </a:extLst>
          </p:cNvPr>
          <p:cNvSpPr/>
          <p:nvPr/>
        </p:nvSpPr>
        <p:spPr>
          <a:xfrm>
            <a:off x="5638324" y="590356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078F21C-A9D0-A8C9-1F65-F4EBEDEDF7E5}"/>
              </a:ext>
            </a:extLst>
          </p:cNvPr>
          <p:cNvSpPr/>
          <p:nvPr/>
        </p:nvSpPr>
        <p:spPr>
          <a:xfrm>
            <a:off x="8078842" y="526985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98A77BE-4FE9-8FD7-CE0E-C6E6D7864C16}"/>
              </a:ext>
            </a:extLst>
          </p:cNvPr>
          <p:cNvSpPr/>
          <p:nvPr/>
        </p:nvSpPr>
        <p:spPr>
          <a:xfrm>
            <a:off x="7385049" y="489226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F288548-FA1F-DE69-B2DB-49A8C0381543}"/>
              </a:ext>
            </a:extLst>
          </p:cNvPr>
          <p:cNvSpPr/>
          <p:nvPr/>
        </p:nvSpPr>
        <p:spPr>
          <a:xfrm>
            <a:off x="7439605" y="567094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CD3F17A-1A29-E046-49B3-46F23C020DEB}"/>
              </a:ext>
            </a:extLst>
          </p:cNvPr>
          <p:cNvSpPr/>
          <p:nvPr/>
        </p:nvSpPr>
        <p:spPr>
          <a:xfrm>
            <a:off x="8093657" y="5926921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EA40E63-6E9C-C179-F3AE-0D24DE9D0925}"/>
              </a:ext>
            </a:extLst>
          </p:cNvPr>
          <p:cNvSpPr/>
          <p:nvPr/>
        </p:nvSpPr>
        <p:spPr>
          <a:xfrm>
            <a:off x="7088957" y="605663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/>
      <p:bldP spid="40" grpId="0" animBg="1"/>
      <p:bldP spid="42" grpId="0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3923-99DA-8779-526D-D41CD4A6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19CE4-EFB3-FA6C-6A21-0D1234249F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definition of d-separation,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must d-separate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(exercise)</a:t>
                </a:r>
              </a:p>
              <a:p>
                <a:r>
                  <a:rPr lang="en-US" dirty="0"/>
                  <a:t>We can invoke previous critical lemma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19CE4-EFB3-FA6C-6A21-0D1234249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ED12332-4B94-001C-36F6-625C83E9C950}"/>
                  </a:ext>
                </a:extLst>
              </p:cNvPr>
              <p:cNvSpPr/>
              <p:nvPr/>
            </p:nvSpPr>
            <p:spPr>
              <a:xfrm>
                <a:off x="2709333" y="3780366"/>
                <a:ext cx="6637867" cy="256963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ED12332-4B94-001C-36F6-625C83E9C9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33" y="3780366"/>
                <a:ext cx="6637867" cy="25696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D4667401-C1F0-BE8E-10A5-4C61712A1BBA}"/>
              </a:ext>
            </a:extLst>
          </p:cNvPr>
          <p:cNvSpPr/>
          <p:nvPr/>
        </p:nvSpPr>
        <p:spPr>
          <a:xfrm>
            <a:off x="5420782" y="3780366"/>
            <a:ext cx="1394885" cy="256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6D2B9B-0976-FB6B-8BC1-17BAE7056AEE}"/>
                  </a:ext>
                </a:extLst>
              </p:cNvPr>
              <p:cNvSpPr txBox="1"/>
              <p:nvPr/>
            </p:nvSpPr>
            <p:spPr>
              <a:xfrm>
                <a:off x="2421466" y="4177039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6D2B9B-0976-FB6B-8BC1-17BAE7056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466" y="4177039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0C5809-AEC6-DB1F-E0F5-8F4F8B3AB1EE}"/>
                  </a:ext>
                </a:extLst>
              </p:cNvPr>
              <p:cNvSpPr txBox="1"/>
              <p:nvPr/>
            </p:nvSpPr>
            <p:spPr>
              <a:xfrm>
                <a:off x="9001709" y="4045612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0C5809-AEC6-DB1F-E0F5-8F4F8B3AB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709" y="4045612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2272D140-A929-4C7C-33E8-B127AD2D6F3F}"/>
              </a:ext>
            </a:extLst>
          </p:cNvPr>
          <p:cNvSpPr/>
          <p:nvPr/>
        </p:nvSpPr>
        <p:spPr>
          <a:xfrm>
            <a:off x="3098799" y="491998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8A035B-8F16-AF27-4FD1-F2257E67148C}"/>
                  </a:ext>
                </a:extLst>
              </p:cNvPr>
              <p:cNvSpPr txBox="1"/>
              <p:nvPr/>
            </p:nvSpPr>
            <p:spPr>
              <a:xfrm>
                <a:off x="2889249" y="504464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8A035B-8F16-AF27-4FD1-F2257E671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249" y="5044646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50C9EB23-0A08-5D41-BF7F-929A9048B73E}"/>
              </a:ext>
            </a:extLst>
          </p:cNvPr>
          <p:cNvSpPr/>
          <p:nvPr/>
        </p:nvSpPr>
        <p:spPr>
          <a:xfrm>
            <a:off x="3920064" y="471827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39B5B4-8C5B-782B-63CC-8ADC579741FA}"/>
              </a:ext>
            </a:extLst>
          </p:cNvPr>
          <p:cNvSpPr/>
          <p:nvPr/>
        </p:nvSpPr>
        <p:spPr>
          <a:xfrm>
            <a:off x="4353982" y="5456349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2590A3-5856-1B50-A1CA-3C4532797082}"/>
              </a:ext>
            </a:extLst>
          </p:cNvPr>
          <p:cNvSpPr/>
          <p:nvPr/>
        </p:nvSpPr>
        <p:spPr>
          <a:xfrm>
            <a:off x="4610099" y="427228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9341A-F3FA-A3C6-928B-811B58684619}"/>
              </a:ext>
            </a:extLst>
          </p:cNvPr>
          <p:cNvSpPr/>
          <p:nvPr/>
        </p:nvSpPr>
        <p:spPr>
          <a:xfrm>
            <a:off x="3870327" y="523450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300676-6354-C5DC-40C5-D07154BA4727}"/>
              </a:ext>
            </a:extLst>
          </p:cNvPr>
          <p:cNvSpPr/>
          <p:nvPr/>
        </p:nvSpPr>
        <p:spPr>
          <a:xfrm>
            <a:off x="3221566" y="4163498"/>
            <a:ext cx="1422400" cy="810669"/>
          </a:xfrm>
          <a:custGeom>
            <a:avLst/>
            <a:gdLst>
              <a:gd name="connsiteX0" fmla="*/ 0 w 1422400"/>
              <a:gd name="connsiteY0" fmla="*/ 810669 h 810669"/>
              <a:gd name="connsiteX1" fmla="*/ 127000 w 1422400"/>
              <a:gd name="connsiteY1" fmla="*/ 599002 h 810669"/>
              <a:gd name="connsiteX2" fmla="*/ 254000 w 1422400"/>
              <a:gd name="connsiteY2" fmla="*/ 692135 h 810669"/>
              <a:gd name="connsiteX3" fmla="*/ 406400 w 1422400"/>
              <a:gd name="connsiteY3" fmla="*/ 391569 h 810669"/>
              <a:gd name="connsiteX4" fmla="*/ 524933 w 1422400"/>
              <a:gd name="connsiteY4" fmla="*/ 446602 h 810669"/>
              <a:gd name="connsiteX5" fmla="*/ 778933 w 1422400"/>
              <a:gd name="connsiteY5" fmla="*/ 146035 h 810669"/>
              <a:gd name="connsiteX6" fmla="*/ 935567 w 1422400"/>
              <a:gd name="connsiteY6" fmla="*/ 315369 h 810669"/>
              <a:gd name="connsiteX7" fmla="*/ 1219200 w 1422400"/>
              <a:gd name="connsiteY7" fmla="*/ 10569 h 810669"/>
              <a:gd name="connsiteX8" fmla="*/ 1422400 w 1422400"/>
              <a:gd name="connsiteY8" fmla="*/ 99469 h 81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2400" h="810669">
                <a:moveTo>
                  <a:pt x="0" y="810669"/>
                </a:moveTo>
                <a:cubicBezTo>
                  <a:pt x="42333" y="714713"/>
                  <a:pt x="84667" y="618758"/>
                  <a:pt x="127000" y="599002"/>
                </a:cubicBezTo>
                <a:cubicBezTo>
                  <a:pt x="169333" y="579246"/>
                  <a:pt x="207433" y="726707"/>
                  <a:pt x="254000" y="692135"/>
                </a:cubicBezTo>
                <a:cubicBezTo>
                  <a:pt x="300567" y="657563"/>
                  <a:pt x="361245" y="432491"/>
                  <a:pt x="406400" y="391569"/>
                </a:cubicBezTo>
                <a:cubicBezTo>
                  <a:pt x="451556" y="350647"/>
                  <a:pt x="462844" y="487524"/>
                  <a:pt x="524933" y="446602"/>
                </a:cubicBezTo>
                <a:cubicBezTo>
                  <a:pt x="587022" y="405680"/>
                  <a:pt x="710494" y="167907"/>
                  <a:pt x="778933" y="146035"/>
                </a:cubicBezTo>
                <a:cubicBezTo>
                  <a:pt x="847372" y="124163"/>
                  <a:pt x="862189" y="337947"/>
                  <a:pt x="935567" y="315369"/>
                </a:cubicBezTo>
                <a:cubicBezTo>
                  <a:pt x="1008945" y="292791"/>
                  <a:pt x="1138061" y="46552"/>
                  <a:pt x="1219200" y="10569"/>
                </a:cubicBezTo>
                <a:cubicBezTo>
                  <a:pt x="1300339" y="-25414"/>
                  <a:pt x="1361369" y="37027"/>
                  <a:pt x="1422400" y="99469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7DCA5C-A90C-984A-BE2F-C0F2D8E50BD1}"/>
              </a:ext>
            </a:extLst>
          </p:cNvPr>
          <p:cNvSpPr/>
          <p:nvPr/>
        </p:nvSpPr>
        <p:spPr>
          <a:xfrm>
            <a:off x="3242733" y="4774719"/>
            <a:ext cx="745542" cy="343412"/>
          </a:xfrm>
          <a:custGeom>
            <a:avLst/>
            <a:gdLst>
              <a:gd name="connsiteX0" fmla="*/ 0 w 745542"/>
              <a:gd name="connsiteY0" fmla="*/ 246014 h 343412"/>
              <a:gd name="connsiteX1" fmla="*/ 220133 w 745542"/>
              <a:gd name="connsiteY1" fmla="*/ 339148 h 343412"/>
              <a:gd name="connsiteX2" fmla="*/ 330200 w 745542"/>
              <a:gd name="connsiteY2" fmla="*/ 123248 h 343412"/>
              <a:gd name="connsiteX3" fmla="*/ 558800 w 745542"/>
              <a:gd name="connsiteY3" fmla="*/ 292581 h 343412"/>
              <a:gd name="connsiteX4" fmla="*/ 732366 w 745542"/>
              <a:gd name="connsiteY4" fmla="*/ 25881 h 343412"/>
              <a:gd name="connsiteX5" fmla="*/ 732366 w 745542"/>
              <a:gd name="connsiteY5" fmla="*/ 13181 h 343412"/>
              <a:gd name="connsiteX6" fmla="*/ 723900 w 745542"/>
              <a:gd name="connsiteY6" fmla="*/ 51281 h 343412"/>
              <a:gd name="connsiteX7" fmla="*/ 723900 w 745542"/>
              <a:gd name="connsiteY7" fmla="*/ 34348 h 343412"/>
              <a:gd name="connsiteX8" fmla="*/ 719666 w 745542"/>
              <a:gd name="connsiteY8" fmla="*/ 55514 h 34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5542" h="343412">
                <a:moveTo>
                  <a:pt x="0" y="246014"/>
                </a:moveTo>
                <a:cubicBezTo>
                  <a:pt x="82550" y="302811"/>
                  <a:pt x="165100" y="359609"/>
                  <a:pt x="220133" y="339148"/>
                </a:cubicBezTo>
                <a:cubicBezTo>
                  <a:pt x="275166" y="318687"/>
                  <a:pt x="273756" y="131009"/>
                  <a:pt x="330200" y="123248"/>
                </a:cubicBezTo>
                <a:cubicBezTo>
                  <a:pt x="386644" y="115487"/>
                  <a:pt x="491772" y="308809"/>
                  <a:pt x="558800" y="292581"/>
                </a:cubicBezTo>
                <a:cubicBezTo>
                  <a:pt x="625828" y="276353"/>
                  <a:pt x="732366" y="25881"/>
                  <a:pt x="732366" y="25881"/>
                </a:cubicBezTo>
                <a:cubicBezTo>
                  <a:pt x="761294" y="-20686"/>
                  <a:pt x="733777" y="8948"/>
                  <a:pt x="732366" y="13181"/>
                </a:cubicBezTo>
                <a:cubicBezTo>
                  <a:pt x="730955" y="17414"/>
                  <a:pt x="723900" y="51281"/>
                  <a:pt x="723900" y="51281"/>
                </a:cubicBezTo>
                <a:cubicBezTo>
                  <a:pt x="722489" y="54809"/>
                  <a:pt x="724606" y="33643"/>
                  <a:pt x="723900" y="34348"/>
                </a:cubicBezTo>
                <a:cubicBezTo>
                  <a:pt x="723194" y="35053"/>
                  <a:pt x="721430" y="45283"/>
                  <a:pt x="719666" y="55514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EF704F2-63FD-7ACE-A222-432CEFC79205}"/>
              </a:ext>
            </a:extLst>
          </p:cNvPr>
          <p:cNvSpPr/>
          <p:nvPr/>
        </p:nvSpPr>
        <p:spPr>
          <a:xfrm>
            <a:off x="3230033" y="5041900"/>
            <a:ext cx="690191" cy="445952"/>
          </a:xfrm>
          <a:custGeom>
            <a:avLst/>
            <a:gdLst>
              <a:gd name="connsiteX0" fmla="*/ 0 w 690191"/>
              <a:gd name="connsiteY0" fmla="*/ 0 h 445952"/>
              <a:gd name="connsiteX1" fmla="*/ 262466 w 690191"/>
              <a:gd name="connsiteY1" fmla="*/ 372533 h 445952"/>
              <a:gd name="connsiteX2" fmla="*/ 368300 w 690191"/>
              <a:gd name="connsiteY2" fmla="*/ 207433 h 445952"/>
              <a:gd name="connsiteX3" fmla="*/ 563033 w 690191"/>
              <a:gd name="connsiteY3" fmla="*/ 444500 h 445952"/>
              <a:gd name="connsiteX4" fmla="*/ 681566 w 690191"/>
              <a:gd name="connsiteY4" fmla="*/ 313267 h 445952"/>
              <a:gd name="connsiteX5" fmla="*/ 681566 w 690191"/>
              <a:gd name="connsiteY5" fmla="*/ 292100 h 445952"/>
              <a:gd name="connsiteX6" fmla="*/ 685800 w 690191"/>
              <a:gd name="connsiteY6" fmla="*/ 313267 h 44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191" h="445952">
                <a:moveTo>
                  <a:pt x="0" y="0"/>
                </a:moveTo>
                <a:cubicBezTo>
                  <a:pt x="100541" y="168980"/>
                  <a:pt x="201083" y="337961"/>
                  <a:pt x="262466" y="372533"/>
                </a:cubicBezTo>
                <a:cubicBezTo>
                  <a:pt x="323849" y="407105"/>
                  <a:pt x="318206" y="195439"/>
                  <a:pt x="368300" y="207433"/>
                </a:cubicBezTo>
                <a:cubicBezTo>
                  <a:pt x="418395" y="219428"/>
                  <a:pt x="510822" y="426861"/>
                  <a:pt x="563033" y="444500"/>
                </a:cubicBezTo>
                <a:cubicBezTo>
                  <a:pt x="615244" y="462139"/>
                  <a:pt x="681566" y="313267"/>
                  <a:pt x="681566" y="313267"/>
                </a:cubicBezTo>
                <a:cubicBezTo>
                  <a:pt x="701322" y="287867"/>
                  <a:pt x="680860" y="292100"/>
                  <a:pt x="681566" y="292100"/>
                </a:cubicBezTo>
                <a:cubicBezTo>
                  <a:pt x="682272" y="292100"/>
                  <a:pt x="684036" y="302683"/>
                  <a:pt x="685800" y="313267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8E74C45-E162-15CF-D46D-049794C9D31C}"/>
              </a:ext>
            </a:extLst>
          </p:cNvPr>
          <p:cNvSpPr/>
          <p:nvPr/>
        </p:nvSpPr>
        <p:spPr>
          <a:xfrm>
            <a:off x="3187699" y="5016500"/>
            <a:ext cx="1262685" cy="804843"/>
          </a:xfrm>
          <a:custGeom>
            <a:avLst/>
            <a:gdLst>
              <a:gd name="connsiteX0" fmla="*/ 0 w 1262685"/>
              <a:gd name="connsiteY0" fmla="*/ 0 h 804843"/>
              <a:gd name="connsiteX1" fmla="*/ 270934 w 1262685"/>
              <a:gd name="connsiteY1" fmla="*/ 656167 h 804843"/>
              <a:gd name="connsiteX2" fmla="*/ 533400 w 1262685"/>
              <a:gd name="connsiteY2" fmla="*/ 588433 h 804843"/>
              <a:gd name="connsiteX3" fmla="*/ 1134534 w 1262685"/>
              <a:gd name="connsiteY3" fmla="*/ 804333 h 804843"/>
              <a:gd name="connsiteX4" fmla="*/ 1253067 w 1262685"/>
              <a:gd name="connsiteY4" fmla="*/ 516467 h 804843"/>
              <a:gd name="connsiteX5" fmla="*/ 1253067 w 1262685"/>
              <a:gd name="connsiteY5" fmla="*/ 495300 h 804843"/>
              <a:gd name="connsiteX6" fmla="*/ 1231900 w 1262685"/>
              <a:gd name="connsiteY6" fmla="*/ 554567 h 80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2685" h="804843">
                <a:moveTo>
                  <a:pt x="0" y="0"/>
                </a:moveTo>
                <a:cubicBezTo>
                  <a:pt x="91017" y="279047"/>
                  <a:pt x="182034" y="558095"/>
                  <a:pt x="270934" y="656167"/>
                </a:cubicBezTo>
                <a:cubicBezTo>
                  <a:pt x="359834" y="754239"/>
                  <a:pt x="389467" y="563739"/>
                  <a:pt x="533400" y="588433"/>
                </a:cubicBezTo>
                <a:cubicBezTo>
                  <a:pt x="677333" y="613127"/>
                  <a:pt x="1014590" y="816327"/>
                  <a:pt x="1134534" y="804333"/>
                </a:cubicBezTo>
                <a:cubicBezTo>
                  <a:pt x="1254479" y="792339"/>
                  <a:pt x="1253067" y="516467"/>
                  <a:pt x="1253067" y="516467"/>
                </a:cubicBezTo>
                <a:cubicBezTo>
                  <a:pt x="1272823" y="464962"/>
                  <a:pt x="1256595" y="488950"/>
                  <a:pt x="1253067" y="495300"/>
                </a:cubicBezTo>
                <a:cubicBezTo>
                  <a:pt x="1249539" y="501650"/>
                  <a:pt x="1240719" y="528108"/>
                  <a:pt x="1231900" y="554567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BADA5C-05F6-ADF8-EAE6-8F031CC36E29}"/>
                  </a:ext>
                </a:extLst>
              </p:cNvPr>
              <p:cNvSpPr txBox="1"/>
              <p:nvPr/>
            </p:nvSpPr>
            <p:spPr>
              <a:xfrm>
                <a:off x="5807656" y="3784002"/>
                <a:ext cx="5376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BADA5C-05F6-ADF8-EAE6-8F031CC36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656" y="3784002"/>
                <a:ext cx="5376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49D6D47A-D3B3-D2BB-1DEA-456D90383533}"/>
              </a:ext>
            </a:extLst>
          </p:cNvPr>
          <p:cNvSpPr/>
          <p:nvPr/>
        </p:nvSpPr>
        <p:spPr>
          <a:xfrm>
            <a:off x="6205589" y="459015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5BF7BB-13DA-A23C-7EDC-58E15160EC1D}"/>
              </a:ext>
            </a:extLst>
          </p:cNvPr>
          <p:cNvSpPr/>
          <p:nvPr/>
        </p:nvSpPr>
        <p:spPr>
          <a:xfrm>
            <a:off x="5928783" y="508040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41E0D91-83E9-8005-3530-C3C3BEEEA652}"/>
              </a:ext>
            </a:extLst>
          </p:cNvPr>
          <p:cNvSpPr/>
          <p:nvPr/>
        </p:nvSpPr>
        <p:spPr>
          <a:xfrm>
            <a:off x="5717698" y="4601531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8B8AA7-EDF2-A1F4-E23C-BC22839C053C}"/>
              </a:ext>
            </a:extLst>
          </p:cNvPr>
          <p:cNvSpPr/>
          <p:nvPr/>
        </p:nvSpPr>
        <p:spPr>
          <a:xfrm>
            <a:off x="6006623" y="5663339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8DBD34A-1E20-E22E-524D-C1CF011E74B3}"/>
              </a:ext>
            </a:extLst>
          </p:cNvPr>
          <p:cNvSpPr/>
          <p:nvPr/>
        </p:nvSpPr>
        <p:spPr>
          <a:xfrm>
            <a:off x="6322005" y="517269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ECE8FC-4FD7-046F-3BA3-0A5B117DF2AB}"/>
              </a:ext>
            </a:extLst>
          </p:cNvPr>
          <p:cNvSpPr/>
          <p:nvPr/>
        </p:nvSpPr>
        <p:spPr>
          <a:xfrm>
            <a:off x="5608690" y="539556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8D4650C-6318-C5EE-326E-1601EDDBE57F}"/>
              </a:ext>
            </a:extLst>
          </p:cNvPr>
          <p:cNvSpPr/>
          <p:nvPr/>
        </p:nvSpPr>
        <p:spPr>
          <a:xfrm>
            <a:off x="8049208" y="476185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001E2-5E35-B780-DDDF-8BDDA46D170B}"/>
              </a:ext>
            </a:extLst>
          </p:cNvPr>
          <p:cNvSpPr/>
          <p:nvPr/>
        </p:nvSpPr>
        <p:spPr>
          <a:xfrm>
            <a:off x="7355415" y="438426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2DE2FB4-E53E-4CAF-D2C6-494A1A6E35E2}"/>
              </a:ext>
            </a:extLst>
          </p:cNvPr>
          <p:cNvSpPr/>
          <p:nvPr/>
        </p:nvSpPr>
        <p:spPr>
          <a:xfrm>
            <a:off x="7409971" y="516294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FDB8AAF-B713-FA90-20CA-620D129FDD24}"/>
              </a:ext>
            </a:extLst>
          </p:cNvPr>
          <p:cNvSpPr/>
          <p:nvPr/>
        </p:nvSpPr>
        <p:spPr>
          <a:xfrm>
            <a:off x="8064023" y="5418921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9D7009-DB41-28C0-1C26-2902E3EB6E48}"/>
              </a:ext>
            </a:extLst>
          </p:cNvPr>
          <p:cNvSpPr/>
          <p:nvPr/>
        </p:nvSpPr>
        <p:spPr>
          <a:xfrm>
            <a:off x="7059323" y="554863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DF5EDB0-4701-F0F9-4B13-14860DF81180}"/>
              </a:ext>
            </a:extLst>
          </p:cNvPr>
          <p:cNvSpPr/>
          <p:nvPr/>
        </p:nvSpPr>
        <p:spPr>
          <a:xfrm>
            <a:off x="5850466" y="4226047"/>
            <a:ext cx="1532467" cy="456020"/>
          </a:xfrm>
          <a:custGeom>
            <a:avLst/>
            <a:gdLst>
              <a:gd name="connsiteX0" fmla="*/ 0 w 1532467"/>
              <a:gd name="connsiteY0" fmla="*/ 456020 h 456020"/>
              <a:gd name="connsiteX1" fmla="*/ 495300 w 1532467"/>
              <a:gd name="connsiteY1" fmla="*/ 87720 h 456020"/>
              <a:gd name="connsiteX2" fmla="*/ 740833 w 1532467"/>
              <a:gd name="connsiteY2" fmla="*/ 329020 h 456020"/>
              <a:gd name="connsiteX3" fmla="*/ 1147233 w 1532467"/>
              <a:gd name="connsiteY3" fmla="*/ 3053 h 456020"/>
              <a:gd name="connsiteX4" fmla="*/ 1532467 w 1532467"/>
              <a:gd name="connsiteY4" fmla="*/ 193553 h 45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2467" h="456020">
                <a:moveTo>
                  <a:pt x="0" y="456020"/>
                </a:moveTo>
                <a:cubicBezTo>
                  <a:pt x="185914" y="282453"/>
                  <a:pt x="371828" y="108887"/>
                  <a:pt x="495300" y="87720"/>
                </a:cubicBezTo>
                <a:cubicBezTo>
                  <a:pt x="618772" y="66553"/>
                  <a:pt x="632178" y="343131"/>
                  <a:pt x="740833" y="329020"/>
                </a:cubicBezTo>
                <a:cubicBezTo>
                  <a:pt x="849489" y="314909"/>
                  <a:pt x="1015294" y="25631"/>
                  <a:pt x="1147233" y="3053"/>
                </a:cubicBezTo>
                <a:cubicBezTo>
                  <a:pt x="1279172" y="-19525"/>
                  <a:pt x="1405819" y="87014"/>
                  <a:pt x="1532467" y="193553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2E4B1E2-E90C-FB31-E66C-D674708A9374}"/>
              </a:ext>
            </a:extLst>
          </p:cNvPr>
          <p:cNvSpPr/>
          <p:nvPr/>
        </p:nvSpPr>
        <p:spPr>
          <a:xfrm>
            <a:off x="4745566" y="3139052"/>
            <a:ext cx="3403600" cy="1657315"/>
          </a:xfrm>
          <a:custGeom>
            <a:avLst/>
            <a:gdLst>
              <a:gd name="connsiteX0" fmla="*/ 0 w 3403600"/>
              <a:gd name="connsiteY0" fmla="*/ 1200115 h 1657315"/>
              <a:gd name="connsiteX1" fmla="*/ 135467 w 3403600"/>
              <a:gd name="connsiteY1" fmla="*/ 607448 h 1657315"/>
              <a:gd name="connsiteX2" fmla="*/ 512233 w 3403600"/>
              <a:gd name="connsiteY2" fmla="*/ 797948 h 1657315"/>
              <a:gd name="connsiteX3" fmla="*/ 757767 w 3403600"/>
              <a:gd name="connsiteY3" fmla="*/ 116381 h 1657315"/>
              <a:gd name="connsiteX4" fmla="*/ 1104900 w 3403600"/>
              <a:gd name="connsiteY4" fmla="*/ 247615 h 1657315"/>
              <a:gd name="connsiteX5" fmla="*/ 1921933 w 3403600"/>
              <a:gd name="connsiteY5" fmla="*/ 2081 h 1657315"/>
              <a:gd name="connsiteX6" fmla="*/ 2032000 w 3403600"/>
              <a:gd name="connsiteY6" fmla="*/ 412715 h 1657315"/>
              <a:gd name="connsiteX7" fmla="*/ 2671233 w 3403600"/>
              <a:gd name="connsiteY7" fmla="*/ 374615 h 1657315"/>
              <a:gd name="connsiteX8" fmla="*/ 2882900 w 3403600"/>
              <a:gd name="connsiteY8" fmla="*/ 924948 h 1657315"/>
              <a:gd name="connsiteX9" fmla="*/ 3170767 w 3403600"/>
              <a:gd name="connsiteY9" fmla="*/ 996915 h 1657315"/>
              <a:gd name="connsiteX10" fmla="*/ 3403600 w 3403600"/>
              <a:gd name="connsiteY10" fmla="*/ 1657315 h 165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03600" h="1657315">
                <a:moveTo>
                  <a:pt x="0" y="1200115"/>
                </a:moveTo>
                <a:cubicBezTo>
                  <a:pt x="25047" y="937295"/>
                  <a:pt x="50095" y="674476"/>
                  <a:pt x="135467" y="607448"/>
                </a:cubicBezTo>
                <a:cubicBezTo>
                  <a:pt x="220839" y="540420"/>
                  <a:pt x="408516" y="879792"/>
                  <a:pt x="512233" y="797948"/>
                </a:cubicBezTo>
                <a:cubicBezTo>
                  <a:pt x="615950" y="716104"/>
                  <a:pt x="658989" y="208103"/>
                  <a:pt x="757767" y="116381"/>
                </a:cubicBezTo>
                <a:cubicBezTo>
                  <a:pt x="856545" y="24659"/>
                  <a:pt x="910872" y="266665"/>
                  <a:pt x="1104900" y="247615"/>
                </a:cubicBezTo>
                <a:cubicBezTo>
                  <a:pt x="1298928" y="228565"/>
                  <a:pt x="1767416" y="-25436"/>
                  <a:pt x="1921933" y="2081"/>
                </a:cubicBezTo>
                <a:cubicBezTo>
                  <a:pt x="2076450" y="29598"/>
                  <a:pt x="1907117" y="350626"/>
                  <a:pt x="2032000" y="412715"/>
                </a:cubicBezTo>
                <a:cubicBezTo>
                  <a:pt x="2156883" y="474804"/>
                  <a:pt x="2529416" y="289243"/>
                  <a:pt x="2671233" y="374615"/>
                </a:cubicBezTo>
                <a:cubicBezTo>
                  <a:pt x="2813050" y="459987"/>
                  <a:pt x="2799644" y="821231"/>
                  <a:pt x="2882900" y="924948"/>
                </a:cubicBezTo>
                <a:cubicBezTo>
                  <a:pt x="2966156" y="1028665"/>
                  <a:pt x="3083984" y="874854"/>
                  <a:pt x="3170767" y="996915"/>
                </a:cubicBezTo>
                <a:cubicBezTo>
                  <a:pt x="3257550" y="1118976"/>
                  <a:pt x="3330575" y="1388145"/>
                  <a:pt x="3403600" y="1657315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D56C9E2A-5137-9154-6D83-03F1AF192CF1}"/>
              </a:ext>
            </a:extLst>
          </p:cNvPr>
          <p:cNvSpPr/>
          <p:nvPr/>
        </p:nvSpPr>
        <p:spPr>
          <a:xfrm>
            <a:off x="5928783" y="3032894"/>
            <a:ext cx="515513" cy="524631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312E26-5074-8FDB-C6BA-E653308223BA}"/>
              </a:ext>
            </a:extLst>
          </p:cNvPr>
          <p:cNvSpPr/>
          <p:nvPr/>
        </p:nvSpPr>
        <p:spPr>
          <a:xfrm>
            <a:off x="5518732" y="6568763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22F7262-FFD7-EEAB-95E1-2C08D1D63179}"/>
              </a:ext>
            </a:extLst>
          </p:cNvPr>
          <p:cNvSpPr/>
          <p:nvPr/>
        </p:nvSpPr>
        <p:spPr>
          <a:xfrm>
            <a:off x="3230034" y="5074916"/>
            <a:ext cx="2353734" cy="1614880"/>
          </a:xfrm>
          <a:custGeom>
            <a:avLst/>
            <a:gdLst>
              <a:gd name="connsiteX0" fmla="*/ 0 w 2408767"/>
              <a:gd name="connsiteY0" fmla="*/ 0 h 1673296"/>
              <a:gd name="connsiteX1" fmla="*/ 639233 w 2408767"/>
              <a:gd name="connsiteY1" fmla="*/ 1214967 h 1673296"/>
              <a:gd name="connsiteX2" fmla="*/ 956733 w 2408767"/>
              <a:gd name="connsiteY2" fmla="*/ 1062567 h 1673296"/>
              <a:gd name="connsiteX3" fmla="*/ 1223433 w 2408767"/>
              <a:gd name="connsiteY3" fmla="*/ 1452033 h 1673296"/>
              <a:gd name="connsiteX4" fmla="*/ 1574800 w 2408767"/>
              <a:gd name="connsiteY4" fmla="*/ 1367367 h 1673296"/>
              <a:gd name="connsiteX5" fmla="*/ 1955800 w 2408767"/>
              <a:gd name="connsiteY5" fmla="*/ 1651000 h 1673296"/>
              <a:gd name="connsiteX6" fmla="*/ 2408767 w 2408767"/>
              <a:gd name="connsiteY6" fmla="*/ 1634067 h 167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8767" h="1673296">
                <a:moveTo>
                  <a:pt x="0" y="0"/>
                </a:moveTo>
                <a:cubicBezTo>
                  <a:pt x="239889" y="518936"/>
                  <a:pt x="479778" y="1037873"/>
                  <a:pt x="639233" y="1214967"/>
                </a:cubicBezTo>
                <a:cubicBezTo>
                  <a:pt x="798688" y="1392061"/>
                  <a:pt x="859366" y="1023056"/>
                  <a:pt x="956733" y="1062567"/>
                </a:cubicBezTo>
                <a:cubicBezTo>
                  <a:pt x="1054100" y="1102078"/>
                  <a:pt x="1120422" y="1401233"/>
                  <a:pt x="1223433" y="1452033"/>
                </a:cubicBezTo>
                <a:cubicBezTo>
                  <a:pt x="1326444" y="1502833"/>
                  <a:pt x="1452739" y="1334206"/>
                  <a:pt x="1574800" y="1367367"/>
                </a:cubicBezTo>
                <a:cubicBezTo>
                  <a:pt x="1696861" y="1400528"/>
                  <a:pt x="1816806" y="1606550"/>
                  <a:pt x="1955800" y="1651000"/>
                </a:cubicBezTo>
                <a:cubicBezTo>
                  <a:pt x="2094794" y="1695450"/>
                  <a:pt x="2251780" y="1664758"/>
                  <a:pt x="2408767" y="163406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52F01D4-3100-6427-D18C-526D7FFE7DBC}"/>
              </a:ext>
            </a:extLst>
          </p:cNvPr>
          <p:cNvSpPr/>
          <p:nvPr/>
        </p:nvSpPr>
        <p:spPr>
          <a:xfrm>
            <a:off x="5630333" y="5672667"/>
            <a:ext cx="1611214" cy="1013163"/>
          </a:xfrm>
          <a:custGeom>
            <a:avLst/>
            <a:gdLst>
              <a:gd name="connsiteX0" fmla="*/ 0 w 1611214"/>
              <a:gd name="connsiteY0" fmla="*/ 994833 h 1013163"/>
              <a:gd name="connsiteX1" fmla="*/ 558800 w 1611214"/>
              <a:gd name="connsiteY1" fmla="*/ 994833 h 1013163"/>
              <a:gd name="connsiteX2" fmla="*/ 677334 w 1611214"/>
              <a:gd name="connsiteY2" fmla="*/ 804333 h 1013163"/>
              <a:gd name="connsiteX3" fmla="*/ 1096434 w 1611214"/>
              <a:gd name="connsiteY3" fmla="*/ 880533 h 1013163"/>
              <a:gd name="connsiteX4" fmla="*/ 1244600 w 1611214"/>
              <a:gd name="connsiteY4" fmla="*/ 431800 h 1013163"/>
              <a:gd name="connsiteX5" fmla="*/ 1579034 w 1611214"/>
              <a:gd name="connsiteY5" fmla="*/ 444500 h 1013163"/>
              <a:gd name="connsiteX6" fmla="*/ 1579034 w 1611214"/>
              <a:gd name="connsiteY6" fmla="*/ 0 h 101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1214" h="1013163">
                <a:moveTo>
                  <a:pt x="0" y="994833"/>
                </a:moveTo>
                <a:cubicBezTo>
                  <a:pt x="222955" y="1010708"/>
                  <a:pt x="445911" y="1026583"/>
                  <a:pt x="558800" y="994833"/>
                </a:cubicBezTo>
                <a:cubicBezTo>
                  <a:pt x="671689" y="963083"/>
                  <a:pt x="587728" y="823383"/>
                  <a:pt x="677334" y="804333"/>
                </a:cubicBezTo>
                <a:cubicBezTo>
                  <a:pt x="766940" y="785283"/>
                  <a:pt x="1001890" y="942622"/>
                  <a:pt x="1096434" y="880533"/>
                </a:cubicBezTo>
                <a:cubicBezTo>
                  <a:pt x="1190978" y="818444"/>
                  <a:pt x="1164167" y="504472"/>
                  <a:pt x="1244600" y="431800"/>
                </a:cubicBezTo>
                <a:cubicBezTo>
                  <a:pt x="1325033" y="359128"/>
                  <a:pt x="1523295" y="516467"/>
                  <a:pt x="1579034" y="444500"/>
                </a:cubicBezTo>
                <a:cubicBezTo>
                  <a:pt x="1634773" y="372533"/>
                  <a:pt x="1606903" y="186266"/>
                  <a:pt x="1579034" y="0"/>
                </a:cubicBezTo>
              </a:path>
            </a:pathLst>
          </a:custGeom>
          <a:ln w="3810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1BC52CD-0C75-9177-D4E9-17806038A6A4}"/>
              </a:ext>
            </a:extLst>
          </p:cNvPr>
          <p:cNvSpPr/>
          <p:nvPr/>
        </p:nvSpPr>
        <p:spPr>
          <a:xfrm>
            <a:off x="4758267" y="4398433"/>
            <a:ext cx="1024466" cy="534917"/>
          </a:xfrm>
          <a:custGeom>
            <a:avLst/>
            <a:gdLst>
              <a:gd name="connsiteX0" fmla="*/ 0 w 1024466"/>
              <a:gd name="connsiteY0" fmla="*/ 0 h 534917"/>
              <a:gd name="connsiteX1" fmla="*/ 182033 w 1024466"/>
              <a:gd name="connsiteY1" fmla="*/ 258234 h 534917"/>
              <a:gd name="connsiteX2" fmla="*/ 389466 w 1024466"/>
              <a:gd name="connsiteY2" fmla="*/ 131234 h 534917"/>
              <a:gd name="connsiteX3" fmla="*/ 639233 w 1024466"/>
              <a:gd name="connsiteY3" fmla="*/ 529167 h 534917"/>
              <a:gd name="connsiteX4" fmla="*/ 1024466 w 1024466"/>
              <a:gd name="connsiteY4" fmla="*/ 330200 h 53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466" h="534917">
                <a:moveTo>
                  <a:pt x="0" y="0"/>
                </a:moveTo>
                <a:cubicBezTo>
                  <a:pt x="58561" y="118181"/>
                  <a:pt x="117122" y="236362"/>
                  <a:pt x="182033" y="258234"/>
                </a:cubicBezTo>
                <a:cubicBezTo>
                  <a:pt x="246944" y="280106"/>
                  <a:pt x="313266" y="86079"/>
                  <a:pt x="389466" y="131234"/>
                </a:cubicBezTo>
                <a:cubicBezTo>
                  <a:pt x="465666" y="176389"/>
                  <a:pt x="533400" y="496006"/>
                  <a:pt x="639233" y="529167"/>
                </a:cubicBezTo>
                <a:cubicBezTo>
                  <a:pt x="745066" y="562328"/>
                  <a:pt x="884766" y="446264"/>
                  <a:pt x="1024466" y="330200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4122D46-15BF-EBF9-1BB1-34603BFC8223}"/>
              </a:ext>
            </a:extLst>
          </p:cNvPr>
          <p:cNvSpPr/>
          <p:nvPr/>
        </p:nvSpPr>
        <p:spPr>
          <a:xfrm>
            <a:off x="4694041" y="4419600"/>
            <a:ext cx="1224160" cy="1130401"/>
          </a:xfrm>
          <a:custGeom>
            <a:avLst/>
            <a:gdLst>
              <a:gd name="connsiteX0" fmla="*/ 0 w 1172633"/>
              <a:gd name="connsiteY0" fmla="*/ 0 h 1130401"/>
              <a:gd name="connsiteX1" fmla="*/ 182033 w 1172633"/>
              <a:gd name="connsiteY1" fmla="*/ 850900 h 1130401"/>
              <a:gd name="connsiteX2" fmla="*/ 330200 w 1172633"/>
              <a:gd name="connsiteY2" fmla="*/ 728133 h 1130401"/>
              <a:gd name="connsiteX3" fmla="*/ 592666 w 1172633"/>
              <a:gd name="connsiteY3" fmla="*/ 1130300 h 1130401"/>
              <a:gd name="connsiteX4" fmla="*/ 986366 w 1172633"/>
              <a:gd name="connsiteY4" fmla="*/ 685800 h 1130401"/>
              <a:gd name="connsiteX5" fmla="*/ 1172633 w 1172633"/>
              <a:gd name="connsiteY5" fmla="*/ 732367 h 11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2633" h="1130401">
                <a:moveTo>
                  <a:pt x="0" y="0"/>
                </a:moveTo>
                <a:cubicBezTo>
                  <a:pt x="63500" y="364772"/>
                  <a:pt x="127000" y="729545"/>
                  <a:pt x="182033" y="850900"/>
                </a:cubicBezTo>
                <a:cubicBezTo>
                  <a:pt x="237066" y="972255"/>
                  <a:pt x="261761" y="681566"/>
                  <a:pt x="330200" y="728133"/>
                </a:cubicBezTo>
                <a:cubicBezTo>
                  <a:pt x="398639" y="774700"/>
                  <a:pt x="483305" y="1137355"/>
                  <a:pt x="592666" y="1130300"/>
                </a:cubicBezTo>
                <a:cubicBezTo>
                  <a:pt x="702027" y="1123245"/>
                  <a:pt x="889705" y="752122"/>
                  <a:pt x="986366" y="685800"/>
                </a:cubicBezTo>
                <a:cubicBezTo>
                  <a:pt x="1083027" y="619478"/>
                  <a:pt x="1127830" y="675922"/>
                  <a:pt x="1172633" y="7323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79B3B3E-4C69-69B5-C006-E9E6AD8B0892}"/>
              </a:ext>
            </a:extLst>
          </p:cNvPr>
          <p:cNvSpPr/>
          <p:nvPr/>
        </p:nvSpPr>
        <p:spPr>
          <a:xfrm>
            <a:off x="6028267" y="4787395"/>
            <a:ext cx="2015066" cy="368805"/>
          </a:xfrm>
          <a:custGeom>
            <a:avLst/>
            <a:gdLst>
              <a:gd name="connsiteX0" fmla="*/ 0 w 2015066"/>
              <a:gd name="connsiteY0" fmla="*/ 368805 h 368805"/>
              <a:gd name="connsiteX1" fmla="*/ 359833 w 2015066"/>
              <a:gd name="connsiteY1" fmla="*/ 119038 h 368805"/>
              <a:gd name="connsiteX2" fmla="*/ 931333 w 2015066"/>
              <a:gd name="connsiteY2" fmla="*/ 364572 h 368805"/>
              <a:gd name="connsiteX3" fmla="*/ 1185333 w 2015066"/>
              <a:gd name="connsiteY3" fmla="*/ 89405 h 368805"/>
              <a:gd name="connsiteX4" fmla="*/ 1456266 w 2015066"/>
              <a:gd name="connsiteY4" fmla="*/ 505 h 368805"/>
              <a:gd name="connsiteX5" fmla="*/ 2015066 w 2015066"/>
              <a:gd name="connsiteY5" fmla="*/ 59772 h 36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5066" h="368805">
                <a:moveTo>
                  <a:pt x="0" y="368805"/>
                </a:moveTo>
                <a:cubicBezTo>
                  <a:pt x="102305" y="244274"/>
                  <a:pt x="204611" y="119743"/>
                  <a:pt x="359833" y="119038"/>
                </a:cubicBezTo>
                <a:cubicBezTo>
                  <a:pt x="515055" y="118333"/>
                  <a:pt x="793750" y="369511"/>
                  <a:pt x="931333" y="364572"/>
                </a:cubicBezTo>
                <a:cubicBezTo>
                  <a:pt x="1068916" y="359633"/>
                  <a:pt x="1097844" y="150083"/>
                  <a:pt x="1185333" y="89405"/>
                </a:cubicBezTo>
                <a:cubicBezTo>
                  <a:pt x="1272822" y="28727"/>
                  <a:pt x="1317977" y="5444"/>
                  <a:pt x="1456266" y="505"/>
                </a:cubicBezTo>
                <a:cubicBezTo>
                  <a:pt x="1594555" y="-4434"/>
                  <a:pt x="1804810" y="27669"/>
                  <a:pt x="2015066" y="59772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1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C28C-4327-EF92-D4D5-8333856E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0D3400-CB37-5F16-F25A-31B029B66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marginalization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By step 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We can split integrals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Thus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acc>
                        <m:accPr>
                          <m:chr m:val="̅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pc="-800" dirty="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0D3400-CB37-5F16-F25A-31B029B66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85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CABC0-CCB8-8FED-87C9-75D4E12F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A4BB30-06AB-03F3-6ADF-C4C33C7DC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57" b="45367"/>
          <a:stretch/>
        </p:blipFill>
        <p:spPr>
          <a:xfrm>
            <a:off x="4974086" y="478712"/>
            <a:ext cx="6686950" cy="3029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0AAF25-EE11-B378-FAE2-72D1C41D7E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67"/>
          <a:stretch/>
        </p:blipFill>
        <p:spPr>
          <a:xfrm>
            <a:off x="4974086" y="3602935"/>
            <a:ext cx="6611582" cy="1830082"/>
          </a:xfrm>
          <a:prstGeom prst="rect">
            <a:avLst/>
          </a:prstGeom>
        </p:spPr>
      </p:pic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87869CEC-11E6-C651-48FC-5E0790A80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17" t="56725" r="-560" b="25352"/>
          <a:stretch/>
        </p:blipFill>
        <p:spPr>
          <a:xfrm>
            <a:off x="4974086" y="5603822"/>
            <a:ext cx="6686950" cy="9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8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BD76-CAAE-26D3-24A9-1C3E016E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Non-Linear SEMs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7FC65-84AD-9B1B-434F-0790AE3A2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7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Last time we looked at linear SEMs</a:t>
                </a:r>
              </a:p>
              <a:p>
                <a:r>
                  <a:rPr lang="en-US" dirty="0"/>
                  <a:t>The language of SEMs does not really rely on the linearity assumption</a:t>
                </a:r>
              </a:p>
              <a:p>
                <a:endParaRPr lang="en-US" dirty="0"/>
              </a:p>
              <a:p>
                <a:r>
                  <a:rPr lang="en-US" dirty="0"/>
                  <a:t>For example, the Triangular Structural Equation (TSEM)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07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Last time we looked at linear SEMs</a:t>
                </a:r>
              </a:p>
              <a:p>
                <a:r>
                  <a:rPr lang="en-US" dirty="0"/>
                  <a:t>The language of SEMs does not really rely on the linearity assumption</a:t>
                </a:r>
              </a:p>
              <a:p>
                <a:endParaRPr lang="en-US" dirty="0"/>
              </a:p>
              <a:p>
                <a:r>
                  <a:rPr lang="en-US" dirty="0"/>
                  <a:t>For example, the Triangular Structural Equation (TSEM)</a:t>
                </a:r>
              </a:p>
              <a:p>
                <a:r>
                  <a:rPr lang="en-US" dirty="0"/>
                  <a:t>Can be made non-linear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While we still maintain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independent “exogenous” shocks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88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Non-Linear Triangular Structural Equation (TSEM)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independent “exogenous” shocks</a:t>
                </a:r>
              </a:p>
              <a:p>
                <a:r>
                  <a:rPr lang="en-US" dirty="0"/>
                  <a:t>The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are now the deterministic “structural functions”</a:t>
                </a:r>
              </a:p>
              <a:p>
                <a:r>
                  <a:rPr lang="en-US" dirty="0"/>
                  <a:t>Instead of “structural parameters” we now have “structural functions”</a:t>
                </a:r>
              </a:p>
              <a:p>
                <a:r>
                  <a:rPr lang="en-US" dirty="0"/>
                  <a:t>Moreover, the dimension of exogenous shocks is un-restricted</a:t>
                </a:r>
              </a:p>
              <a:p>
                <a:r>
                  <a:rPr lang="en-US" dirty="0"/>
                  <a:t>Note that the TSEM implies: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pc="-800" smtClean="0"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pc="-800" smtClean="0"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0A49BD-CFE3-6CA4-A4D6-7CEF6BA05450}"/>
              </a:ext>
            </a:extLst>
          </p:cNvPr>
          <p:cNvSpPr/>
          <p:nvPr/>
        </p:nvSpPr>
        <p:spPr>
          <a:xfrm>
            <a:off x="6752164" y="2205567"/>
            <a:ext cx="381001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5A2A85-B9AC-5F1B-9F5C-931DE87396C8}"/>
              </a:ext>
            </a:extLst>
          </p:cNvPr>
          <p:cNvSpPr/>
          <p:nvPr/>
        </p:nvSpPr>
        <p:spPr>
          <a:xfrm>
            <a:off x="6392333" y="2641600"/>
            <a:ext cx="381000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34A993-383B-F7F0-845C-4835C30E16E5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>
            <a:off x="6942665" y="2595034"/>
            <a:ext cx="1191685" cy="5291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C7D69-3564-51D9-27BE-DB20B78A735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773333" y="2836334"/>
            <a:ext cx="1361017" cy="2878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7599A8-C7AE-ADAC-E581-8B889DF728AC}"/>
              </a:ext>
            </a:extLst>
          </p:cNvPr>
          <p:cNvSpPr/>
          <p:nvPr/>
        </p:nvSpPr>
        <p:spPr>
          <a:xfrm>
            <a:off x="8134350" y="2859616"/>
            <a:ext cx="2806699" cy="5291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Exogenously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“outside” of the model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4B5CE24-0080-CC4E-4125-B9F64C55D4A9}"/>
              </a:ext>
            </a:extLst>
          </p:cNvPr>
          <p:cNvSpPr/>
          <p:nvPr/>
        </p:nvSpPr>
        <p:spPr>
          <a:xfrm>
            <a:off x="5586940" y="3089279"/>
            <a:ext cx="381000" cy="4360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0145AC-23C1-5920-E4B4-7D6EE41B3F03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5967940" y="3124200"/>
            <a:ext cx="2166410" cy="18309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0382238-CBB9-6BF8-8DF5-F440C08F4B17}"/>
              </a:ext>
            </a:extLst>
          </p:cNvPr>
          <p:cNvSpPr/>
          <p:nvPr/>
        </p:nvSpPr>
        <p:spPr>
          <a:xfrm>
            <a:off x="1574800" y="2290233"/>
            <a:ext cx="2129364" cy="104563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Endogenously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by the structural model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8425F75-36CC-C1E7-C059-34B5CA19F308}"/>
              </a:ext>
            </a:extLst>
          </p:cNvPr>
          <p:cNvSpPr/>
          <p:nvPr/>
        </p:nvSpPr>
        <p:spPr>
          <a:xfrm>
            <a:off x="4705349" y="2164823"/>
            <a:ext cx="469900" cy="38840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5E1CA65-54DB-08F4-6310-5AA09E81B3F9}"/>
              </a:ext>
            </a:extLst>
          </p:cNvPr>
          <p:cNvSpPr/>
          <p:nvPr/>
        </p:nvSpPr>
        <p:spPr>
          <a:xfrm>
            <a:off x="4700057" y="2595034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C4B27C-7C8D-02E6-B180-094C73271A52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3704164" y="2359027"/>
            <a:ext cx="1001185" cy="4540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9DB2D8-7C12-85E9-86D8-3458E5DB9080}"/>
              </a:ext>
            </a:extLst>
          </p:cNvPr>
          <p:cNvCxnSpPr>
            <a:cxnSpLocks/>
            <a:stCxn id="29" idx="1"/>
            <a:endCxn id="27" idx="3"/>
          </p:cNvCxnSpPr>
          <p:nvPr/>
        </p:nvCxnSpPr>
        <p:spPr>
          <a:xfrm flipH="1">
            <a:off x="3704164" y="2813051"/>
            <a:ext cx="99589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8231D41-CBD2-ACCB-9340-4D37AA1D6D32}"/>
              </a:ext>
            </a:extLst>
          </p:cNvPr>
          <p:cNvSpPr/>
          <p:nvPr/>
        </p:nvSpPr>
        <p:spPr>
          <a:xfrm>
            <a:off x="4700057" y="3066789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1DE18-C83F-57EA-A27C-4727EE83E0EA}"/>
              </a:ext>
            </a:extLst>
          </p:cNvPr>
          <p:cNvCxnSpPr>
            <a:cxnSpLocks/>
            <a:stCxn id="42" idx="1"/>
            <a:endCxn id="27" idx="3"/>
          </p:cNvCxnSpPr>
          <p:nvPr/>
        </p:nvCxnSpPr>
        <p:spPr>
          <a:xfrm flipH="1" flipV="1">
            <a:off x="3704164" y="2813051"/>
            <a:ext cx="995893" cy="4717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30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9642</TotalTime>
  <Words>2029</Words>
  <Application>Microsoft Office PowerPoint</Application>
  <PresentationFormat>Widescreen</PresentationFormat>
  <Paragraphs>327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Calisto MT</vt:lpstr>
      <vt:lpstr>Cambria Math</vt:lpstr>
      <vt:lpstr>Office Theme</vt:lpstr>
      <vt:lpstr>MS&amp;E 228: Directed Acyclic Graphs and Non-Linear SEMs</vt:lpstr>
      <vt:lpstr>PowerPoint Presentation</vt:lpstr>
      <vt:lpstr>PowerPoint Presentation</vt:lpstr>
      <vt:lpstr>Goals for Today</vt:lpstr>
      <vt:lpstr>DAGs</vt:lpstr>
      <vt:lpstr>Non-Linear SEMs</vt:lpstr>
      <vt:lpstr>Non-Linear SEMs</vt:lpstr>
      <vt:lpstr>Non-Linear SEMs</vt:lpstr>
      <vt:lpstr>Non-Linear SEMs</vt:lpstr>
      <vt:lpstr>Non-Linear SEMs</vt:lpstr>
      <vt:lpstr>Non-Linear SEMs</vt:lpstr>
      <vt:lpstr>Non-Linear SEMs</vt:lpstr>
      <vt:lpstr>Structural Form</vt:lpstr>
      <vt:lpstr>Link to Potential Outcomes</vt:lpstr>
      <vt:lpstr>Identification of Structural Responses</vt:lpstr>
      <vt:lpstr>Identification by Regression Revisited</vt:lpstr>
      <vt:lpstr>Identification by Regression Revisited</vt:lpstr>
      <vt:lpstr>Identification by Regression Revisited</vt:lpstr>
      <vt:lpstr>Identification by Regression Re-stated</vt:lpstr>
      <vt:lpstr>Formalizing the Language of Interventions</vt:lpstr>
      <vt:lpstr>Do Interventions: do(P=p)</vt:lpstr>
      <vt:lpstr>Interventions</vt:lpstr>
      <vt:lpstr>Fix Interventions: fix(P=p)</vt:lpstr>
      <vt:lpstr>Fix Interventions</vt:lpstr>
      <vt:lpstr>Single World Intervention Graphs</vt:lpstr>
      <vt:lpstr>Testable Implications of a DAG</vt:lpstr>
      <vt:lpstr>DAGs Encode Factorization of Probability</vt:lpstr>
      <vt:lpstr>General DAGs</vt:lpstr>
      <vt:lpstr>General DAGs and Factorization</vt:lpstr>
      <vt:lpstr>DAGs Encode Conditional Independencies</vt:lpstr>
      <vt:lpstr>Some Graph Definitions</vt:lpstr>
      <vt:lpstr>D-Separation</vt:lpstr>
      <vt:lpstr>D-separation implies conditional independency</vt:lpstr>
      <vt:lpstr>Examples</vt:lpstr>
      <vt:lpstr>Examples</vt:lpstr>
      <vt:lpstr>Proving the Main Theorem!</vt:lpstr>
      <vt:lpstr>Proof Step 1</vt:lpstr>
      <vt:lpstr>Proof Step 2</vt:lpstr>
      <vt:lpstr>Proof Step 2</vt:lpstr>
      <vt:lpstr>Proof Step 2</vt:lpstr>
      <vt:lpstr>Proof Step 2</vt:lpstr>
      <vt:lpstr>Final Step</vt:lpstr>
      <vt:lpstr>Final Step</vt:lpstr>
      <vt:lpstr>Final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508</cp:revision>
  <dcterms:created xsi:type="dcterms:W3CDTF">2023-01-16T03:53:17Z</dcterms:created>
  <dcterms:modified xsi:type="dcterms:W3CDTF">2023-02-02T21:01:37Z</dcterms:modified>
</cp:coreProperties>
</file>