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385" r:id="rId3"/>
    <p:sldId id="2576" r:id="rId4"/>
    <p:sldId id="2544" r:id="rId5"/>
    <p:sldId id="2508" r:id="rId6"/>
    <p:sldId id="2577" r:id="rId7"/>
    <p:sldId id="2578" r:id="rId8"/>
    <p:sldId id="2579" r:id="rId9"/>
    <p:sldId id="2305" r:id="rId10"/>
    <p:sldId id="2311" r:id="rId11"/>
    <p:sldId id="2312" r:id="rId12"/>
    <p:sldId id="2272" r:id="rId13"/>
    <p:sldId id="2313" r:id="rId14"/>
    <p:sldId id="2277" r:id="rId15"/>
    <p:sldId id="2274" r:id="rId16"/>
    <p:sldId id="2275" r:id="rId17"/>
    <p:sldId id="2278" r:id="rId18"/>
    <p:sldId id="2279" r:id="rId19"/>
    <p:sldId id="2315" r:id="rId20"/>
    <p:sldId id="2314" r:id="rId21"/>
    <p:sldId id="2316" r:id="rId22"/>
    <p:sldId id="2317" r:id="rId23"/>
    <p:sldId id="2318" r:id="rId24"/>
    <p:sldId id="2319" r:id="rId25"/>
    <p:sldId id="2320" r:id="rId26"/>
    <p:sldId id="2321" r:id="rId27"/>
    <p:sldId id="2583" r:id="rId28"/>
    <p:sldId id="2322" r:id="rId29"/>
    <p:sldId id="2323" r:id="rId30"/>
    <p:sldId id="2324" r:id="rId31"/>
    <p:sldId id="2325" r:id="rId32"/>
    <p:sldId id="2580" r:id="rId33"/>
    <p:sldId id="2581" r:id="rId34"/>
    <p:sldId id="2582" r:id="rId35"/>
    <p:sldId id="2326" r:id="rId36"/>
    <p:sldId id="487" r:id="rId37"/>
    <p:sldId id="2584" r:id="rId38"/>
    <p:sldId id="2339" r:id="rId39"/>
    <p:sldId id="2589" r:id="rId40"/>
    <p:sldId id="592" r:id="rId41"/>
    <p:sldId id="2253" r:id="rId42"/>
    <p:sldId id="2587" r:id="rId43"/>
    <p:sldId id="2593" r:id="rId44"/>
    <p:sldId id="2594" r:id="rId45"/>
    <p:sldId id="2340" r:id="rId46"/>
    <p:sldId id="2342" r:id="rId47"/>
    <p:sldId id="2588" r:id="rId48"/>
    <p:sldId id="2590" r:id="rId49"/>
    <p:sldId id="2591" r:id="rId50"/>
    <p:sldId id="2592" r:id="rId51"/>
    <p:sldId id="2595" r:id="rId52"/>
    <p:sldId id="2598" r:id="rId53"/>
    <p:sldId id="2596" r:id="rId54"/>
    <p:sldId id="2597" r:id="rId55"/>
    <p:sldId id="2599" r:id="rId56"/>
    <p:sldId id="2601" r:id="rId57"/>
    <p:sldId id="2585" r:id="rId58"/>
    <p:sldId id="2586" r:id="rId59"/>
    <p:sldId id="2327" r:id="rId60"/>
    <p:sldId id="2328" r:id="rId61"/>
    <p:sldId id="2329" r:id="rId62"/>
    <p:sldId id="2330" r:id="rId63"/>
    <p:sldId id="2331" r:id="rId64"/>
    <p:sldId id="2332" r:id="rId65"/>
    <p:sldId id="2333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9EA"/>
    <a:srgbClr val="B0BCDE"/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ED377-BA95-43A1-87AB-1C158AE39CC0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F7A4B-5B22-4BBA-909F-2ED8A79E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31.png"/><Relationship Id="rId7" Type="http://schemas.openxmlformats.org/officeDocument/2006/relationships/image" Target="../media/image16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1.png"/><Relationship Id="rId10" Type="http://schemas.openxmlformats.org/officeDocument/2006/relationships/image" Target="../media/image190.png"/><Relationship Id="rId4" Type="http://schemas.openxmlformats.org/officeDocument/2006/relationships/image" Target="../media/image159.png"/><Relationship Id="rId9" Type="http://schemas.openxmlformats.org/officeDocument/2006/relationships/image" Target="../media/image18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0.png"/><Relationship Id="rId7" Type="http://schemas.openxmlformats.org/officeDocument/2006/relationships/image" Target="../media/image16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4" Type="http://schemas.openxmlformats.org/officeDocument/2006/relationships/image" Target="../media/image170.png"/><Relationship Id="rId9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3.xml"/><Relationship Id="rId15" Type="http://schemas.openxmlformats.org/officeDocument/2006/relationships/image" Target="../media/image19.png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4.xml"/><Relationship Id="rId1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MS&amp;E 228: Inference with Modern Non-Linear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take it to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observe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Want to estimate average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which satisfies: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want to be able to use ML to learn regression function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53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General Estimation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04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1FBF-895F-4333-9B16-242DE05E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Semi-Parametric Moment Restrictions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Observe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i.i.d.</a:t>
                </a:r>
                <a:r>
                  <a:rPr lang="en-US" dirty="0"/>
                  <a:t> from data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satisfies vector of moment restrictions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finite dimensional target parameter of interest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potentially infinite dimensional (an un-known function) we don’t care (nuisance)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un-known and needs to be estimated from data</a:t>
                </a:r>
              </a:p>
              <a:p>
                <a:pPr marL="369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  <a:blipFill>
                <a:blip r:embed="rId2"/>
                <a:stretch>
                  <a:fillRect l="-942" t="-4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89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ATE under Conditional Exogeneity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observe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Want to estimate average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which satisfies: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want to be able to use ML to learn regression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872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D2C6E74-682B-991D-A0CA-995C18354B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19119" y="2800350"/>
                <a:ext cx="10353762" cy="12573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 we want to produce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D2C6E74-682B-991D-A0CA-995C18354B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9119" y="2800350"/>
                <a:ext cx="10353762" cy="12573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517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do we want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800" dirty="0"/>
              </a:p>
              <a:p>
                <a:r>
                  <a:rPr lang="en-US" sz="2800" dirty="0"/>
                  <a:t>Consistency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 marL="3690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390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do we want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800" dirty="0"/>
              </a:p>
              <a:p>
                <a:r>
                  <a:rPr lang="en-US" sz="2800" dirty="0"/>
                  <a:t>Finite sample parametric rate: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3690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866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do we want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800" dirty="0"/>
              </a:p>
              <a:p>
                <a:r>
                  <a:rPr lang="en-US" sz="2800" dirty="0"/>
                  <a:t>Asymptotic normality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Construction of confidence intervals:</a:t>
                </a:r>
              </a:p>
              <a:p>
                <a:pPr marL="36900" indent="0" algn="ctr">
                  <a:buNone/>
                </a:pPr>
                <a:r>
                  <a:rPr lang="en-US" sz="2800" dirty="0"/>
                  <a:t>with prob.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800" dirty="0"/>
                  <a:t> 95%: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1.96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800" dirty="0"/>
                  <a:t>. </a:t>
                </a:r>
              </a:p>
              <a:p>
                <a:r>
                  <a:rPr lang="en-US" sz="2800" b="0" dirty="0"/>
                  <a:t>Calculation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-value for zero effect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936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do we want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6900" indent="0">
                  <a:buNone/>
                </a:pPr>
                <a:endParaRPr lang="en-US" sz="2800" dirty="0"/>
              </a:p>
              <a:p>
                <a:r>
                  <a:rPr lang="en-US" sz="2800" dirty="0"/>
                  <a:t>Asymptotic linearity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Consistency of bootstrap confidence intervals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97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Estimation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from data</a:t>
                </a:r>
              </a:p>
              <a:p>
                <a:r>
                  <a:rPr lang="en-US" sz="2800" dirty="0"/>
                  <a:t>Return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29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5200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Gone Wrong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200" y="1690688"/>
            <a:ext cx="9293352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direct non-orthogonal estimator of average effect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.reshape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8316B1-81D1-CB89-0BBC-06E13F764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978" y="4154118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38AC52-62DC-946B-C60E-4CA915B65EA3}"/>
              </a:ext>
            </a:extLst>
          </p:cNvPr>
          <p:cNvCxnSpPr/>
          <p:nvPr/>
        </p:nvCxnSpPr>
        <p:spPr>
          <a:xfrm flipV="1">
            <a:off x="5127954" y="4367174"/>
            <a:ext cx="0" cy="211409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57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Estimation Algorithm (Draft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Split the data in half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r>
                  <a:rPr lang="en-US" sz="2800" dirty="0"/>
                  <a:t>On second half,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68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Estimation Algorithm (Draft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Split data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dirty="0"/>
                  <a:t> parts,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sz="2800" dirty="0"/>
              </a:p>
              <a:p>
                <a:r>
                  <a:rPr lang="en-US" sz="2800" dirty="0"/>
                  <a:t>For each part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,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using data from all parts 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800" dirty="0"/>
              </a:p>
              <a:p>
                <a:r>
                  <a:rPr lang="en-US" sz="2800" dirty="0"/>
                  <a:t>Return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cross-fitted empirical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47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E2BF9DF-49A4-A966-AD4C-4E0203491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640" y="4249217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(Draft 3) Gone Wrong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127285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est2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direct non-orthogonal estimator with sample splitting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KFold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n_splits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).split(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].reshape(-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].shape[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].shape[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38AC52-62DC-946B-C60E-4CA915B65EA3}"/>
              </a:ext>
            </a:extLst>
          </p:cNvPr>
          <p:cNvCxnSpPr/>
          <p:nvPr/>
        </p:nvCxnSpPr>
        <p:spPr>
          <a:xfrm flipV="1">
            <a:off x="5310834" y="4469589"/>
            <a:ext cx="0" cy="211409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76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9F57D7-6576-7E27-534A-09D7C2595C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19119" y="2994356"/>
                <a:ext cx="10353762" cy="12573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When is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-asymptotically normal?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9F57D7-6576-7E27-534A-09D7C2595C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9119" y="2994356"/>
                <a:ext cx="10353762" cy="1257300"/>
              </a:xfrm>
              <a:blipFill>
                <a:blip r:embed="rId2"/>
                <a:stretch>
                  <a:fillRect l="-2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137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F727E69-0185-135C-B1EA-94A1225E4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616" y="4388433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(Draft 3) Gone Right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dml2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orthogonal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sample-splitting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LinearRegression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fit_intercept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).fit(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.reshape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38AC52-62DC-946B-C60E-4CA915B65EA3}"/>
              </a:ext>
            </a:extLst>
          </p:cNvPr>
          <p:cNvCxnSpPr/>
          <p:nvPr/>
        </p:nvCxnSpPr>
        <p:spPr>
          <a:xfrm flipV="1">
            <a:off x="5581496" y="4596001"/>
            <a:ext cx="0" cy="2114093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60015F-958A-D922-E8FF-EEB860F10950}"/>
              </a:ext>
            </a:extLst>
          </p:cNvPr>
          <p:cNvSpPr txBox="1"/>
          <p:nvPr/>
        </p:nvSpPr>
        <p:spPr>
          <a:xfrm>
            <a:off x="838199" y="1518775"/>
            <a:ext cx="10515599" cy="2826306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endParaRPr lang="en-US" sz="4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sz="4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TO BE UNCOVERED!</a:t>
            </a:r>
          </a:p>
          <a:p>
            <a:pPr algn="ctr"/>
            <a:endParaRPr lang="en-US" sz="4000" b="0" dirty="0">
              <a:solidFill>
                <a:schemeClr val="bg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066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9F57D7-6576-7E27-534A-09D7C2595C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19119" y="2994356"/>
                <a:ext cx="10353762" cy="12573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When is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-asymptotically normal?</a:t>
                </a:r>
                <a:br>
                  <a:rPr lang="en-US" dirty="0"/>
                </a:br>
                <a:r>
                  <a:rPr lang="en-US" dirty="0"/>
                  <a:t>We need to change the moment we use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9F57D7-6576-7E27-534A-09D7C2595C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9119" y="2994356"/>
                <a:ext cx="10353762" cy="12573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854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321E4-D22F-A2FF-BD7D-32F51882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Debiasing Intuition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B9972-13B7-1BA7-502C-5FFA94408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1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ATE under Conditional Exogeneity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observe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Want to estimate average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which satisfies: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moment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/>
                  <a:t> is sensitive to variations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Any bias or error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propagates to bias or error in moment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Can we add a correction that corrects the biases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82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941D-9F0C-43DF-DCDE-2E1FD73F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Moment for 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E76C6-8F1A-1593-6209-526660E38E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Add a “debiasing” correction: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? Should be such that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If this holds then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very wrong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correct: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E76C6-8F1A-1593-6209-526660E38E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96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538791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89E0-A267-5744-7A43-15D31C0B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Propensity Weighting (IPW)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A5C827-2B40-F609-D907-E98851045F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following works: inverse propensity scoring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Sketch: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A5C827-2B40-F609-D907-E98851045F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44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5EAD6-AF2F-04D1-1977-F8C32476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Moment is Insensitive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79AEBD-DE86-D1A4-9712-96FA99A748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Take derivative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any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=&amp;0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Take derivative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any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=&amp;0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79AEBD-DE86-D1A4-9712-96FA99A748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165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Neyman</a:t>
            </a:r>
            <a:r>
              <a:rPr lang="en-US" dirty="0"/>
              <a:t> Orthogonality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22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1FBF-895F-4333-9B16-242DE05E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</p:spPr>
            <p:txBody>
              <a:bodyPr>
                <a:normAutofit/>
              </a:bodyPr>
              <a:lstStyle/>
              <a:p>
                <a:pPr marL="3690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sz="2800" dirty="0"/>
                  <a:t>Moment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sz="2800" dirty="0"/>
                  <a:t> is </a:t>
                </a:r>
                <a:r>
                  <a:rPr lang="en-US" sz="2800" dirty="0" err="1"/>
                  <a:t>Neyman</a:t>
                </a:r>
                <a:r>
                  <a:rPr lang="en-US" sz="2800" dirty="0"/>
                  <a:t> orthogonal if for any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318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Sample-Splitting Estimation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Split the data in half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r>
                  <a:rPr lang="en-US" sz="2800" dirty="0"/>
                  <a:t>On second half,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316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If moment is </a:t>
                </a:r>
                <a:r>
                  <a:rPr lang="en-US" sz="2800" dirty="0" err="1"/>
                  <a:t>Neyman</a:t>
                </a:r>
                <a:r>
                  <a:rPr lang="en-US" sz="2800" dirty="0"/>
                  <a:t> orthogonal and RMSE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−1/4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*</a:t>
                </a:r>
              </a:p>
              <a:p>
                <a:pPr marL="3690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3690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36900" indent="0" algn="r">
                  <a:buNone/>
                </a:pPr>
                <a:r>
                  <a:rPr lang="en-US" sz="2800" dirty="0"/>
                  <a:t>*plug regularity conditions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898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Treatments under Partial Linearity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58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Relevant in many applications: dose-response curve in healthcare, effect of price on demand, return-on-investment</a:t>
                </a:r>
              </a:p>
              <a:p>
                <a:r>
                  <a:rPr lang="en-US" sz="2400" dirty="0"/>
                  <a:t>Assume conditional exogeneity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Assume partially linear response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b="0" dirty="0"/>
                  <a:t>Parameter of interest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is constant marginal effect of treatment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54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FFA7-692D-3207-3223-07BC986F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Partially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44C849-BD46-B5EB-D8DC-F6EEFF221D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By definition of CEF we have the decomposition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By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for any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Direct non-orthogonal method,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2400" dirty="0"/>
                  <a:t> and solve: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44C849-BD46-B5EB-D8DC-F6EEFF221D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5517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F8E5-C913-D80F-F41F-BCBF242E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of FWL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187E-B8E4-5400-FF49-EC4982536B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Let’s define a slight variant of </a:t>
                </a:r>
                <a:r>
                  <a:rPr lang="en-US" dirty="0" err="1"/>
                  <a:t>residualization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Generalization of FWL theorem to partially linear models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Let’s consider the residual outcome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187E-B8E4-5400-FF49-EC4982536B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56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5DFA-171F-2782-EFF9-C62805C8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Last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024F5-24D3-4B92-FD14-E3896B08F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87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Method: Double 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1"/>
                <a:ext cx="7650877" cy="2475230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FFC000"/>
                    </a:solidFill>
                  </a:rPr>
                  <a:t>Double ML.</a:t>
                </a:r>
                <a:r>
                  <a:rPr lang="en-US" sz="2000" dirty="0"/>
                  <a:t> Split samples in half</a:t>
                </a:r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1"/>
                <a:ext cx="7650877" cy="2475230"/>
              </a:xfrm>
              <a:blipFill>
                <a:blip r:embed="rId2"/>
                <a:stretch>
                  <a:fillRect l="-717" t="-2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920BC4-0707-44FA-834D-8960170A8EB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CE6115-2C2A-42FF-B3B2-EC593F7AD0CF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CE6115-2C2A-42FF-B3B2-EC593F7AD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C18802-AE6B-47E8-9378-BD1A9CE141A4}"/>
              </a:ext>
            </a:extLst>
          </p:cNvPr>
          <p:cNvCxnSpPr>
            <a:cxnSpLocks/>
            <a:stCxn id="5" idx="7"/>
            <a:endCxn id="13" idx="3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ECDB01-8B9D-42C3-AB85-7264617F899C}"/>
              </a:ext>
            </a:extLst>
          </p:cNvPr>
          <p:cNvCxnSpPr>
            <a:cxnSpLocks/>
            <a:stCxn id="13" idx="5"/>
            <a:endCxn id="7" idx="1"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380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3805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/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/>
              <p:nvPr/>
            </p:nvSpPr>
            <p:spPr>
              <a:xfrm>
                <a:off x="9519726" y="4879112"/>
                <a:ext cx="2776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26" y="4879112"/>
                <a:ext cx="2776386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02902A1-94E9-482D-A848-716AFAAF1B9D}"/>
              </a:ext>
            </a:extLst>
          </p:cNvPr>
          <p:cNvSpPr/>
          <p:nvPr/>
        </p:nvSpPr>
        <p:spPr>
          <a:xfrm>
            <a:off x="8184748" y="4043680"/>
            <a:ext cx="3336692" cy="835432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0ED4B8E-0B5E-406C-96FD-3CB1A95BC0BF}"/>
              </a:ext>
            </a:extLst>
          </p:cNvPr>
          <p:cNvSpPr/>
          <p:nvPr/>
        </p:nvSpPr>
        <p:spPr>
          <a:xfrm rot="18946981">
            <a:off x="7909828" y="3351996"/>
            <a:ext cx="3006951" cy="835432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68B88F7-1A89-42E6-BA87-B1DD7ACFFA86}"/>
                  </a:ext>
                </a:extLst>
              </p:cNvPr>
              <p:cNvSpPr txBox="1"/>
              <p:nvPr/>
            </p:nvSpPr>
            <p:spPr>
              <a:xfrm>
                <a:off x="11532171" y="4236467"/>
                <a:ext cx="31540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68B88F7-1A89-42E6-BA87-B1DD7ACFF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171" y="4236467"/>
                <a:ext cx="315409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163B60-9376-4278-9634-8D790F457C9A}"/>
                  </a:ext>
                </a:extLst>
              </p:cNvPr>
              <p:cNvSpPr txBox="1"/>
              <p:nvPr/>
            </p:nvSpPr>
            <p:spPr>
              <a:xfrm>
                <a:off x="8817447" y="3042888"/>
                <a:ext cx="31540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163B60-9376-4278-9634-8D790F457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447" y="3042888"/>
                <a:ext cx="315409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7079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Method: Double 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7746282" cy="4310803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>
                    <a:solidFill>
                      <a:srgbClr val="FFC000"/>
                    </a:solidFill>
                  </a:rPr>
                  <a:t>Double ML.</a:t>
                </a:r>
                <a:r>
                  <a:rPr lang="en-US" sz="2000" dirty="0"/>
                  <a:t> Split samples in half</a:t>
                </a:r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Construct residuals on other half,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Run OLS on residuals: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∼</m:t>
                    </m:r>
                    <m:acc>
                      <m:accPr>
                        <m:chr m:val="̃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1800" dirty="0"/>
                  <a:t> to get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r>
                  <a:rPr lang="en-US" sz="2000" dirty="0"/>
                  <a:t>OLS equivalent to solving moment condition: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Orthogonal Moment condition: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7746282" cy="4310803"/>
              </a:xfrm>
              <a:blipFill>
                <a:blip r:embed="rId2"/>
                <a:stretch>
                  <a:fillRect l="-708" t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hord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2915571"/>
                  <a:gd name="adj2" fmla="val 8411327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hord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2915571"/>
                  <a:gd name="adj2" fmla="val 841132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920BC4-0707-44FA-834D-8960170A8EB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chord">
                <a:avLst>
                  <a:gd name="adj1" fmla="val 11682918"/>
                  <a:gd name="adj2" fmla="val 465373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chord">
                <a:avLst>
                  <a:gd name="adj1" fmla="val 11682918"/>
                  <a:gd name="adj2" fmla="val 4653734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C18802-AE6B-47E8-9378-BD1A9CE141A4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ECDB01-8B9D-42C3-AB85-7264617F899C}"/>
              </a:ext>
            </a:extLst>
          </p:cNvPr>
          <p:cNvCxnSpPr>
            <a:cxnSpLocks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380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3805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/>
              <p:nvPr/>
            </p:nvSpPr>
            <p:spPr>
              <a:xfrm>
                <a:off x="9428322" y="2505219"/>
                <a:ext cx="2613967" cy="376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22" y="2505219"/>
                <a:ext cx="2613967" cy="376193"/>
              </a:xfrm>
              <a:prstGeom prst="rect">
                <a:avLst/>
              </a:prstGeom>
              <a:blipFill>
                <a:blip r:embed="rId8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/>
              <p:nvPr/>
            </p:nvSpPr>
            <p:spPr>
              <a:xfrm>
                <a:off x="9990667" y="4879112"/>
                <a:ext cx="2305445" cy="376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667" y="4879112"/>
                <a:ext cx="2305445" cy="376193"/>
              </a:xfrm>
              <a:prstGeom prst="rect">
                <a:avLst/>
              </a:prstGeom>
              <a:blipFill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88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Variants of </a:t>
            </a:r>
            <a:br>
              <a:rPr lang="en-US" dirty="0"/>
            </a:br>
            <a:r>
              <a:rPr lang="en-US" dirty="0"/>
              <a:t>Sample-Splitting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Cross-fitting and semi-cross-fitting</a:t>
            </a:r>
          </a:p>
        </p:txBody>
      </p:sp>
    </p:spTree>
    <p:extLst>
      <p:ext uri="{BB962C8B-B14F-4D97-AF65-F5344CB8AC3E}">
        <p14:creationId xmlns:p14="http://schemas.microsoft.com/office/powerpoint/2010/main" val="21912951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F9E2-2557-9ED9-BC4B-248F7B9E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95554-C38B-2081-E6FF-1CD453E001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Sample splitting is statistically lossy</a:t>
                </a:r>
              </a:p>
              <a:p>
                <a:endParaRPr lang="en-US" dirty="0"/>
              </a:p>
              <a:p>
                <a:r>
                  <a:rPr lang="en-US" dirty="0"/>
                  <a:t>Only half of the data are used for the final parameter estimation</a:t>
                </a:r>
              </a:p>
              <a:p>
                <a:r>
                  <a:rPr lang="en-US" dirty="0"/>
                  <a:t>Can we utilize all the data?</a:t>
                </a:r>
              </a:p>
              <a:p>
                <a:endParaRPr lang="en-US" dirty="0"/>
              </a:p>
              <a:p>
                <a:r>
                  <a:rPr lang="en-US" i="1" dirty="0"/>
                  <a:t>Cross-fitting:</a:t>
                </a:r>
                <a:r>
                  <a:rPr lang="en-US" dirty="0"/>
                  <a:t> analogous to cross-validation</a:t>
                </a:r>
              </a:p>
              <a:p>
                <a:r>
                  <a:rPr lang="en-US" dirty="0"/>
                  <a:t>Use the second half to train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and predict on first half</a:t>
                </a:r>
              </a:p>
              <a:p>
                <a:r>
                  <a:rPr lang="en-US" dirty="0"/>
                  <a:t>Then calculate parameter using all the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95554-C38B-2081-E6FF-1CD453E001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49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Cross-fitting Estimation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Split the data in half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second half</a:t>
                </a:r>
              </a:p>
              <a:p>
                <a:r>
                  <a:rPr lang="en-US" dirty="0"/>
                  <a:t>On second half,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first half </a:t>
                </a:r>
              </a:p>
              <a:p>
                <a:r>
                  <a:rPr lang="en-US" sz="2800" dirty="0"/>
                  <a:t>On all data,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In practice do this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≈3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5</m:t>
                    </m:r>
                  </m:oMath>
                </a14:m>
                <a:r>
                  <a:rPr lang="en-US" sz="2800" dirty="0"/>
                  <a:t> folds: for each fold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train on all other folds and predict on fold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 l="-1020" t="-3777" b="-2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6546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F727E69-0185-135C-B1EA-94A1225E4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138" y="4249222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(Draft 3) Gone Right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25853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dml2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orthogonal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sample-splitting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38AC52-62DC-946B-C60E-4CA915B65EA3}"/>
              </a:ext>
            </a:extLst>
          </p:cNvPr>
          <p:cNvCxnSpPr/>
          <p:nvPr/>
        </p:nvCxnSpPr>
        <p:spPr>
          <a:xfrm flipV="1">
            <a:off x="5640018" y="4456790"/>
            <a:ext cx="0" cy="2114093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1566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(Draft 3) Gone Right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econml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LinearDML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LinearDML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(y, D,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=X).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effect_inference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8F2A99A-358B-3ECD-7E07-541648D6F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138" y="4249222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FA48AE-D88E-A5B2-6E62-C5CB85BAAD82}"/>
              </a:ext>
            </a:extLst>
          </p:cNvPr>
          <p:cNvCxnSpPr>
            <a:cxnSpLocks/>
          </p:cNvCxnSpPr>
          <p:nvPr/>
        </p:nvCxnSpPr>
        <p:spPr>
          <a:xfrm flipV="1">
            <a:off x="5640018" y="4456790"/>
            <a:ext cx="0" cy="2114093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6651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1FEC-81E3-BF45-5439-C80A3C73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and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05667-1CAF-4895-ABB3-FD1D65CFB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choose among many models or perform stacking, we can just use a stacked or </a:t>
            </a:r>
            <a:r>
              <a:rPr lang="en-US" dirty="0" err="1"/>
              <a:t>automl</a:t>
            </a:r>
            <a:r>
              <a:rPr lang="en-US" dirty="0"/>
              <a:t> model in place of each ML model</a:t>
            </a:r>
          </a:p>
        </p:txBody>
      </p:sp>
    </p:spTree>
    <p:extLst>
      <p:ext uri="{BB962C8B-B14F-4D97-AF65-F5344CB8AC3E}">
        <p14:creationId xmlns:p14="http://schemas.microsoft.com/office/powerpoint/2010/main" val="7108387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ML Models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dml2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orthogonal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sample-splitting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StackingRegressor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[rf,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nnet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gbf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, lasso]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StackingRegressor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[rf,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nnet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gbf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, lasso]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6318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r>
              <a:rPr lang="en-US" dirty="0"/>
              <a:t> Models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3139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flaml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import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AutoML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dml2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orthogonal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sample-splitting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02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5CA99A-F408-C1C1-11BB-2C0E79490DBE}"/>
                  </a:ext>
                </a:extLst>
              </p:cNvPr>
              <p:cNvSpPr txBox="1"/>
              <p:nvPr/>
            </p:nvSpPr>
            <p:spPr>
              <a:xfrm>
                <a:off x="3007640" y="4351445"/>
                <a:ext cx="5510039" cy="1464231"/>
              </a:xfrm>
              <a:prstGeom prst="wedgeRoundRectCallout">
                <a:avLst>
                  <a:gd name="adj1" fmla="val 29382"/>
                  <a:gd name="adj2" fmla="val -65703"/>
                  <a:gd name="adj3" fmla="val 16667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So I need to estimate this </a:t>
                </a:r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bigger predictive model, predicting the outcome from the treatment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 and the controls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:r>
                  <a:rPr lang="en-US" sz="2000" b="1" dirty="0">
                    <a:solidFill>
                      <a:srgbClr val="C00000"/>
                    </a:solidFill>
                    <a:latin typeface="Calibri Light" panose="020F0302020204030204"/>
                  </a:rPr>
                  <a:t>in some manner</a:t>
                </a:r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. Then average the predictive values over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 fixing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400" dirty="0"/>
                  <a:t>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5CA99A-F408-C1C1-11BB-2C0E79490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40" y="4351445"/>
                <a:ext cx="5510039" cy="1464231"/>
              </a:xfrm>
              <a:prstGeom prst="wedgeRoundRectCallout">
                <a:avLst>
                  <a:gd name="adj1" fmla="val 29382"/>
                  <a:gd name="adj2" fmla="val -65703"/>
                  <a:gd name="adj3" fmla="val 16667"/>
                </a:avLst>
              </a:prstGeom>
              <a:blipFill>
                <a:blip r:embed="rId15"/>
                <a:stretch>
                  <a:fillRect b="-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0924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1FEC-81E3-BF45-5439-C80A3C73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and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05667-1CAF-4895-ABB3-FD1D65CFB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choose among many models or perform stacking, we can just use a stacked or </a:t>
            </a:r>
            <a:r>
              <a:rPr lang="en-US" dirty="0" err="1"/>
              <a:t>automl</a:t>
            </a:r>
            <a:r>
              <a:rPr lang="en-US" dirty="0"/>
              <a:t> model in place of each ML model</a:t>
            </a:r>
          </a:p>
          <a:p>
            <a:r>
              <a:rPr lang="en-US" dirty="0"/>
              <a:t>Model selection or stacking done many times within each training fold</a:t>
            </a:r>
          </a:p>
          <a:p>
            <a:r>
              <a:rPr lang="en-US" dirty="0"/>
              <a:t>Computationally expensive and statistically lossy</a:t>
            </a:r>
          </a:p>
          <a:p>
            <a:endParaRPr lang="en-US" dirty="0"/>
          </a:p>
          <a:p>
            <a:r>
              <a:rPr lang="en-US" dirty="0"/>
              <a:t>Can we use all the data to at least select among models?</a:t>
            </a:r>
          </a:p>
        </p:txBody>
      </p:sp>
    </p:spTree>
    <p:extLst>
      <p:ext uri="{BB962C8B-B14F-4D97-AF65-F5344CB8AC3E}">
        <p14:creationId xmlns:p14="http://schemas.microsoft.com/office/powerpoint/2010/main" val="33923265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Semi-Cross-fitting Estimation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Split the data in half </a:t>
                </a:r>
                <a:r>
                  <a:rPr lang="en-US" sz="2800" i="1" dirty="0"/>
                  <a:t>(in practice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i="1" dirty="0"/>
                  <a:t> folds)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second half</a:t>
                </a:r>
              </a:p>
              <a:p>
                <a:r>
                  <a:rPr lang="en-US" dirty="0"/>
                  <a:t>On second half, estimate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first half </a:t>
                </a:r>
              </a:p>
              <a:p>
                <a:r>
                  <a:rPr lang="en-US" dirty="0"/>
                  <a:t>Choose the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ℓ∈{1,…,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 that optimizes out-of-sample RMSE</a:t>
                </a:r>
              </a:p>
              <a:p>
                <a:r>
                  <a:rPr lang="en-US" sz="2800" dirty="0"/>
                  <a:t>On all data,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(ℓ)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 l="-1020" t="-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6259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dml2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orthogonal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semi-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crossfitting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cross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predict with many models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[rf,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gbf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lasso]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[rf,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gbf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lasso]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select models with best out of fold performance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np.argmin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np.argmin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go with their corresponding residuals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8744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A99C-4E05-E191-768F-9784E0CE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145B4-158F-D3C1-A688-534602775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number of models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small, then “spillover” is ok and approach still works. For practical purposes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should be thought as constant.</a:t>
                </a:r>
              </a:p>
              <a:p>
                <a:r>
                  <a:rPr lang="en-US" dirty="0"/>
                  <a:t>Under further regularity, provably asymptotic normality holds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e>
                          </m:func>
                        </m:e>
                      </m:ra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145B4-158F-D3C1-A688-534602775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3560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Semi-Cross-fitting with Stacking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800" dirty="0"/>
                  <a:t>Split the data in half </a:t>
                </a:r>
                <a:r>
                  <a:rPr lang="en-US" sz="2800" i="1" dirty="0"/>
                  <a:t>(in practice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i="1" dirty="0"/>
                  <a:t> folds)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second half</a:t>
                </a:r>
              </a:p>
              <a:p>
                <a:r>
                  <a:rPr lang="en-US" dirty="0"/>
                  <a:t>On second half, estimate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first half </a:t>
                </a:r>
              </a:p>
              <a:p>
                <a:r>
                  <a:rPr lang="en-US" dirty="0"/>
                  <a:t>Construct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800" dirty="0"/>
                  <a:t> on the models using all the data (stacking)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On all data,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(ℓ)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 l="-907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0746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r>
              <a:rPr lang="en-US" dirty="0"/>
              <a:t> with Stacking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42473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dml2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orthogonal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semi-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crossfitting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stacking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cross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predict with many models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[rf,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gbf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lasso]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[rf,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gbf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lasso]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calculate stacked residuals by finding optimal coefficients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and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weigthing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out-of-sample predictions by these coefficients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LinearRegression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().fit(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).predict(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LinearRegression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().fit(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).predict(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go with the stacked residuals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4935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A99C-4E05-E191-768F-9784E0CE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145B4-158F-D3C1-A688-534602775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the number of models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small, then “spillover” is ok and approach still works. For practical purposes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should be thought as constant.</a:t>
                </a:r>
              </a:p>
              <a:p>
                <a:r>
                  <a:rPr lang="en-US" dirty="0"/>
                  <a:t>Under further regularity, provably asymptotic normality holds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ra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Equivalent view of cross-fitting with stacking (lens of FWL theorem)</a:t>
                </a:r>
              </a:p>
              <a:p>
                <a:r>
                  <a:rPr lang="en-US" dirty="0"/>
                  <a:t>Construct out of fold predictions based on many ML models</a:t>
                </a:r>
              </a:p>
              <a:p>
                <a:r>
                  <a:rPr lang="en-US" dirty="0"/>
                  <a:t>Use these predictions as engineered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a simple OLS regression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 the coefficient and standard error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from this final OLS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145B4-158F-D3C1-A688-534602775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0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24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 Main Theorem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884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47B15B-118B-DB83-E5BF-272CA0A83A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Linear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Moments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47B15B-118B-DB83-E5BF-272CA0A83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DC7E8-3053-8EF9-0842-E2236CDA57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will restrict attention to a broad class that simplifies proof</a:t>
                </a:r>
              </a:p>
              <a:p>
                <a:endParaRPr lang="en-US" dirty="0"/>
              </a:p>
              <a:p>
                <a:r>
                  <a:rPr lang="en-US" dirty="0"/>
                  <a:t>Moment is linear in target parameter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Expected moment also linear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DC7E8-3053-8EF9-0842-E2236CDA5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2738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9598C6-D1EF-72B0-3740-FF3CE53846A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Proof Ingredients: Linear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Moments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9598C6-D1EF-72B0-3740-FF3CE5384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we expect by concentration and sample splitting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p>
                  </m:oMath>
                </a14:m>
                <a:endParaRPr lang="en-US" sz="2000" dirty="0"/>
              </a:p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000" dirty="0"/>
                  <a:t>we expect by </a:t>
                </a:r>
                <a:r>
                  <a:rPr lang="en-US" sz="2000" dirty="0" err="1"/>
                  <a:t>Neyman</a:t>
                </a:r>
                <a:r>
                  <a:rPr lang="en-US" sz="2000" dirty="0"/>
                  <a:t> orthogonality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𝑅𝑀𝑆𝐸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Since moment is linear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Lipschitz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is invertible: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More fine-grained analysis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/>
                  <a:t> term, shows: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  <a:blipFill>
                <a:blip r:embed="rId3"/>
                <a:stretch>
                  <a:fillRect l="-521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63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761513-9C71-DACF-2435-D634DC97BE37}"/>
                  </a:ext>
                </a:extLst>
              </p:cNvPr>
              <p:cNvSpPr txBox="1"/>
              <p:nvPr/>
            </p:nvSpPr>
            <p:spPr>
              <a:xfrm>
                <a:off x="2951864" y="4130834"/>
                <a:ext cx="5510039" cy="1737360"/>
              </a:xfrm>
              <a:prstGeom prst="wedgeRoundRectCallout">
                <a:avLst>
                  <a:gd name="adj1" fmla="val 83069"/>
                  <a:gd name="adj2" fmla="val -52882"/>
                  <a:gd name="adj3" fmla="val 16667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There is no way to validate my causal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, given the data that I have! I cannot observe counterfactuals. The best alternative is to </a:t>
                </a:r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quantify uncertainty of my estimate</a:t>
                </a:r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 to see how confident I should be in the result.</a:t>
                </a:r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761513-9C71-DACF-2435-D634DC97B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64" y="4130834"/>
                <a:ext cx="5510039" cy="1737360"/>
              </a:xfrm>
              <a:prstGeom prst="wedgeRoundRectCallout">
                <a:avLst>
                  <a:gd name="adj1" fmla="val 83069"/>
                  <a:gd name="adj2" fmla="val -52882"/>
                  <a:gd name="adj3" fmla="val 16667"/>
                </a:avLst>
              </a:prstGeom>
              <a:blipFill>
                <a:blip r:embed="rId15"/>
                <a:stretch>
                  <a:fillRect b="-37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7586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C51A-940F-39FC-179E-B6734AD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Main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Since moment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sz="2400" dirty="0"/>
                  <a:t>  is linear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&amp;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eqAr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RMSE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Thus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DFA20F9C-1BC4-5232-5769-8506757D5B44}"/>
              </a:ext>
            </a:extLst>
          </p:cNvPr>
          <p:cNvSpPr/>
          <p:nvPr/>
        </p:nvSpPr>
        <p:spPr>
          <a:xfrm rot="5400000">
            <a:off x="4787796" y="4048967"/>
            <a:ext cx="201167" cy="210312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F6892A42-A3CF-CC30-257A-E806E29EFDF7}"/>
              </a:ext>
            </a:extLst>
          </p:cNvPr>
          <p:cNvSpPr/>
          <p:nvPr/>
        </p:nvSpPr>
        <p:spPr>
          <a:xfrm rot="5400000">
            <a:off x="7274964" y="4041651"/>
            <a:ext cx="201167" cy="210312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5CF3EE-1962-EAF8-C6EB-A3B2656753C0}"/>
                  </a:ext>
                </a:extLst>
              </p:cNvPr>
              <p:cNvSpPr txBox="1"/>
              <p:nvPr/>
            </p:nvSpPr>
            <p:spPr>
              <a:xfrm>
                <a:off x="3714292" y="5237685"/>
                <a:ext cx="2306116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0,</m:t>
                          </m:r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  <a:p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latin typeface="Calisto MT" panose="02040603050505030304"/>
                  </a:rPr>
                  <a:t>via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CLT </a:t>
                </a:r>
              </a:p>
              <a:p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sample-splitting + concentration </a:t>
                </a:r>
              </a:p>
              <a:p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</m:acc>
                    <m:r>
                      <a:rPr kumimoji="0" lang="en-US" sz="2000" b="0" i="0" u="none" strike="noStrike" kern="1200" cap="none" spc="0" normalizeH="0" baseline="0" noProof="0" dirty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5CF3EE-1962-EAF8-C6EB-A3B265675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292" y="5237685"/>
                <a:ext cx="2306116" cy="16312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9A9220-07BC-FC9A-D551-99E337DBAD5E}"/>
                  </a:ext>
                </a:extLst>
              </p:cNvPr>
              <p:cNvSpPr txBox="1"/>
              <p:nvPr/>
            </p:nvSpPr>
            <p:spPr>
              <a:xfrm>
                <a:off x="6133790" y="5237072"/>
                <a:ext cx="2849272" cy="1107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  <a:p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latin typeface="Calisto MT" panose="02040603050505030304"/>
                  </a:rPr>
                  <a:t>via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orthogonality </a:t>
                </a:r>
              </a:p>
              <a:p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r>
                          <a:rPr lang="en-US" sz="2000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𝑜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e>
                          <m:sup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−1/4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9A9220-07BC-FC9A-D551-99E337DBA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790" y="5237072"/>
                <a:ext cx="2849272" cy="11072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80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/>
      <p:bldP spid="1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C51A-940F-39FC-179E-B6734AD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Main Theorem: Orthogonality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effectLst/>
                  </a:rPr>
                  <a:t>By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</a:rPr>
                  <a:t>Neyman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</a:rPr>
                  <a:t> orthogonality and bounded second derivative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sz="2400" b="0" i="1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</a:rPr>
                  <a:t>w.r.t.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2400" b="0" i="1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sz="2400" dirty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/>
                </a:endParaRPr>
              </a:p>
              <a:p>
                <a:endParaRPr lang="en-US" sz="240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effectLst/>
                  </a:rPr>
                  <a:t>Thus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41CC6122-589D-0AA0-FC60-5A1E11A8664F}"/>
              </a:ext>
            </a:extLst>
          </p:cNvPr>
          <p:cNvSpPr/>
          <p:nvPr/>
        </p:nvSpPr>
        <p:spPr>
          <a:xfrm rot="5400000">
            <a:off x="5592468" y="3302816"/>
            <a:ext cx="201167" cy="210312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0DFDDF-2D4D-C95E-8A4E-CB10F7576B3C}"/>
                  </a:ext>
                </a:extLst>
              </p:cNvPr>
              <p:cNvSpPr txBox="1"/>
              <p:nvPr/>
            </p:nvSpPr>
            <p:spPr>
              <a:xfrm>
                <a:off x="4539993" y="4454960"/>
                <a:ext cx="2306116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>
                  <a:solidFill>
                    <a:srgbClr val="C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0DFDDF-2D4D-C95E-8A4E-CB10F7576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993" y="4454960"/>
                <a:ext cx="2306116" cy="4397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6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C51A-940F-39FC-179E-B6734AD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Main Theorem: Sample-Splitting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Linearity of moment + (sample-splitting and concentration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 </m:t>
                    </m:r>
                    <m:d>
                      <m:dPr>
                        <m:begChr m:val="‖"/>
                        <m:endChr m:val="‖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):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Thus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77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C51A-940F-39FC-179E-B6734AD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Main Theorem: Sample-Splitting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988035" cy="441944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Note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  <a:effectLst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By sample splitting,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 are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</a:rPr>
                  <a:t>i.i.d.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. By variance decomposition (concentration)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effectLst/>
                </a:endParaRPr>
              </a:p>
              <a:p>
                <a:endParaRPr lang="en-US" sz="200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Thus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sz="2000" dirty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988035" cy="4419448"/>
              </a:xfrm>
              <a:blipFill>
                <a:blip r:embed="rId2"/>
                <a:stretch>
                  <a:fillRect l="-499" t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0004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CD15-87D5-1309-0D47-D057D0E5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9C393-6046-14E5-2389-2EC6CD555A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So far 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is invertible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by concentration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Thus, we have asymptotic linearity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By CLT we get the theorem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9C393-6046-14E5-2389-2EC6CD555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42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If moment is </a:t>
                </a:r>
                <a:r>
                  <a:rPr lang="en-US" sz="2800" dirty="0" err="1"/>
                  <a:t>Neyman</a:t>
                </a:r>
                <a:r>
                  <a:rPr lang="en-US" sz="2800" dirty="0"/>
                  <a:t> orthogonal and RMSE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−1/4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*</a:t>
                </a:r>
              </a:p>
              <a:p>
                <a:pPr marL="3690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3690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36900" indent="0" algn="r">
                  <a:buNone/>
                </a:pPr>
                <a:r>
                  <a:rPr lang="en-US" sz="2800" dirty="0"/>
                  <a:t>*plus regularity conditions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1060" t="-2047" r="-1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506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A713-3F9D-4EEA-5C79-C23B818A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C28F-4663-29CB-3066-6470665C0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for Confidence Intervals for ATE with non-linear models</a:t>
            </a:r>
          </a:p>
          <a:p>
            <a:r>
              <a:rPr lang="en-US" dirty="0"/>
              <a:t>General </a:t>
            </a:r>
            <a:r>
              <a:rPr lang="en-US" dirty="0" err="1"/>
              <a:t>Neyman</a:t>
            </a:r>
            <a:r>
              <a:rPr lang="en-US" dirty="0"/>
              <a:t> Orthogonality Framework (Double/Debiased ML)</a:t>
            </a:r>
          </a:p>
          <a:p>
            <a:r>
              <a:rPr lang="en-US" dirty="0"/>
              <a:t>Methods for Confidence Intervals for ATE in a partially-linear model</a:t>
            </a:r>
          </a:p>
          <a:p>
            <a:r>
              <a:rPr lang="en-US" dirty="0"/>
              <a:t>Sample-splitting and cross-fitting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Proof sketch of main theorem*</a:t>
            </a:r>
          </a:p>
        </p:txBody>
      </p:sp>
    </p:spTree>
    <p:extLst>
      <p:ext uri="{BB962C8B-B14F-4D97-AF65-F5344CB8AC3E}">
        <p14:creationId xmlns:p14="http://schemas.microsoft.com/office/powerpoint/2010/main" val="168571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87CE-0AA4-7296-6DA6-34D6C20A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Example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34C6F-514B-D802-A110-188EBFDC92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FE98-3F07-DF6E-D543-535236CA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Identification under Conditional </a:t>
            </a:r>
            <a:r>
              <a:rPr lang="en-US" dirty="0" err="1"/>
              <a:t>Ignorability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E1062-D6B4-DD22-EFC9-E2685FA90E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Once we condition on enough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that affect treatment assignment, remnant variation in D is exogenous (as-if trial)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conditional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ignorability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Why useful: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Average treatment effect is “identified” as (g-formula):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E1062-D6B4-DD22-EFC9-E2685FA90E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1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11307</TotalTime>
  <Words>4145</Words>
  <Application>Microsoft Office PowerPoint</Application>
  <PresentationFormat>Widescreen</PresentationFormat>
  <Paragraphs>513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Calibri</vt:lpstr>
      <vt:lpstr>Calibri Light</vt:lpstr>
      <vt:lpstr>Calisto MT</vt:lpstr>
      <vt:lpstr>Cambria Math</vt:lpstr>
      <vt:lpstr>Consolas</vt:lpstr>
      <vt:lpstr>Office Theme</vt:lpstr>
      <vt:lpstr>MS&amp;E 228: Inference with Modern Non-Linear Prediction</vt:lpstr>
      <vt:lpstr>PowerPoint Presentation</vt:lpstr>
      <vt:lpstr>PowerPoint Presentation</vt:lpstr>
      <vt:lpstr>Recap of Last Lecture</vt:lpstr>
      <vt:lpstr>Causal Inference Pipeline</vt:lpstr>
      <vt:lpstr>Causal Inference Pipeline</vt:lpstr>
      <vt:lpstr>Goals for Today</vt:lpstr>
      <vt:lpstr>The Example Problem</vt:lpstr>
      <vt:lpstr>Identification under Conditional Ignorability</vt:lpstr>
      <vt:lpstr>Let’s take it to data</vt:lpstr>
      <vt:lpstr>A General Estimation Framework</vt:lpstr>
      <vt:lpstr>Semi-Parametric Moment Restrictions</vt:lpstr>
      <vt:lpstr>ATE under Conditional Exogeneity</vt:lpstr>
      <vt:lpstr>Given n samples we want to produce estimate θ ̂</vt:lpstr>
      <vt:lpstr>What do we want from θ ̂?</vt:lpstr>
      <vt:lpstr>What do we want from θ ̂?</vt:lpstr>
      <vt:lpstr>What do we want from θ ̂?</vt:lpstr>
      <vt:lpstr>What do we want from θ ̂?</vt:lpstr>
      <vt:lpstr>Natural Estimation Algorithm</vt:lpstr>
      <vt:lpstr>Natural Algorithm Gone Wrong</vt:lpstr>
      <vt:lpstr>Natural Estimation Algorithm (Draft 2)</vt:lpstr>
      <vt:lpstr>Natural Estimation Algorithm (Draft 3)</vt:lpstr>
      <vt:lpstr>Natural Algorithm (Draft 3) Gone Wrong</vt:lpstr>
      <vt:lpstr>When is estimate θ ̂ √n-asymptotically normal?</vt:lpstr>
      <vt:lpstr>Natural Algorithm (Draft 3) Gone Right</vt:lpstr>
      <vt:lpstr>When is estimate θ ̂ √n-asymptotically normal? We need to change the moment we use</vt:lpstr>
      <vt:lpstr>Debiasing Intuition</vt:lpstr>
      <vt:lpstr>ATE under Conditional Exogeneity</vt:lpstr>
      <vt:lpstr>Better Moment for ATE</vt:lpstr>
      <vt:lpstr>Inverse Propensity Weighting (IPW)</vt:lpstr>
      <vt:lpstr>New Moment is Insensitive</vt:lpstr>
      <vt:lpstr>Neyman Orthogonality</vt:lpstr>
      <vt:lpstr>Formal Definition</vt:lpstr>
      <vt:lpstr>Sample-Splitting Estimation Algorithm</vt:lpstr>
      <vt:lpstr>Main Theorem</vt:lpstr>
      <vt:lpstr>Continuous Treatments under Partial Linearity</vt:lpstr>
      <vt:lpstr>Partially Linear Model</vt:lpstr>
      <vt:lpstr>Partially Linear Model</vt:lpstr>
      <vt:lpstr>Generalization of FWL Theorem</vt:lpstr>
      <vt:lpstr>Orthogonal Method: Double ML</vt:lpstr>
      <vt:lpstr>Orthogonal Method: Double ML</vt:lpstr>
      <vt:lpstr>Practical Variants of  Sample-Splitting</vt:lpstr>
      <vt:lpstr>Cross-fitting</vt:lpstr>
      <vt:lpstr>Cross-fitting Estimation Algorithm</vt:lpstr>
      <vt:lpstr>Natural Algorithm (Draft 3) Gone Right</vt:lpstr>
      <vt:lpstr>Natural Algorithm (Draft 3) Gone Right</vt:lpstr>
      <vt:lpstr>Stacking and Model Selection</vt:lpstr>
      <vt:lpstr>Stacking ML Models</vt:lpstr>
      <vt:lpstr>AutoML Models</vt:lpstr>
      <vt:lpstr>Stacking and Model Selection</vt:lpstr>
      <vt:lpstr>Semi-Cross-fitting Estimation Algorithm</vt:lpstr>
      <vt:lpstr>Semi-Crossfitting</vt:lpstr>
      <vt:lpstr>Semi-Crossfitting</vt:lpstr>
      <vt:lpstr>Semi-Cross-fitting with Stacking</vt:lpstr>
      <vt:lpstr>Semi-Crossfitting with Stacking</vt:lpstr>
      <vt:lpstr>Semi-Crossfitting</vt:lpstr>
      <vt:lpstr>Proving the Main Theorem</vt:lpstr>
      <vt:lpstr>Linear in θ Moments</vt:lpstr>
      <vt:lpstr>Proof Ingredients: Linear in θ Moments</vt:lpstr>
      <vt:lpstr>Proof of Main Theorem</vt:lpstr>
      <vt:lpstr>Proof of Main Theorem: Orthogonality</vt:lpstr>
      <vt:lpstr>Proof of Main Theorem: Sample-Splitting (1)</vt:lpstr>
      <vt:lpstr>Proof of Main Theorem: Sample-Splitting (2)</vt:lpstr>
      <vt:lpstr>Concluding</vt:lpstr>
      <vt:lpstr>Main Theorem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751</cp:revision>
  <dcterms:created xsi:type="dcterms:W3CDTF">2023-01-16T03:53:17Z</dcterms:created>
  <dcterms:modified xsi:type="dcterms:W3CDTF">2023-02-17T00:07:03Z</dcterms:modified>
</cp:coreProperties>
</file>