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385" r:id="rId3"/>
    <p:sldId id="2624" r:id="rId4"/>
    <p:sldId id="2578" r:id="rId5"/>
    <p:sldId id="2577" r:id="rId6"/>
    <p:sldId id="2625" r:id="rId7"/>
    <p:sldId id="2626" r:id="rId8"/>
    <p:sldId id="2621" r:id="rId9"/>
    <p:sldId id="2631" r:id="rId10"/>
    <p:sldId id="2628" r:id="rId11"/>
    <p:sldId id="2632" r:id="rId12"/>
    <p:sldId id="2629" r:id="rId13"/>
    <p:sldId id="2630" r:id="rId14"/>
    <p:sldId id="2635" r:id="rId15"/>
    <p:sldId id="2345" r:id="rId16"/>
    <p:sldId id="2346" r:id="rId17"/>
    <p:sldId id="2347" r:id="rId18"/>
    <p:sldId id="2636" r:id="rId19"/>
    <p:sldId id="2637" r:id="rId20"/>
    <p:sldId id="2638" r:id="rId21"/>
    <p:sldId id="2351" r:id="rId22"/>
    <p:sldId id="2627" r:id="rId23"/>
    <p:sldId id="2633" r:id="rId24"/>
    <p:sldId id="2639" r:id="rId25"/>
    <p:sldId id="2640" r:id="rId26"/>
    <p:sldId id="2646" r:id="rId27"/>
    <p:sldId id="2363" r:id="rId28"/>
    <p:sldId id="2364" r:id="rId29"/>
    <p:sldId id="2365" r:id="rId30"/>
    <p:sldId id="2366" r:id="rId31"/>
    <p:sldId id="2335" r:id="rId32"/>
    <p:sldId id="2348" r:id="rId33"/>
    <p:sldId id="483" r:id="rId34"/>
    <p:sldId id="2349" r:id="rId35"/>
    <p:sldId id="2641" r:id="rId36"/>
    <p:sldId id="2643" r:id="rId37"/>
    <p:sldId id="2645" r:id="rId38"/>
    <p:sldId id="2644" r:id="rId39"/>
    <p:sldId id="2354" r:id="rId40"/>
    <p:sldId id="2350" r:id="rId41"/>
    <p:sldId id="2352" r:id="rId42"/>
    <p:sldId id="235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12.13398" TargetMode="External"/><Relationship Id="rId5" Type="http://schemas.openxmlformats.org/officeDocument/2006/relationships/hyperlink" Target="https://carloscinelli.com/files/Cinelli%20and%20Hazlett%20(2020)%20-%20Making%20Sense%20of%20Sensitivity.pdf" TargetMode="Externa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Unobserved Confounding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D76-317D-9C26-2818-EC71943B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Type of Structure: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423-5255-E7F1-31EE-E8E4E99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saw one example of more structure in the assignments (which one?)</a:t>
            </a:r>
          </a:p>
          <a:p>
            <a:endParaRPr lang="en-US" dirty="0"/>
          </a:p>
          <a:p>
            <a:r>
              <a:rPr lang="en-US" dirty="0"/>
              <a:t>The structure we will investigate today are instruments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65A97-B798-4CE0-E3E6-355A733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77" y="3752814"/>
            <a:ext cx="3603893" cy="2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834B-17A6-9913-C1CC-FEEECDD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AE7-13DB-E33B-F74B-728CA552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Frequently Unobserved Confounders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Average treatment effect not “identifiable”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Realistic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exogeneity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Ideal quantity: hypothetical g-formula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Identifiable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837409" y="3172398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945824" y="3901111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2664" y="3172398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861032" y="3172398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861032" y="3901111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Which depends on an un-attainable “long </a:t>
                </a:r>
                <a:r>
                  <a:rPr lang="en-US" sz="2400" dirty="0" err="1"/>
                  <a:t>regression”</a:t>
                </a:r>
                <a:endParaRPr lang="en-US" sz="2400" dirty="0"/>
              </a:p>
              <a:p>
                <a:pPr indent="-342900"/>
                <a:r>
                  <a:rPr lang="en-US" sz="2400" dirty="0"/>
                  <a:t>We can only estimate a “short regression”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And compute “short estimate”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  <a:blipFill>
                <a:blip r:embed="rId2"/>
                <a:stretch>
                  <a:fillRect l="-82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646909" y="3523765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755324" y="4252478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692164" y="3523765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670532" y="3523765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670532" y="4252478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8CB2-0DA9-9735-7339-AA5F46F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Provide expression and construct bounds on Omitted Variable Bias (OMVB)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Under interpretable assumptions that limit the strength of unobserved confounding</a:t>
                </a:r>
              </a:p>
              <a:p>
                <a:r>
                  <a:rPr lang="en-US" sz="2400" dirty="0"/>
                  <a:t>Perform statistical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allowing for ML regressions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Sensitivity analysis has a long history:</a:t>
                </a:r>
              </a:p>
              <a:p>
                <a:pPr lvl="1"/>
                <a:r>
                  <a:rPr lang="en-US" sz="2000" dirty="0"/>
                  <a:t>Rosenbaum-Rubin’83: non-parametric bounds [non-sharp]</a:t>
                </a:r>
              </a:p>
              <a:p>
                <a:pPr lvl="1"/>
                <a:r>
                  <a:rPr lang="en-US" sz="2000" dirty="0"/>
                  <a:t>A lot of follow-up work making parametric assumptions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6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15D15-5E43-6D49-2763-E6759A64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084" y="552444"/>
            <a:ext cx="7199014" cy="5753111"/>
          </a:xfrm>
        </p:spPr>
      </p:pic>
    </p:spTree>
    <p:extLst>
      <p:ext uri="{BB962C8B-B14F-4D97-AF65-F5344CB8AC3E}">
        <p14:creationId xmlns:p14="http://schemas.microsoft.com/office/powerpoint/2010/main" val="392966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5A375-4D3B-BC13-FE5A-7857EE45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91" y="303467"/>
            <a:ext cx="7910818" cy="6470643"/>
          </a:xfrm>
        </p:spPr>
      </p:pic>
    </p:spTree>
    <p:extLst>
      <p:ext uri="{BB962C8B-B14F-4D97-AF65-F5344CB8AC3E}">
        <p14:creationId xmlns:p14="http://schemas.microsoft.com/office/powerpoint/2010/main" val="342901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BB19-9B5E-3D08-CFAA-E5EA9F29D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83" y="456696"/>
            <a:ext cx="8204433" cy="6264818"/>
          </a:xfrm>
        </p:spPr>
      </p:pic>
    </p:spTree>
    <p:extLst>
      <p:ext uri="{BB962C8B-B14F-4D97-AF65-F5344CB8AC3E}">
        <p14:creationId xmlns:p14="http://schemas.microsoft.com/office/powerpoint/2010/main" val="67124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054C9-BE07-27F5-EAA3-C73623C9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44" y="419449"/>
            <a:ext cx="8170111" cy="6218518"/>
          </a:xfrm>
        </p:spPr>
      </p:pic>
    </p:spTree>
    <p:extLst>
      <p:ext uri="{BB962C8B-B14F-4D97-AF65-F5344CB8AC3E}">
        <p14:creationId xmlns:p14="http://schemas.microsoft.com/office/powerpoint/2010/main" val="202121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6B5C9-8F3F-382F-9CF2-52F5E437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40" y="343947"/>
            <a:ext cx="8611184" cy="5989741"/>
          </a:xfrm>
        </p:spPr>
      </p:pic>
    </p:spTree>
    <p:extLst>
      <p:ext uri="{BB962C8B-B14F-4D97-AF65-F5344CB8AC3E}">
        <p14:creationId xmlns:p14="http://schemas.microsoft.com/office/powerpoint/2010/main" val="79526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consider a simpler structural equation model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72" y="2272379"/>
            <a:ext cx="2566697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39" y="2119979"/>
            <a:ext cx="2566697" cy="270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run the residual-on-residual process and first partial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convenience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double ML method would run OLS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/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after linearly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partialling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blipFill>
                <a:blip r:embed="rId3"/>
                <a:stretch>
                  <a:fillRect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/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blipFill>
                <a:blip r:embed="rId4"/>
                <a:stretch>
                  <a:fillRect r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7592"/>
              <a:gd name="adj2" fmla="val 88264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230529" y="4078287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89697" y="4633117"/>
            <a:ext cx="643469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238750" y="4400019"/>
            <a:ext cx="814916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9668"/>
              <a:gd name="adj2" fmla="val 85207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433730" y="4102893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68537" y="4631268"/>
            <a:ext cx="817036" cy="406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071540" y="4398170"/>
            <a:ext cx="973667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/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/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blipFill>
                <a:blip r:embed="rId4"/>
                <a:stretch>
                  <a:fillRect b="-34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161566-1404-FC25-6CFF-8D406695B198}"/>
              </a:ext>
            </a:extLst>
          </p:cNvPr>
          <p:cNvSpPr txBox="1"/>
          <p:nvPr/>
        </p:nvSpPr>
        <p:spPr>
          <a:xfrm>
            <a:off x="86782" y="4895827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5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144-B7D7-7BAD-6C2C-310672B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401k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0408-BC0D-FA95-E9F1-C8C9DE91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Y=net financial assets</a:t>
            </a:r>
          </a:p>
          <a:p>
            <a:r>
              <a:rPr lang="en-US" dirty="0"/>
              <a:t>D=eligibility to enroll in 401(k) program</a:t>
            </a:r>
          </a:p>
          <a:p>
            <a:r>
              <a:rPr lang="en-US" dirty="0"/>
              <a:t>X=pre-treatment worker-level covariates (observed)</a:t>
            </a:r>
          </a:p>
          <a:p>
            <a:r>
              <a:rPr lang="en-US" dirty="0"/>
              <a:t>F=pre-treatment firm-level covariates (unobserved)</a:t>
            </a:r>
          </a:p>
          <a:p>
            <a:r>
              <a:rPr lang="en-US" dirty="0"/>
              <a:t>M=amount of contribution matched by employer</a:t>
            </a:r>
          </a:p>
          <a:p>
            <a:r>
              <a:rPr lang="en-US" dirty="0"/>
              <a:t>U=general latent factors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Controlling for X is sufficient in top figure but not bottom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010B7-A19E-5073-F360-2CBE16858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9" r="-47769"/>
          <a:stretch/>
        </p:blipFill>
        <p:spPr>
          <a:xfrm>
            <a:off x="8894974" y="4131822"/>
            <a:ext cx="5391427" cy="241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E570-B4C9-FB0C-EF4F-271D9588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1"/>
          <a:stretch/>
        </p:blipFill>
        <p:spPr>
          <a:xfrm>
            <a:off x="8894974" y="1607573"/>
            <a:ext cx="264226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8AF0-1CAD-677A-A077-D18B30A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/>
                      <m:t>𝐹</m:t>
                    </m:r>
                  </m:oMath>
                </a14:m>
                <a:r>
                  <a:rPr lang="en-US" dirty="0"/>
                  <a:t> explains as much variation in net financial assets as the total variation of maximal matched percentage (5%) of income over period of three years</a:t>
                </a:r>
              </a:p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/>
                      <m:t>𝐹</m:t>
                    </m:r>
                  </m:oMath>
                </a14:m>
                <a:r>
                  <a:rPr lang="en-US" dirty="0"/>
                  <a:t> explains an additional 2.5% of the variation in 401k eligibility, a 20% relative increase in the baseline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/>
                        </m:ctrlPr>
                      </m:sSupPr>
                      <m:e>
                        <m:r>
                          <a:rPr lang="en-US" b="0" i="1" smtClean="0"/>
                          <m:t>𝑅</m:t>
                        </m:r>
                      </m:e>
                      <m:sup>
                        <m:r>
                          <a:rPr lang="en-US" b="0" i="1" smtClean="0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the treatment of 13%</a:t>
                </a:r>
              </a:p>
              <a:p>
                <a:endParaRPr lang="en-US" dirty="0"/>
              </a:p>
              <a:p>
                <a:r>
                  <a:rPr lang="en-US" dirty="0"/>
                  <a:t>In PLR: translates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/>
                          <m:t>𝑌</m:t>
                        </m:r>
                        <m:r>
                          <a:rPr lang="en-US" b="0" i="1" smtClean="0"/>
                          <m:t>~</m:t>
                        </m:r>
                        <m:r>
                          <a:rPr lang="en-US" b="0" i="1" smtClean="0"/>
                          <m:t>𝐴</m:t>
                        </m:r>
                        <m:r>
                          <a:rPr lang="en-US" b="0" i="1" smtClean="0"/>
                          <m:t>|</m:t>
                        </m:r>
                        <m:r>
                          <a:rPr lang="en-US" b="0" i="1" smtClean="0"/>
                          <m:t>𝐷</m:t>
                        </m:r>
                        <m:r>
                          <a:rPr lang="en-US" b="0" i="1" smtClean="0"/>
                          <m:t>,</m:t>
                        </m:r>
                        <m:r>
                          <a:rPr lang="en-US" b="0" i="1" smtClean="0"/>
                          <m:t>𝑋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  <m:r>
                      <a:rPr lang="en-US" b="0" i="1" smtClean="0"/>
                      <m:t>≈4%,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/>
                          <m:t>𝐷</m:t>
                        </m:r>
                        <m:r>
                          <a:rPr lang="en-US" b="0" i="1" smtClean="0"/>
                          <m:t>∼</m:t>
                        </m:r>
                        <m:r>
                          <a:rPr lang="en-US" b="0" i="1" smtClean="0"/>
                          <m:t>𝐴</m:t>
                        </m:r>
                        <m:r>
                          <a:rPr lang="en-US" b="0" i="1" smtClean="0"/>
                          <m:t>|</m:t>
                        </m:r>
                        <m:r>
                          <a:rPr lang="en-US" b="0" i="1" smtClean="0"/>
                          <m:t>𝑋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  <m:r>
                      <a:rPr lang="en-US" b="0" i="1" smtClean="0"/>
                      <m:t>≈3%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Robustness value (RV)</a:t>
                </a:r>
                <a:r>
                  <a:rPr lang="en-US" dirty="0"/>
                  <a:t> = minimal equal strength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/>
                          <m:t>𝐶</m:t>
                        </m:r>
                      </m:e>
                      <m:sub>
                        <m:r>
                          <a:rPr lang="en-US" b="0" i="1" smtClean="0"/>
                          <m:t>𝑌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𝐷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bound includes zero</a:t>
                </a:r>
              </a:p>
              <a:p>
                <a:r>
                  <a:rPr lang="en-US" dirty="0"/>
                  <a:t>RV=5.5% (at 95% significance level) &gt; 4%,3%</a:t>
                </a:r>
              </a:p>
              <a:p>
                <a:r>
                  <a:rPr lang="en-US" dirty="0"/>
                  <a:t>Finding that 401k eligibility has positive effect is robust to this confounding scenario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  <a:blipFill>
                <a:blip r:embed="rId2"/>
                <a:stretch>
                  <a:fillRect l="-849" t="-2661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09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748A6-7743-51C9-CB83-3210659F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00" y="888672"/>
            <a:ext cx="10778199" cy="5080656"/>
          </a:xfrm>
        </p:spPr>
      </p:pic>
    </p:spTree>
    <p:extLst>
      <p:ext uri="{BB962C8B-B14F-4D97-AF65-F5344CB8AC3E}">
        <p14:creationId xmlns:p14="http://schemas.microsoft.com/office/powerpoint/2010/main" val="29495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0014-AF2E-7F64-822A-658FA057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9"/>
          <a:stretch/>
        </p:blipFill>
        <p:spPr>
          <a:xfrm>
            <a:off x="701071" y="1058090"/>
            <a:ext cx="8823930" cy="5023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/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/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/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blipFill>
                <a:blip r:embed="rId5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/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blipFill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recover the true effect?</a:t>
            </a:r>
            <a:br>
              <a:rPr lang="en-US" dirty="0"/>
            </a:br>
            <a:r>
              <a:rPr lang="en-US" dirty="0"/>
              <a:t>Instrumental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DA3-5EEF-46D8-8379-CC7D14E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7D9-DA31-4470-ADEB-84C55B1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19" y="1703705"/>
            <a:ext cx="6750186" cy="479040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Instruments are widely used</a:t>
            </a:r>
          </a:p>
          <a:p>
            <a:r>
              <a:rPr lang="en-US" dirty="0"/>
              <a:t>In the discount example (see also [Kling AER06] for effects of incarceration)</a:t>
            </a:r>
          </a:p>
          <a:p>
            <a:pPr lvl="1"/>
            <a:r>
              <a:rPr lang="en-US" dirty="0"/>
              <a:t>Discounts are sent to an approver desk</a:t>
            </a:r>
          </a:p>
          <a:p>
            <a:pPr lvl="1"/>
            <a:r>
              <a:rPr lang="en-US" dirty="0"/>
              <a:t>Approver assignment is random and different approvers are more or less “lenient”</a:t>
            </a:r>
          </a:p>
          <a:p>
            <a:pPr lvl="1"/>
            <a:r>
              <a:rPr lang="en-US" dirty="0"/>
              <a:t>Approver leniency is an instrument</a:t>
            </a:r>
          </a:p>
          <a:p>
            <a:endParaRPr lang="en-US" dirty="0"/>
          </a:p>
          <a:p>
            <a:r>
              <a:rPr lang="en-US" dirty="0"/>
              <a:t>In healthcare [Doyle et al., JPE15]</a:t>
            </a:r>
          </a:p>
          <a:p>
            <a:pPr lvl="1"/>
            <a:r>
              <a:rPr lang="en-US" dirty="0"/>
              <a:t>Random assignment to ambulance companies of nearby patients is an instrument for measuring hospital quality</a:t>
            </a:r>
          </a:p>
          <a:p>
            <a:endParaRPr lang="en-US" dirty="0"/>
          </a:p>
          <a:p>
            <a:r>
              <a:rPr lang="en-US" dirty="0"/>
              <a:t>In Tech [S., NeurIPS19]</a:t>
            </a:r>
          </a:p>
          <a:p>
            <a:pPr lvl="1"/>
            <a:r>
              <a:rPr lang="en-US" dirty="0"/>
              <a:t>Recommendation A/B tests as instruments for the effects of downstream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AAB9E-05D8-4076-A80F-7C5537E5E49D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ACE312-A3E4-4E19-B88E-B484823407D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71ECE-422D-4E71-A2FD-D59CE0B0E17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69C4E2-BE9C-4982-A8AE-DE89F6CE8475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U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E01E0C-4F08-4C6D-B79C-9C2FD08F4BEA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5652F-04CD-42A2-964C-8FE7986182F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7DFAF0-DEE2-4536-A14E-C5DD6490CB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F97DC-63C1-4414-8E8E-FECCE8A784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8E86BA-1A7B-4B39-9D48-7A4651C7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947C4C-B908-4BF8-89D3-0C709AA7772C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0E8BA5FC-990C-46AA-89D2-58E5A52EB190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3B990E-CB83-492E-8EB7-8A76BB7DD78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unobserved confounder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0F4EF9-437F-4C50-9155-EB80B9AAFF3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outcome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E18FD-B3B4-4607-9049-24F3C8DE829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A284D-79D0-4FBD-8A09-38C7451F0BA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iv.dml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ortho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orthoiv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Z,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E2C-6B99-8031-909B-E3C238E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Confounding: Overview of Today’s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3601-D16F-90C6-75F1-E98D7D6A3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12855</TotalTime>
  <Words>2140</Words>
  <Application>Microsoft Office PowerPoint</Application>
  <PresentationFormat>Widescreen</PresentationFormat>
  <Paragraphs>401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</vt:lpstr>
      <vt:lpstr>PowerPoint Presentation</vt:lpstr>
      <vt:lpstr>PowerPoint Presentation</vt:lpstr>
      <vt:lpstr>Goals for Today</vt:lpstr>
      <vt:lpstr>Causal Inference Pipeline</vt:lpstr>
      <vt:lpstr>Causal Inference Pipeline</vt:lpstr>
      <vt:lpstr>Causal Inference Pipeline</vt:lpstr>
      <vt:lpstr>Possible Violations</vt:lpstr>
      <vt:lpstr>Unobserved Confounding: Overview of Today’s Content</vt:lpstr>
      <vt:lpstr>Unobserved Confounding</vt:lpstr>
      <vt:lpstr>Unobserved Confounding</vt:lpstr>
      <vt:lpstr>One Type of Structure: Instruments</vt:lpstr>
      <vt:lpstr>Bias Bounds</vt:lpstr>
      <vt:lpstr>Very Frequently Unobserved Confounders</vt:lpstr>
      <vt:lpstr>Omitted Variable Bias</vt:lpstr>
      <vt:lpstr>Omitted Variable Bias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Omitted Variable Bias: Partially Linear Models</vt:lpstr>
      <vt:lpstr>Omitted Variable Bias: Partially Linear Models</vt:lpstr>
      <vt:lpstr>Bias Bounds</vt:lpstr>
      <vt:lpstr>Bias Bounds</vt:lpstr>
      <vt:lpstr>Bias Bounds</vt:lpstr>
      <vt:lpstr>Application: 401k eligibility</vt:lpstr>
      <vt:lpstr>Confounding Scenario</vt:lpstr>
      <vt:lpstr>PowerPoint Presentation</vt:lpstr>
      <vt:lpstr>PowerPoint Presentation</vt:lpstr>
      <vt:lpstr>Can we recover the true effect? Instrumental Variables</vt:lpstr>
      <vt:lpstr>Instrumental Variables and 2SLS</vt:lpstr>
      <vt:lpstr>Instrumental Variables and 2SLS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The Binary Case</vt:lpstr>
      <vt:lpstr>The Binary Case</vt:lpstr>
      <vt:lpstr>LATE in the Binary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837</cp:revision>
  <dcterms:created xsi:type="dcterms:W3CDTF">2023-01-16T03:53:17Z</dcterms:created>
  <dcterms:modified xsi:type="dcterms:W3CDTF">2023-02-23T23:22:00Z</dcterms:modified>
</cp:coreProperties>
</file>