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385" r:id="rId3"/>
    <p:sldId id="2624" r:id="rId4"/>
    <p:sldId id="2578" r:id="rId5"/>
    <p:sldId id="2625" r:id="rId6"/>
    <p:sldId id="2646" r:id="rId7"/>
    <p:sldId id="2626" r:id="rId8"/>
    <p:sldId id="2648" r:id="rId9"/>
    <p:sldId id="2348" r:id="rId10"/>
    <p:sldId id="2644" r:id="rId11"/>
    <p:sldId id="2354" r:id="rId12"/>
    <p:sldId id="2649" r:id="rId13"/>
    <p:sldId id="2650" r:id="rId14"/>
    <p:sldId id="2651" r:id="rId15"/>
    <p:sldId id="2653" r:id="rId16"/>
    <p:sldId id="2655" r:id="rId17"/>
    <p:sldId id="2652" r:id="rId18"/>
    <p:sldId id="2656" r:id="rId19"/>
    <p:sldId id="2658" r:id="rId20"/>
    <p:sldId id="2659" r:id="rId21"/>
    <p:sldId id="2660" r:id="rId22"/>
    <p:sldId id="2661" r:id="rId23"/>
    <p:sldId id="2657" r:id="rId24"/>
    <p:sldId id="2665" r:id="rId25"/>
    <p:sldId id="2350" r:id="rId26"/>
    <p:sldId id="2352" r:id="rId27"/>
    <p:sldId id="2353" r:id="rId28"/>
    <p:sldId id="2662" r:id="rId29"/>
    <p:sldId id="2663" r:id="rId30"/>
    <p:sldId id="2617" r:id="rId31"/>
    <p:sldId id="2666" r:id="rId32"/>
    <p:sldId id="2618" r:id="rId33"/>
    <p:sldId id="2667" r:id="rId34"/>
    <p:sldId id="2664" r:id="rId35"/>
    <p:sldId id="2668" r:id="rId36"/>
    <p:sldId id="26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142" y="-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loscinelli.com/files/Cinelli%20and%20Hazlett%20(2020)%20-%20Making%20Sense%20of%20Sensitivity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rxiv.org/abs/2112.1339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7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0.png"/><Relationship Id="rId12" Type="http://schemas.openxmlformats.org/officeDocument/2006/relationships/image" Target="../media/image1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0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0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iv.dml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ortho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orthoiv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Z,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A18A-6D21-603C-A590-4889C265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7B25-0266-91E2-1BE0-558C7195A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to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years of college, Y: income</a:t>
            </a:r>
          </a:p>
          <a:p>
            <a:r>
              <a:rPr lang="en-US" dirty="0"/>
              <a:t>X: observable characteristics of a student (e.g. test scores)</a:t>
            </a:r>
          </a:p>
          <a:p>
            <a:r>
              <a:rPr lang="en-US" dirty="0"/>
              <a:t>A: unobserved “ability”</a:t>
            </a:r>
          </a:p>
          <a:p>
            <a:r>
              <a:rPr lang="en-US" dirty="0"/>
              <a:t>Z: distance to college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27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near college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73E7F5E3-A493-A54A-7AA1-5BEBB9A847C7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5FF5E57-EAA5-4A56-0229-4A1A9B7D7B18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A9EEEEE3-7122-BC03-743A-3E20BD68FBE0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2E2E90E0-38A5-6D2B-5094-050EBEC1CDA5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F9F10AF4-FBED-3C78-B81F-54AE85A65C49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51EB3FC-400E-6228-5045-A438AA402597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29010" y="6253961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49309" y="3946481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535867" y="6267645"/>
            <a:ext cx="914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education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62264" y="4118626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income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525059" y="6266787"/>
            <a:ext cx="153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education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income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people that lived near a college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950027" y="3740200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far from college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3C15087-409C-05B9-17D9-6927512D66F3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7F472381-3E5D-28EA-26B0-629598CD7A67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high ability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low ability</a:t>
            </a:r>
          </a:p>
        </p:txBody>
      </p:sp>
    </p:spTree>
    <p:extLst>
      <p:ext uri="{BB962C8B-B14F-4D97-AF65-F5344CB8AC3E}">
        <p14:creationId xmlns:p14="http://schemas.microsoft.com/office/powerpoint/2010/main" val="136306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price (e.g. of coffee), Y: demand (e.g. of coffee in US)</a:t>
            </a:r>
          </a:p>
          <a:p>
            <a:r>
              <a:rPr lang="en-US" dirty="0"/>
              <a:t>X: observable characteristics of a market (e.g. holidays)</a:t>
            </a:r>
          </a:p>
          <a:p>
            <a:r>
              <a:rPr lang="en-US" dirty="0"/>
              <a:t>A: unobserved “demand shocks” (e.g. local event)</a:t>
            </a:r>
          </a:p>
          <a:p>
            <a:r>
              <a:rPr lang="en-US" dirty="0"/>
              <a:t>Z: supply shifters (e.g. weather in </a:t>
            </a:r>
            <a:r>
              <a:rPr lang="en-US" dirty="0" err="1"/>
              <a:t>brazil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533354" y="36051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059325" y="219924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206349" y="156135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bad weather in Brazil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581640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73E7F5E3-A493-A54A-7AA1-5BEBB9A847C7}"/>
              </a:ext>
            </a:extLst>
          </p:cNvPr>
          <p:cNvSpPr>
            <a:spLocks/>
          </p:cNvSpPr>
          <p:nvPr/>
        </p:nvSpPr>
        <p:spPr bwMode="auto">
          <a:xfrm>
            <a:off x="8040275" y="540299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05FF5E57-EAA5-4A56-0229-4A1A9B7D7B18}"/>
              </a:ext>
            </a:extLst>
          </p:cNvPr>
          <p:cNvSpPr>
            <a:spLocks/>
          </p:cNvSpPr>
          <p:nvPr/>
        </p:nvSpPr>
        <p:spPr bwMode="auto">
          <a:xfrm>
            <a:off x="9767678" y="436914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26">
            <a:extLst>
              <a:ext uri="{FF2B5EF4-FFF2-40B4-BE49-F238E27FC236}">
                <a16:creationId xmlns:a16="http://schemas.microsoft.com/office/drawing/2014/main" id="{A9EEEEE3-7122-BC03-743A-3E20BD68FBE0}"/>
              </a:ext>
            </a:extLst>
          </p:cNvPr>
          <p:cNvSpPr>
            <a:spLocks/>
          </p:cNvSpPr>
          <p:nvPr/>
        </p:nvSpPr>
        <p:spPr bwMode="auto">
          <a:xfrm>
            <a:off x="8254634" y="561082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Freeform 27">
            <a:extLst>
              <a:ext uri="{FF2B5EF4-FFF2-40B4-BE49-F238E27FC236}">
                <a16:creationId xmlns:a16="http://schemas.microsoft.com/office/drawing/2014/main" id="{2E2E90E0-38A5-6D2B-5094-050EBEC1CDA5}"/>
              </a:ext>
            </a:extLst>
          </p:cNvPr>
          <p:cNvSpPr>
            <a:spLocks/>
          </p:cNvSpPr>
          <p:nvPr/>
        </p:nvSpPr>
        <p:spPr bwMode="auto">
          <a:xfrm>
            <a:off x="9982037" y="4587636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Freeform 28">
            <a:extLst>
              <a:ext uri="{FF2B5EF4-FFF2-40B4-BE49-F238E27FC236}">
                <a16:creationId xmlns:a16="http://schemas.microsoft.com/office/drawing/2014/main" id="{F9F10AF4-FBED-3C78-B81F-54AE85A65C49}"/>
              </a:ext>
            </a:extLst>
          </p:cNvPr>
          <p:cNvSpPr>
            <a:spLocks/>
          </p:cNvSpPr>
          <p:nvPr/>
        </p:nvSpPr>
        <p:spPr bwMode="auto">
          <a:xfrm>
            <a:off x="8516320" y="585996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Freeform 29">
            <a:extLst>
              <a:ext uri="{FF2B5EF4-FFF2-40B4-BE49-F238E27FC236}">
                <a16:creationId xmlns:a16="http://schemas.microsoft.com/office/drawing/2014/main" id="{451EB3FC-400E-6228-5045-A438AA402597}"/>
              </a:ext>
            </a:extLst>
          </p:cNvPr>
          <p:cNvSpPr>
            <a:spLocks/>
          </p:cNvSpPr>
          <p:nvPr/>
        </p:nvSpPr>
        <p:spPr bwMode="auto">
          <a:xfrm>
            <a:off x="10221482" y="482461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343075" y="538930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070478" y="435545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57435" y="560780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508940" y="4812534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819120" y="584628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5111785" y="625396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16511" y="3946481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718642" y="626764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29466" y="4118626"/>
            <a:ext cx="787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21271" y="6271003"/>
            <a:ext cx="172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years when weather in Brazil was bad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950027" y="3740200"/>
            <a:ext cx="14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good weather in Brazil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3C15087-409C-05B9-17D9-6927512D66F3}"/>
              </a:ext>
            </a:extLst>
          </p:cNvPr>
          <p:cNvSpPr>
            <a:spLocks/>
          </p:cNvSpPr>
          <p:nvPr/>
        </p:nvSpPr>
        <p:spPr bwMode="auto">
          <a:xfrm rot="4706747">
            <a:off x="3522004" y="4049451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7F472381-3E5D-28EA-26B0-629598CD7A67}"/>
              </a:ext>
            </a:extLst>
          </p:cNvPr>
          <p:cNvSpPr>
            <a:spLocks/>
          </p:cNvSpPr>
          <p:nvPr/>
        </p:nvSpPr>
        <p:spPr bwMode="auto">
          <a:xfrm rot="4706747">
            <a:off x="1775616" y="5005697"/>
            <a:ext cx="1832857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local event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 local event</a:t>
            </a:r>
          </a:p>
        </p:txBody>
      </p:sp>
    </p:spTree>
    <p:extLst>
      <p:ext uri="{BB962C8B-B14F-4D97-AF65-F5344CB8AC3E}">
        <p14:creationId xmlns:p14="http://schemas.microsoft.com/office/powerpoint/2010/main" val="329471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54926" y="58475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814839" y="3527896"/>
            <a:ext cx="186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D3C15087-409C-05B9-17D9-6927512D66F3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81" name="Freeform 22">
            <a:extLst>
              <a:ext uri="{FF2B5EF4-FFF2-40B4-BE49-F238E27FC236}">
                <a16:creationId xmlns:a16="http://schemas.microsoft.com/office/drawing/2014/main" id="{7F472381-3E5D-28EA-26B0-629598CD7A67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867124" y="3758987"/>
            <a:ext cx="136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good habits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bad habits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641B7743-AD41-39D6-B323-50FDB1A25E07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E15430C1-7107-5DEF-0A8D-EB62D1A0D7A0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E834633-DE7B-8FD7-6E33-230BBADD67A4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F1E1B15A-2416-63F4-F647-2F7F6D3FDB21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D7337EB7-50B8-F9F8-977C-9953CF777AFA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27215866-9D64-9197-D993-7A7C07A0D48C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866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261"/>
            <a:ext cx="10515600" cy="4351338"/>
          </a:xfrm>
        </p:spPr>
        <p:txBody>
          <a:bodyPr/>
          <a:lstStyle/>
          <a:p>
            <a:r>
              <a:rPr lang="en-US" dirty="0"/>
              <a:t>D: action taken by user (e.g. membership), Y: spend</a:t>
            </a:r>
          </a:p>
          <a:p>
            <a:r>
              <a:rPr lang="en-US" dirty="0"/>
              <a:t>X: observable characteristics of a user</a:t>
            </a:r>
          </a:p>
          <a:p>
            <a:r>
              <a:rPr lang="en-US" dirty="0"/>
              <a:t>A: unobserved confounding factors (e.g. interest in platform)</a:t>
            </a:r>
          </a:p>
          <a:p>
            <a:r>
              <a:rPr lang="en-US" dirty="0"/>
              <a:t>Z: randomized nudge to take action (e.g. one-click sign-up pop-up)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Recommendation A/B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10507316" y="4430380"/>
            <a:ext cx="1311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received nudge to take action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4930" y="5270031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377530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208227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944575" y="4902627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Freeform 22">
            <a:extLst>
              <a:ext uri="{FF2B5EF4-FFF2-40B4-BE49-F238E27FC236}">
                <a16:creationId xmlns:a16="http://schemas.microsoft.com/office/drawing/2014/main" id="{BF979212-11F3-5229-ABEE-62E3B7FC3A4C}"/>
              </a:ext>
            </a:extLst>
          </p:cNvPr>
          <p:cNvSpPr>
            <a:spLocks/>
          </p:cNvSpPr>
          <p:nvPr/>
        </p:nvSpPr>
        <p:spPr bwMode="auto">
          <a:xfrm rot="20890758">
            <a:off x="7735374" y="4598558"/>
            <a:ext cx="3033077" cy="146391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7E7B014C-9E55-9C17-3578-508531A6A78E}"/>
              </a:ext>
            </a:extLst>
          </p:cNvPr>
          <p:cNvSpPr>
            <a:spLocks/>
          </p:cNvSpPr>
          <p:nvPr/>
        </p:nvSpPr>
        <p:spPr bwMode="auto">
          <a:xfrm>
            <a:off x="7871695" y="3798815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54926" y="5313703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Freeform 37">
            <a:extLst>
              <a:ext uri="{FF2B5EF4-FFF2-40B4-BE49-F238E27FC236}">
                <a16:creationId xmlns:a16="http://schemas.microsoft.com/office/drawing/2014/main" id="{8BB40E59-A70B-810A-E974-052782947121}"/>
              </a:ext>
            </a:extLst>
          </p:cNvPr>
          <p:cNvSpPr>
            <a:spLocks/>
          </p:cNvSpPr>
          <p:nvPr/>
        </p:nvSpPr>
        <p:spPr bwMode="auto">
          <a:xfrm>
            <a:off x="4284838" y="4309039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956" y="583315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84838" y="4573952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4837" y="4836498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4284836" y="5067648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25120" y="6274009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95862" y="394648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32422" y="6273120"/>
            <a:ext cx="1104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membership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708817" y="411862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spend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membership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users who received the nudge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spend for users that received nudge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484969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910556" y="4867916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9704891" y="3680492"/>
            <a:ext cx="186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did not receive nudge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200396" y="5195629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7240434" y="3493073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195788" y="3758987"/>
            <a:ext cx="204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interested in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1941936" y="4617917"/>
            <a:ext cx="151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not interested</a:t>
            </a: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641B7743-AD41-39D6-B323-50FDB1A25E07}"/>
              </a:ext>
            </a:extLst>
          </p:cNvPr>
          <p:cNvSpPr>
            <a:spLocks/>
          </p:cNvSpPr>
          <p:nvPr/>
        </p:nvSpPr>
        <p:spPr bwMode="auto">
          <a:xfrm>
            <a:off x="9978877" y="429649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E15430C1-7107-5DEF-0A8D-EB62D1A0D7A0}"/>
              </a:ext>
            </a:extLst>
          </p:cNvPr>
          <p:cNvSpPr>
            <a:spLocks/>
          </p:cNvSpPr>
          <p:nvPr/>
        </p:nvSpPr>
        <p:spPr bwMode="auto">
          <a:xfrm>
            <a:off x="9978877" y="456140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40">
            <a:extLst>
              <a:ext uri="{FF2B5EF4-FFF2-40B4-BE49-F238E27FC236}">
                <a16:creationId xmlns:a16="http://schemas.microsoft.com/office/drawing/2014/main" id="{EE834633-DE7B-8FD7-6E33-230BBADD67A4}"/>
              </a:ext>
            </a:extLst>
          </p:cNvPr>
          <p:cNvSpPr>
            <a:spLocks/>
          </p:cNvSpPr>
          <p:nvPr/>
        </p:nvSpPr>
        <p:spPr bwMode="auto">
          <a:xfrm>
            <a:off x="9978876" y="4823950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F1E1B15A-2416-63F4-F647-2F7F6D3FDB21}"/>
              </a:ext>
            </a:extLst>
          </p:cNvPr>
          <p:cNvSpPr>
            <a:spLocks/>
          </p:cNvSpPr>
          <p:nvPr/>
        </p:nvSpPr>
        <p:spPr bwMode="auto">
          <a:xfrm>
            <a:off x="8044451" y="535026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D7337EB7-50B8-F9F8-977C-9953CF777AFA}"/>
              </a:ext>
            </a:extLst>
          </p:cNvPr>
          <p:cNvSpPr>
            <a:spLocks/>
          </p:cNvSpPr>
          <p:nvPr/>
        </p:nvSpPr>
        <p:spPr bwMode="auto">
          <a:xfrm>
            <a:off x="9975120" y="510644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27215866-9D64-9197-D993-7A7C07A0D48C}"/>
              </a:ext>
            </a:extLst>
          </p:cNvPr>
          <p:cNvSpPr>
            <a:spLocks/>
          </p:cNvSpPr>
          <p:nvPr/>
        </p:nvSpPr>
        <p:spPr bwMode="auto">
          <a:xfrm>
            <a:off x="8044450" y="5918503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1D6800E-F07D-7117-C2B8-2FAA91F2EEA0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96B6CA4D-B538-27E7-5E68-B5BDC23D849A}"/>
              </a:ext>
            </a:extLst>
          </p:cNvPr>
          <p:cNvSpPr>
            <a:spLocks/>
          </p:cNvSpPr>
          <p:nvPr/>
        </p:nvSpPr>
        <p:spPr bwMode="auto">
          <a:xfrm rot="3049712">
            <a:off x="2490842" y="4170399"/>
            <a:ext cx="1491962" cy="2652194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0958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ATE identification via Instruments not based solely on DAG restrictions</a:t>
                </a:r>
              </a:p>
              <a:p>
                <a:r>
                  <a:rPr lang="en-US" dirty="0"/>
                  <a:t>Requires further restrictions on structural equation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Binary treatment D (drug) and binary instrument Z (drug recommendation)</a:t>
                </a:r>
              </a:p>
              <a:p>
                <a:r>
                  <a:rPr lang="en-US" dirty="0"/>
                  <a:t>Consider an unobserved confounder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“smoking”</a:t>
                </a:r>
              </a:p>
              <a:p>
                <a:r>
                  <a:rPr lang="en-US" dirty="0"/>
                  <a:t>Suppose that 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1) never take the drug (never comply) and non-smokers (A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0) always follow the recommendation (comply)</a:t>
                </a:r>
              </a:p>
              <a:p>
                <a:r>
                  <a:rPr lang="en-US" dirty="0"/>
                  <a:t>Suppose that drug has positive effects for non-smokers but has severe side-effects for smokers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A02D-184B-6BE7-3046-15071992B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E7EE-5074-2067-C47C-255525876CCC}"/>
              </a:ext>
            </a:extLst>
          </p:cNvPr>
          <p:cNvSpPr txBox="1"/>
          <p:nvPr/>
        </p:nvSpPr>
        <p:spPr>
          <a:xfrm>
            <a:off x="8484507" y="6270353"/>
            <a:ext cx="169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Prob. of treatment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91E64A-558F-76C7-0F3B-ACF0154560E5}"/>
              </a:ext>
            </a:extLst>
          </p:cNvPr>
          <p:cNvSpPr txBox="1"/>
          <p:nvPr/>
        </p:nvSpPr>
        <p:spPr>
          <a:xfrm>
            <a:off x="6363484" y="5080580"/>
            <a:ext cx="1140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survival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for patients assigned to treatment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186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B911-F5DB-692E-4650-D371EFA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Identification via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A02D-184B-6BE7-3046-15071992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 identification via Instruments not based solely on DAG restrictions</a:t>
            </a:r>
          </a:p>
          <a:p>
            <a:r>
              <a:rPr lang="en-US" dirty="0"/>
              <a:t>Requires further restrictions on structural equation models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IV regression will never be able to uncover the side effects of drug treatment on smokers</a:t>
            </a:r>
          </a:p>
          <a:p>
            <a:r>
              <a:rPr lang="en-US" dirty="0"/>
              <a:t>Nothing in the data is informative of that</a:t>
            </a:r>
          </a:p>
          <a:p>
            <a:r>
              <a:rPr lang="en-US" dirty="0"/>
              <a:t>Effect will be biased as compared to average effect in whole population</a:t>
            </a:r>
          </a:p>
        </p:txBody>
      </p:sp>
    </p:spTree>
    <p:extLst>
      <p:ext uri="{BB962C8B-B14F-4D97-AF65-F5344CB8AC3E}">
        <p14:creationId xmlns:p14="http://schemas.microsoft.com/office/powerpoint/2010/main" val="751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66-83D6-6819-3D81-88124E45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for 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CE78-3641-556A-8673-4E46E670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compliance behavior (effect of instrument on treatment) does not vary with A (or X)</a:t>
            </a:r>
          </a:p>
          <a:p>
            <a:r>
              <a:rPr lang="en-US" dirty="0"/>
              <a:t>Or the treatment effect (effect of treatment on outcome) does not vary with A (or 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/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0A03-89EB-2013-C0AB-29A737F7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205" y="4383060"/>
                <a:ext cx="3690068" cy="1323439"/>
              </a:xfrm>
              <a:prstGeom prst="rect">
                <a:avLst/>
              </a:prstGeom>
              <a:blipFill>
                <a:blip r:embed="rId2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/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4C3322-1F9F-215F-ACA2-62C9283D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15" y="4383060"/>
                <a:ext cx="4083657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69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147-E216-3CFA-B4AD-A973D116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 on Observables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joint variation is captured through observables then ATE is feasible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just need to do our identification analysis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then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Roughly: reweighting data based on compliance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21FBF-7953-39C2-5B8F-23183CD3E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/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7B6B63-3E82-FEE7-026A-77E56A58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94" y="2550284"/>
                <a:ext cx="3690068" cy="1323439"/>
              </a:xfrm>
              <a:prstGeom prst="rect">
                <a:avLst/>
              </a:prstGeom>
              <a:blipFill>
                <a:blip r:embed="rId3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/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129FA-F083-52A1-CDC6-5257763B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4" y="2550284"/>
                <a:ext cx="4083657" cy="1323439"/>
              </a:xfrm>
              <a:prstGeom prst="rect">
                <a:avLst/>
              </a:prstGeom>
              <a:blipFill>
                <a:blip r:embed="rId4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1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joint variation happens through </a:t>
            </a:r>
            <a:r>
              <a:rPr lang="en-US" dirty="0" err="1"/>
              <a:t>unobservables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</p:spPr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81567C5-F508-B668-E6CB-74DBF9CD4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1850" y="4589463"/>
                <a:ext cx="10515600" cy="15001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83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08DC-774D-B371-6E35-1E750BE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IV estimate coincide with the average effect for some sub-population?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67C5-F508-B668-E6CB-74DBF9CD4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>
            <a:extLst>
              <a:ext uri="{FF2B5EF4-FFF2-40B4-BE49-F238E27FC236}">
                <a16:creationId xmlns:a16="http://schemas.microsoft.com/office/drawing/2014/main" id="{EB5B0337-2A4B-2DAE-EAF5-7CB510574017}"/>
              </a:ext>
            </a:extLst>
          </p:cNvPr>
          <p:cNvSpPr>
            <a:spLocks/>
          </p:cNvSpPr>
          <p:nvPr/>
        </p:nvSpPr>
        <p:spPr bwMode="auto">
          <a:xfrm flipV="1">
            <a:off x="1778574" y="3923303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9BF-A088-A91B-1807-3F330D23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D: drug treatment, Y: survival</a:t>
            </a:r>
          </a:p>
          <a:p>
            <a:r>
              <a:rPr lang="en-US" dirty="0"/>
              <a:t>X: observable characteristics of a patient</a:t>
            </a:r>
          </a:p>
          <a:p>
            <a:r>
              <a:rPr lang="en-US" dirty="0"/>
              <a:t>A: unobserved “compliance factors” (e.g. health habits)</a:t>
            </a:r>
          </a:p>
          <a:p>
            <a:r>
              <a:rPr lang="en-US" dirty="0"/>
              <a:t>Z: randomized cohort assignment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EDDF3-471C-2BC1-614B-88913881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Trials with Non-Compliance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F92E8-31A5-6FD3-D3BE-99F6C59BD208}"/>
              </a:ext>
            </a:extLst>
          </p:cNvPr>
          <p:cNvGrpSpPr/>
          <p:nvPr/>
        </p:nvGrpSpPr>
        <p:grpSpPr>
          <a:xfrm>
            <a:off x="8656120" y="415548"/>
            <a:ext cx="3658646" cy="1913214"/>
            <a:chOff x="3791164" y="3429000"/>
            <a:chExt cx="5100548" cy="27406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51BEF-082A-109B-41F8-0C13CDCC730A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2B21E3-1A71-F244-EE7B-C4571DF82AF2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8D2D24-E079-A065-E712-5C6828D24D62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81A8EB-EBF7-A6DA-A83D-5E90AF8E9216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06B64BF-9BF8-0649-FAD5-F25955E43B7E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E664F-ED7A-EED4-B7E9-7496895333E6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0926F5-8DED-56F4-1301-9991738C5C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907246-4319-4952-2756-3C4674B64240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B9EB9-BBC2-35C4-ACA8-C61C63855DC6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4BD6DD-4CFD-911F-761D-E0571D5800C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03CC8-FC23-289F-356E-A8D0581A4D49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BF4FFE-7FA9-CB0B-2F0B-4E69EF57F759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AA114-1218-FF74-2D36-265C83FED016}"/>
                </a:ext>
              </a:extLst>
            </p:cNvPr>
            <p:cNvCxnSpPr>
              <a:cxnSpLocks/>
              <a:stCxn id="19" idx="0"/>
              <a:endCxn id="5" idx="4"/>
            </p:cNvCxnSpPr>
            <p:nvPr/>
          </p:nvCxnSpPr>
          <p:spPr>
            <a:xfrm flipV="1">
              <a:off x="6288684" y="5255879"/>
              <a:ext cx="0" cy="80708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3B7365-EE40-9D78-1E73-E4724A599FCE}"/>
                </a:ext>
              </a:extLst>
            </p:cNvPr>
            <p:cNvCxnSpPr>
              <a:cxnSpLocks/>
              <a:stCxn id="19" idx="7"/>
              <a:endCxn id="6" idx="3"/>
            </p:cNvCxnSpPr>
            <p:nvPr/>
          </p:nvCxnSpPr>
          <p:spPr>
            <a:xfrm flipV="1">
              <a:off x="6550419" y="5149182"/>
              <a:ext cx="1282340" cy="102048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768C911-49CC-0486-AD87-0B0709032C95}"/>
              </a:ext>
            </a:extLst>
          </p:cNvPr>
          <p:cNvSpPr/>
          <p:nvPr/>
        </p:nvSpPr>
        <p:spPr>
          <a:xfrm>
            <a:off x="10182091" y="2254278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EE3CA-51F3-F942-79C5-2B73C42F1DD5}"/>
              </a:ext>
            </a:extLst>
          </p:cNvPr>
          <p:cNvCxnSpPr>
            <a:cxnSpLocks/>
            <a:stCxn id="19" idx="1"/>
            <a:endCxn id="11" idx="5"/>
          </p:cNvCxnSpPr>
          <p:nvPr/>
        </p:nvCxnSpPr>
        <p:spPr>
          <a:xfrm flipH="1" flipV="1">
            <a:off x="9329115" y="1616380"/>
            <a:ext cx="930742" cy="71238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C278B4-3A1E-A22F-DAFB-25AD1A9EB357}"/>
              </a:ext>
            </a:extLst>
          </p:cNvPr>
          <p:cNvSpPr txBox="1"/>
          <p:nvPr/>
        </p:nvSpPr>
        <p:spPr>
          <a:xfrm>
            <a:off x="9930344" y="3527163"/>
            <a:ext cx="13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assigned to treatment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78AF7234-F608-C781-CCE6-2150E01FCB7D}"/>
              </a:ext>
            </a:extLst>
          </p:cNvPr>
          <p:cNvSpPr>
            <a:spLocks/>
          </p:cNvSpPr>
          <p:nvPr/>
        </p:nvSpPr>
        <p:spPr bwMode="auto">
          <a:xfrm>
            <a:off x="9252487" y="5074385"/>
            <a:ext cx="0" cy="1179576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E871449-F893-0C8D-D2D6-FC2502973FFF}"/>
              </a:ext>
            </a:extLst>
          </p:cNvPr>
          <p:cNvSpPr>
            <a:spLocks/>
          </p:cNvSpPr>
          <p:nvPr/>
        </p:nvSpPr>
        <p:spPr bwMode="auto">
          <a:xfrm rot="16200000">
            <a:off x="8392577" y="4181947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47C967AA-6806-1A42-823A-13EF308EFBE5}"/>
              </a:ext>
            </a:extLst>
          </p:cNvPr>
          <p:cNvSpPr>
            <a:spLocks/>
          </p:cNvSpPr>
          <p:nvPr/>
        </p:nvSpPr>
        <p:spPr bwMode="auto">
          <a:xfrm rot="4966202">
            <a:off x="7841435" y="5067725"/>
            <a:ext cx="102304" cy="853019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C77A7296-7C07-CE1A-8202-1D9EDE96B0D1}"/>
              </a:ext>
            </a:extLst>
          </p:cNvPr>
          <p:cNvSpPr>
            <a:spLocks/>
          </p:cNvSpPr>
          <p:nvPr/>
        </p:nvSpPr>
        <p:spPr bwMode="auto">
          <a:xfrm>
            <a:off x="8317861" y="5488177"/>
            <a:ext cx="18096" cy="822960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3F3BADD-9321-FC09-BB0F-BB33968BE542}"/>
              </a:ext>
            </a:extLst>
          </p:cNvPr>
          <p:cNvSpPr>
            <a:spLocks/>
          </p:cNvSpPr>
          <p:nvPr/>
        </p:nvSpPr>
        <p:spPr bwMode="auto">
          <a:xfrm>
            <a:off x="1826664" y="6253961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397F3A76-D0E7-F4F7-FE6C-9BBCB88D6DA0}"/>
              </a:ext>
            </a:extLst>
          </p:cNvPr>
          <p:cNvSpPr>
            <a:spLocks/>
          </p:cNvSpPr>
          <p:nvPr/>
        </p:nvSpPr>
        <p:spPr bwMode="auto">
          <a:xfrm>
            <a:off x="4905645" y="6212660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E128C1A8-0568-2DF9-93F8-D85BCBBCCCC5}"/>
              </a:ext>
            </a:extLst>
          </p:cNvPr>
          <p:cNvSpPr>
            <a:spLocks/>
          </p:cNvSpPr>
          <p:nvPr/>
        </p:nvSpPr>
        <p:spPr bwMode="auto">
          <a:xfrm>
            <a:off x="1826664" y="4318154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9F1C8BA2-6A21-697B-838D-F42688310B00}"/>
              </a:ext>
            </a:extLst>
          </p:cNvPr>
          <p:cNvSpPr>
            <a:spLocks/>
          </p:cNvSpPr>
          <p:nvPr/>
        </p:nvSpPr>
        <p:spPr bwMode="auto">
          <a:xfrm>
            <a:off x="1783514" y="4199581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B7FA05C0-4B46-9EB7-8AC7-895DAFEC67A3}"/>
              </a:ext>
            </a:extLst>
          </p:cNvPr>
          <p:cNvSpPr>
            <a:spLocks/>
          </p:cNvSpPr>
          <p:nvPr/>
        </p:nvSpPr>
        <p:spPr bwMode="auto">
          <a:xfrm>
            <a:off x="5314605" y="5136342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87259EB3-4F19-0A38-2CE6-2874E79063C3}"/>
              </a:ext>
            </a:extLst>
          </p:cNvPr>
          <p:cNvSpPr>
            <a:spLocks/>
          </p:cNvSpPr>
          <p:nvPr/>
        </p:nvSpPr>
        <p:spPr bwMode="auto">
          <a:xfrm>
            <a:off x="6087134" y="5055073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45416709-D190-5AA3-CCDF-377006A6CE13}"/>
              </a:ext>
            </a:extLst>
          </p:cNvPr>
          <p:cNvSpPr>
            <a:spLocks/>
          </p:cNvSpPr>
          <p:nvPr/>
        </p:nvSpPr>
        <p:spPr bwMode="auto">
          <a:xfrm>
            <a:off x="7479322" y="433183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ED49A6F7-A016-76AB-8A0A-66957888155B}"/>
              </a:ext>
            </a:extLst>
          </p:cNvPr>
          <p:cNvSpPr>
            <a:spLocks/>
          </p:cNvSpPr>
          <p:nvPr/>
        </p:nvSpPr>
        <p:spPr bwMode="auto">
          <a:xfrm>
            <a:off x="7437563" y="4213265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D6A5A175-C79C-40E3-0855-B5C6BC1ED3C1}"/>
              </a:ext>
            </a:extLst>
          </p:cNvPr>
          <p:cNvSpPr>
            <a:spLocks/>
          </p:cNvSpPr>
          <p:nvPr/>
        </p:nvSpPr>
        <p:spPr bwMode="auto">
          <a:xfrm>
            <a:off x="7479322" y="6267645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2ED3A48B-E295-6308-5814-06A7836D2F91}"/>
              </a:ext>
            </a:extLst>
          </p:cNvPr>
          <p:cNvSpPr>
            <a:spLocks/>
          </p:cNvSpPr>
          <p:nvPr/>
        </p:nvSpPr>
        <p:spPr bwMode="auto">
          <a:xfrm>
            <a:off x="10559694" y="6226344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Freeform 36">
            <a:extLst>
              <a:ext uri="{FF2B5EF4-FFF2-40B4-BE49-F238E27FC236}">
                <a16:creationId xmlns:a16="http://schemas.microsoft.com/office/drawing/2014/main" id="{65204A76-8D22-938D-F1B5-FE07F1FBFBCB}"/>
              </a:ext>
            </a:extLst>
          </p:cNvPr>
          <p:cNvSpPr>
            <a:spLocks/>
          </p:cNvSpPr>
          <p:nvPr/>
        </p:nvSpPr>
        <p:spPr bwMode="auto">
          <a:xfrm>
            <a:off x="2583614" y="5666678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Freeform 38">
            <a:extLst>
              <a:ext uri="{FF2B5EF4-FFF2-40B4-BE49-F238E27FC236}">
                <a16:creationId xmlns:a16="http://schemas.microsoft.com/office/drawing/2014/main" id="{C0D41ED2-C2DD-D46B-63E3-CBFB1D722941}"/>
              </a:ext>
            </a:extLst>
          </p:cNvPr>
          <p:cNvSpPr>
            <a:spLocks/>
          </p:cNvSpPr>
          <p:nvPr/>
        </p:nvSpPr>
        <p:spPr bwMode="auto">
          <a:xfrm>
            <a:off x="2567105" y="6098974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B2BF5CE-739C-7BA7-5138-81259797D076}"/>
              </a:ext>
            </a:extLst>
          </p:cNvPr>
          <p:cNvSpPr>
            <a:spLocks/>
          </p:cNvSpPr>
          <p:nvPr/>
        </p:nvSpPr>
        <p:spPr bwMode="auto">
          <a:xfrm>
            <a:off x="4279409" y="4779984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Freeform 40">
            <a:extLst>
              <a:ext uri="{FF2B5EF4-FFF2-40B4-BE49-F238E27FC236}">
                <a16:creationId xmlns:a16="http://schemas.microsoft.com/office/drawing/2014/main" id="{2B6E1E3A-799D-B337-9E4D-408E1985E28A}"/>
              </a:ext>
            </a:extLst>
          </p:cNvPr>
          <p:cNvSpPr>
            <a:spLocks/>
          </p:cNvSpPr>
          <p:nvPr/>
        </p:nvSpPr>
        <p:spPr bwMode="auto">
          <a:xfrm>
            <a:off x="4285198" y="4280396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Freeform 41">
            <a:extLst>
              <a:ext uri="{FF2B5EF4-FFF2-40B4-BE49-F238E27FC236}">
                <a16:creationId xmlns:a16="http://schemas.microsoft.com/office/drawing/2014/main" id="{B70580BF-6FB2-FAF3-A2DA-5255E2D0B9F3}"/>
              </a:ext>
            </a:extLst>
          </p:cNvPr>
          <p:cNvSpPr>
            <a:spLocks/>
          </p:cNvSpPr>
          <p:nvPr/>
        </p:nvSpPr>
        <p:spPr bwMode="auto">
          <a:xfrm>
            <a:off x="2577619" y="588937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72CDBCBB-75EB-9302-AEC6-713B82F58A70}"/>
              </a:ext>
            </a:extLst>
          </p:cNvPr>
          <p:cNvSpPr>
            <a:spLocks/>
          </p:cNvSpPr>
          <p:nvPr/>
        </p:nvSpPr>
        <p:spPr bwMode="auto">
          <a:xfrm flipV="1">
            <a:off x="1442589" y="4025052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2F36B6-6010-B2F4-DCA6-8B9F85D32690}"/>
              </a:ext>
            </a:extLst>
          </p:cNvPr>
          <p:cNvSpPr txBox="1"/>
          <p:nvPr/>
        </p:nvSpPr>
        <p:spPr>
          <a:xfrm>
            <a:off x="5302731" y="3696162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FF0E20-023F-5223-671C-45EC54DE9ACB}"/>
              </a:ext>
            </a:extLst>
          </p:cNvPr>
          <p:cNvSpPr txBox="1"/>
          <p:nvPr/>
        </p:nvSpPr>
        <p:spPr>
          <a:xfrm>
            <a:off x="4939162" y="6274009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5EC963-5AF2-A9D7-B4E5-76FDB14DB191}"/>
              </a:ext>
            </a:extLst>
          </p:cNvPr>
          <p:cNvSpPr txBox="1"/>
          <p:nvPr/>
        </p:nvSpPr>
        <p:spPr>
          <a:xfrm>
            <a:off x="1037832" y="3946481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4F8C8FF-BDB8-0071-5B04-8A44A2B8E40C}"/>
              </a:ext>
            </a:extLst>
          </p:cNvPr>
          <p:cNvSpPr txBox="1"/>
          <p:nvPr/>
        </p:nvSpPr>
        <p:spPr>
          <a:xfrm>
            <a:off x="10646464" y="6273120"/>
            <a:ext cx="107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Drug uptake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DFF54-04AD-1FEF-FC8C-DBEB6D971893}"/>
              </a:ext>
            </a:extLst>
          </p:cNvPr>
          <p:cNvSpPr txBox="1"/>
          <p:nvPr/>
        </p:nvSpPr>
        <p:spPr>
          <a:xfrm>
            <a:off x="6650787" y="41186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survival</a:t>
            </a:r>
          </a:p>
        </p:txBody>
      </p:sp>
      <p:sp>
        <p:nvSpPr>
          <p:cNvPr id="74" name="Freeform 22">
            <a:extLst>
              <a:ext uri="{FF2B5EF4-FFF2-40B4-BE49-F238E27FC236}">
                <a16:creationId xmlns:a16="http://schemas.microsoft.com/office/drawing/2014/main" id="{3EABBCBD-02E5-1B2D-D972-F9723ACB211B}"/>
              </a:ext>
            </a:extLst>
          </p:cNvPr>
          <p:cNvSpPr>
            <a:spLocks/>
          </p:cNvSpPr>
          <p:nvPr/>
        </p:nvSpPr>
        <p:spPr bwMode="auto">
          <a:xfrm rot="20064220">
            <a:off x="8115041" y="5086119"/>
            <a:ext cx="433346" cy="73536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Freeform 25">
            <a:extLst>
              <a:ext uri="{FF2B5EF4-FFF2-40B4-BE49-F238E27FC236}">
                <a16:creationId xmlns:a16="http://schemas.microsoft.com/office/drawing/2014/main" id="{04AE81E0-BC5B-F2D4-26DC-8E616F4EBB41}"/>
              </a:ext>
            </a:extLst>
          </p:cNvPr>
          <p:cNvSpPr>
            <a:spLocks/>
          </p:cNvSpPr>
          <p:nvPr/>
        </p:nvSpPr>
        <p:spPr bwMode="auto">
          <a:xfrm>
            <a:off x="8281024" y="5420552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F9BA6F-49E6-9DFE-5AAC-6883B9C4E114}"/>
              </a:ext>
            </a:extLst>
          </p:cNvPr>
          <p:cNvSpPr txBox="1"/>
          <p:nvPr/>
        </p:nvSpPr>
        <p:spPr>
          <a:xfrm>
            <a:off x="7618484" y="4569856"/>
            <a:ext cx="132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cs typeface="Segoe UI Semilight" panose="020B0402040204020203" pitchFamily="34" charset="0"/>
              </a:rPr>
              <a:t>Z= assigned to control</a:t>
            </a:r>
          </a:p>
        </p:txBody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D2248712-A153-F0E5-7477-5D8A6F32E499}"/>
              </a:ext>
            </a:extLst>
          </p:cNvPr>
          <p:cNvSpPr>
            <a:spLocks/>
          </p:cNvSpPr>
          <p:nvPr/>
        </p:nvSpPr>
        <p:spPr bwMode="auto">
          <a:xfrm>
            <a:off x="9193027" y="5010670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5C939A-5C6D-59B3-B4E3-4508A97ECA46}"/>
              </a:ext>
            </a:extLst>
          </p:cNvPr>
          <p:cNvSpPr txBox="1"/>
          <p:nvPr/>
        </p:nvSpPr>
        <p:spPr>
          <a:xfrm>
            <a:off x="10802081" y="4318319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18B985-7578-EB31-67EB-DD6B948D69EC}"/>
              </a:ext>
            </a:extLst>
          </p:cNvPr>
          <p:cNvSpPr txBox="1"/>
          <p:nvPr/>
        </p:nvSpPr>
        <p:spPr>
          <a:xfrm>
            <a:off x="3753943" y="3758987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F55475-B0D7-DA26-F488-0F66354128F7}"/>
              </a:ext>
            </a:extLst>
          </p:cNvPr>
          <p:cNvSpPr txBox="1"/>
          <p:nvPr/>
        </p:nvSpPr>
        <p:spPr>
          <a:xfrm>
            <a:off x="2687719" y="5959152"/>
            <a:ext cx="12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Semilight" panose="020B0402040204020203" pitchFamily="34" charset="0"/>
              </a:rPr>
              <a:t>A = smoking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E7F784E7-F89D-EC4A-9171-D4F4E87BED4F}"/>
              </a:ext>
            </a:extLst>
          </p:cNvPr>
          <p:cNvSpPr>
            <a:spLocks/>
          </p:cNvSpPr>
          <p:nvPr/>
        </p:nvSpPr>
        <p:spPr bwMode="auto">
          <a:xfrm rot="7417330">
            <a:off x="3866140" y="4176996"/>
            <a:ext cx="912841" cy="70719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8C0E57F1-8F71-000D-F47F-53608235A622}"/>
              </a:ext>
            </a:extLst>
          </p:cNvPr>
          <p:cNvSpPr>
            <a:spLocks/>
          </p:cNvSpPr>
          <p:nvPr/>
        </p:nvSpPr>
        <p:spPr bwMode="auto">
          <a:xfrm rot="9113185">
            <a:off x="2344815" y="5485312"/>
            <a:ext cx="541393" cy="8525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Freeform 37">
            <a:extLst>
              <a:ext uri="{FF2B5EF4-FFF2-40B4-BE49-F238E27FC236}">
                <a16:creationId xmlns:a16="http://schemas.microsoft.com/office/drawing/2014/main" id="{4956A533-45AB-2AAE-21E9-9B59418033AA}"/>
              </a:ext>
            </a:extLst>
          </p:cNvPr>
          <p:cNvSpPr>
            <a:spLocks/>
          </p:cNvSpPr>
          <p:nvPr/>
        </p:nvSpPr>
        <p:spPr bwMode="auto">
          <a:xfrm>
            <a:off x="2577236" y="526233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33FD5928-AD9A-B230-6AC7-C293FCF4136F}"/>
              </a:ext>
            </a:extLst>
          </p:cNvPr>
          <p:cNvSpPr>
            <a:spLocks/>
          </p:cNvSpPr>
          <p:nvPr/>
        </p:nvSpPr>
        <p:spPr bwMode="auto">
          <a:xfrm rot="7417330">
            <a:off x="2414588" y="5101261"/>
            <a:ext cx="417808" cy="313093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5037ED-C78C-FEC5-A713-40FFAAD6DA05}"/>
              </a:ext>
            </a:extLst>
          </p:cNvPr>
          <p:cNvSpPr txBox="1"/>
          <p:nvPr/>
        </p:nvSpPr>
        <p:spPr>
          <a:xfrm>
            <a:off x="2102985" y="4657759"/>
            <a:ext cx="148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7030A0"/>
                </a:solidFill>
                <a:cs typeface="Segoe UI Semilight" panose="020B0402040204020203" pitchFamily="34" charset="0"/>
              </a:rPr>
              <a:t>A = non-smoking</a:t>
            </a: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94908513-3D67-F778-5DF5-1E2D3D1938B3}"/>
              </a:ext>
            </a:extLst>
          </p:cNvPr>
          <p:cNvSpPr>
            <a:spLocks/>
          </p:cNvSpPr>
          <p:nvPr/>
        </p:nvSpPr>
        <p:spPr bwMode="auto">
          <a:xfrm>
            <a:off x="8290137" y="56350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9A4B23DE-7BAF-91C9-EE51-CEA5A851D8AD}"/>
              </a:ext>
            </a:extLst>
          </p:cNvPr>
          <p:cNvSpPr>
            <a:spLocks/>
          </p:cNvSpPr>
          <p:nvPr/>
        </p:nvSpPr>
        <p:spPr bwMode="auto">
          <a:xfrm>
            <a:off x="8273628" y="606734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46C67C1E-B5DC-128A-D2C1-690893B738AC}"/>
              </a:ext>
            </a:extLst>
          </p:cNvPr>
          <p:cNvSpPr>
            <a:spLocks/>
          </p:cNvSpPr>
          <p:nvPr/>
        </p:nvSpPr>
        <p:spPr bwMode="auto">
          <a:xfrm>
            <a:off x="8284142" y="585773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310C905E-F927-F7D4-B184-4D170C2DA916}"/>
              </a:ext>
            </a:extLst>
          </p:cNvPr>
          <p:cNvSpPr>
            <a:spLocks/>
          </p:cNvSpPr>
          <p:nvPr/>
        </p:nvSpPr>
        <p:spPr bwMode="auto">
          <a:xfrm>
            <a:off x="8283759" y="5230697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Freeform 39">
            <a:extLst>
              <a:ext uri="{FF2B5EF4-FFF2-40B4-BE49-F238E27FC236}">
                <a16:creationId xmlns:a16="http://schemas.microsoft.com/office/drawing/2014/main" id="{38356A62-A36D-CE44-B3B0-C8B8AFAA3070}"/>
              </a:ext>
            </a:extLst>
          </p:cNvPr>
          <p:cNvSpPr>
            <a:spLocks/>
          </p:cNvSpPr>
          <p:nvPr/>
        </p:nvSpPr>
        <p:spPr bwMode="auto">
          <a:xfrm>
            <a:off x="10002714" y="471949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Freeform 40">
            <a:extLst>
              <a:ext uri="{FF2B5EF4-FFF2-40B4-BE49-F238E27FC236}">
                <a16:creationId xmlns:a16="http://schemas.microsoft.com/office/drawing/2014/main" id="{B2D5C6C3-D58C-3837-B863-4DF7211153FF}"/>
              </a:ext>
            </a:extLst>
          </p:cNvPr>
          <p:cNvSpPr>
            <a:spLocks/>
          </p:cNvSpPr>
          <p:nvPr/>
        </p:nvSpPr>
        <p:spPr bwMode="auto">
          <a:xfrm>
            <a:off x="10008503" y="4219911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17733E-D4FC-7E0B-5216-0E4E5443F18F}"/>
              </a:ext>
            </a:extLst>
          </p:cNvPr>
          <p:cNvSpPr/>
          <p:nvPr/>
        </p:nvSpPr>
        <p:spPr>
          <a:xfrm>
            <a:off x="8130648" y="3925361"/>
            <a:ext cx="2211273" cy="2285728"/>
          </a:xfrm>
          <a:custGeom>
            <a:avLst/>
            <a:gdLst>
              <a:gd name="connsiteX0" fmla="*/ 2175402 w 2211273"/>
              <a:gd name="connsiteY0" fmla="*/ 322789 h 2285728"/>
              <a:gd name="connsiteX1" fmla="*/ 1984902 w 2211273"/>
              <a:gd name="connsiteY1" fmla="*/ 81489 h 2285728"/>
              <a:gd name="connsiteX2" fmla="*/ 1639885 w 2211273"/>
              <a:gd name="connsiteY2" fmla="*/ 144989 h 2285728"/>
              <a:gd name="connsiteX3" fmla="*/ 636585 w 2211273"/>
              <a:gd name="connsiteY3" fmla="*/ 1662639 h 2285728"/>
              <a:gd name="connsiteX4" fmla="*/ 145519 w 2211273"/>
              <a:gd name="connsiteY4" fmla="*/ 1908172 h 2285728"/>
              <a:gd name="connsiteX5" fmla="*/ 14285 w 2211273"/>
              <a:gd name="connsiteY5" fmla="*/ 1954739 h 2285728"/>
              <a:gd name="connsiteX6" fmla="*/ 35452 w 2211273"/>
              <a:gd name="connsiteY6" fmla="*/ 2217206 h 2285728"/>
              <a:gd name="connsiteX7" fmla="*/ 297919 w 2211273"/>
              <a:gd name="connsiteY7" fmla="*/ 2274356 h 2285728"/>
              <a:gd name="connsiteX8" fmla="*/ 719135 w 2211273"/>
              <a:gd name="connsiteY8" fmla="*/ 2035172 h 2285728"/>
              <a:gd name="connsiteX9" fmla="*/ 2056869 w 2211273"/>
              <a:gd name="connsiteY9" fmla="*/ 919689 h 2285728"/>
              <a:gd name="connsiteX10" fmla="*/ 2175402 w 2211273"/>
              <a:gd name="connsiteY10" fmla="*/ 322789 h 228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1273" h="2285728">
                <a:moveTo>
                  <a:pt x="2175402" y="322789"/>
                </a:moveTo>
                <a:cubicBezTo>
                  <a:pt x="2163408" y="183089"/>
                  <a:pt x="2074155" y="111122"/>
                  <a:pt x="1984902" y="81489"/>
                </a:cubicBezTo>
                <a:cubicBezTo>
                  <a:pt x="1895649" y="51856"/>
                  <a:pt x="1864604" y="-118536"/>
                  <a:pt x="1639885" y="144989"/>
                </a:cubicBezTo>
                <a:cubicBezTo>
                  <a:pt x="1415166" y="408514"/>
                  <a:pt x="885646" y="1368775"/>
                  <a:pt x="636585" y="1662639"/>
                </a:cubicBezTo>
                <a:cubicBezTo>
                  <a:pt x="387524" y="1956503"/>
                  <a:pt x="249236" y="1859489"/>
                  <a:pt x="145519" y="1908172"/>
                </a:cubicBezTo>
                <a:cubicBezTo>
                  <a:pt x="41802" y="1956855"/>
                  <a:pt x="32629" y="1903233"/>
                  <a:pt x="14285" y="1954739"/>
                </a:cubicBezTo>
                <a:cubicBezTo>
                  <a:pt x="-4059" y="2006245"/>
                  <a:pt x="-11820" y="2163937"/>
                  <a:pt x="35452" y="2217206"/>
                </a:cubicBezTo>
                <a:cubicBezTo>
                  <a:pt x="82724" y="2270475"/>
                  <a:pt x="183972" y="2304695"/>
                  <a:pt x="297919" y="2274356"/>
                </a:cubicBezTo>
                <a:cubicBezTo>
                  <a:pt x="411866" y="2244017"/>
                  <a:pt x="425977" y="2260950"/>
                  <a:pt x="719135" y="2035172"/>
                </a:cubicBezTo>
                <a:cubicBezTo>
                  <a:pt x="1012293" y="1809394"/>
                  <a:pt x="1815216" y="1205792"/>
                  <a:pt x="2056869" y="919689"/>
                </a:cubicBezTo>
                <a:cubicBezTo>
                  <a:pt x="2298522" y="633586"/>
                  <a:pt x="2187396" y="462489"/>
                  <a:pt x="2175402" y="32278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4D8C0117-DECE-215B-D979-78C1097DA663}"/>
              </a:ext>
            </a:extLst>
          </p:cNvPr>
          <p:cNvSpPr>
            <a:spLocks/>
          </p:cNvSpPr>
          <p:nvPr/>
        </p:nvSpPr>
        <p:spPr bwMode="auto">
          <a:xfrm flipV="1">
            <a:off x="6848770" y="436787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097539B-13CE-29E0-B237-73BD5FFB0A62}"/>
              </a:ext>
            </a:extLst>
          </p:cNvPr>
          <p:cNvSpPr/>
          <p:nvPr/>
        </p:nvSpPr>
        <p:spPr>
          <a:xfrm>
            <a:off x="7355714" y="5063882"/>
            <a:ext cx="107317" cy="4242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/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𝑌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0B119E-A1DF-D85E-18C5-8E4B808BD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28" y="5010064"/>
                <a:ext cx="837479" cy="523220"/>
              </a:xfrm>
              <a:prstGeom prst="rect">
                <a:avLst/>
              </a:prstGeom>
              <a:blipFill>
                <a:blip r:embed="rId2"/>
                <a:stretch>
                  <a:fillRect t="-2326" r="-3650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/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Effect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𝑍</m:t>
                    </m:r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egoe UI Semilight" panose="020B0402040204020203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𝐷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AC7E09-A5A5-E13D-15D6-2596C947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29" y="6546112"/>
                <a:ext cx="143792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8C68F17-D0BB-60FE-F659-A4F497A6136C}"/>
              </a:ext>
            </a:extLst>
          </p:cNvPr>
          <p:cNvSpPr/>
          <p:nvPr/>
        </p:nvSpPr>
        <p:spPr>
          <a:xfrm rot="16200000">
            <a:off x="8671362" y="5997210"/>
            <a:ext cx="248568" cy="9577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332D992B-CE95-0773-A2F0-19B59196C582}"/>
              </a:ext>
            </a:extLst>
          </p:cNvPr>
          <p:cNvSpPr>
            <a:spLocks/>
          </p:cNvSpPr>
          <p:nvPr/>
        </p:nvSpPr>
        <p:spPr bwMode="auto">
          <a:xfrm flipV="1">
            <a:off x="1782589" y="3925360"/>
            <a:ext cx="3999026" cy="173270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7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42317 0.05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6346-7DD1-0D17-3476-580684B0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725DD-3F89-A439-6918-C2FCEF6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8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that we can identify parameter of interest via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9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PLIV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RMSE of propensity model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d>
                        <m:d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̃"/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5454F1D-4279-B230-3EDB-868B0B9A4795}"/>
              </a:ext>
            </a:extLst>
          </p:cNvPr>
          <p:cNvSpPr/>
          <p:nvPr/>
        </p:nvSpPr>
        <p:spPr>
          <a:xfrm>
            <a:off x="8943079" y="3193887"/>
            <a:ext cx="3141133" cy="1325562"/>
          </a:xfrm>
          <a:prstGeom prst="wedgeRoundRectCallout">
            <a:avLst>
              <a:gd name="adj1" fmla="val -29981"/>
              <a:gd name="adj2" fmla="val -715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strength of instrument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695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3735303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3735303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4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BB205-3780-7D3E-5C23-8B567254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Weak Identification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/>
                  <a:t> is small and comparable with the sample size, then approximation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Can be inaccurate in finite samples and normal based approximation will yield in-correct confidence intervals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BD1D0-DF0E-C39B-088A-D0E59BF4F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505EA27-E520-A58F-0910-EBA8BBA7A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864D-40C7-7EFD-19A5-3A38DEDB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Robust Inference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Even in the weak regime the moment constraint is still well-behaved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we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statistic does not hinge on inversion of the Jacobian; approximation remains valid even with cross-fitted approximate residuals due to </a:t>
                </a:r>
                <a:r>
                  <a:rPr lang="en-US" dirty="0" err="1"/>
                  <a:t>Neyman</a:t>
                </a:r>
                <a:r>
                  <a:rPr lang="en-US" dirty="0"/>
                  <a:t> orthogonality</a:t>
                </a:r>
              </a:p>
              <a:p>
                <a:r>
                  <a:rPr lang="en-US" dirty="0"/>
                  <a:t>We can perform a grid search over candidate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for every such parameter test whether (for confidence interval with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construction: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230B9-8F8B-604F-06E9-E735FC138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14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4C-3F9A-05BE-8A0D-CD5AB9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Moments and Weak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a general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construct a statistic that is robust to weak identification (i.e.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very small)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-confidence region by including all parameter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quantile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construction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≈1−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5E30D-B650-643C-471E-78232CCFB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FFF189-1240-B4C2-F58F-F5BEB801F695}"/>
              </a:ext>
            </a:extLst>
          </p:cNvPr>
          <p:cNvSpPr txBox="1"/>
          <p:nvPr/>
        </p:nvSpPr>
        <p:spPr>
          <a:xfrm>
            <a:off x="154515" y="5323393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C18F1-CC65-65A1-2DFE-838F61D088E6}"/>
              </a:ext>
            </a:extLst>
          </p:cNvPr>
          <p:cNvSpPr/>
          <p:nvPr/>
        </p:nvSpPr>
        <p:spPr>
          <a:xfrm>
            <a:off x="3496740" y="2234936"/>
            <a:ext cx="151129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/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49B97C14-DF14-D535-8E86-2F55835D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67" y="503493"/>
                <a:ext cx="4089400" cy="969434"/>
              </a:xfrm>
              <a:prstGeom prst="wedgeRoundRectCallout">
                <a:avLst>
                  <a:gd name="adj1" fmla="val -36217"/>
                  <a:gd name="adj2" fmla="val 12494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94163-F030-6B67-9BA0-C69D4D5C77C1}"/>
              </a:ext>
            </a:extLst>
          </p:cNvPr>
          <p:cNvSpPr/>
          <p:nvPr/>
        </p:nvSpPr>
        <p:spPr>
          <a:xfrm>
            <a:off x="6540503" y="2234936"/>
            <a:ext cx="1202263" cy="5971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/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2C9A6114-4337-39C8-7609-E20C4532F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7" y="3038077"/>
                <a:ext cx="3644900" cy="969434"/>
              </a:xfrm>
              <a:prstGeom prst="wedgeRoundRectCallout">
                <a:avLst>
                  <a:gd name="adj1" fmla="val -66623"/>
                  <a:gd name="adj2" fmla="val -76802"/>
                  <a:gd name="adj3" fmla="val 16667"/>
                </a:avLst>
              </a:prstGeom>
              <a:blipFill>
                <a:blip r:embed="rId6"/>
                <a:stretch>
                  <a:fillRect b="-536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C46D49-8DDA-7389-7BA5-493A5FAC24C4}"/>
              </a:ext>
            </a:extLst>
          </p:cNvPr>
          <p:cNvSpPr/>
          <p:nvPr/>
        </p:nvSpPr>
        <p:spPr>
          <a:xfrm>
            <a:off x="9347200" y="5738954"/>
            <a:ext cx="2650067" cy="969434"/>
          </a:xfrm>
          <a:prstGeom prst="wedgeRoundRectCallout">
            <a:avLst>
              <a:gd name="adj1" fmla="val -66792"/>
              <a:gd name="adj2" fmla="val -112609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AFA1CD-919D-E10D-0634-5569E1DFA0E4}"/>
              </a:ext>
            </a:extLst>
          </p:cNvPr>
          <p:cNvSpPr/>
          <p:nvPr/>
        </p:nvSpPr>
        <p:spPr>
          <a:xfrm>
            <a:off x="6532033" y="4299475"/>
            <a:ext cx="2362200" cy="14324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3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13143</TotalTime>
  <Words>2661</Words>
  <Application>Microsoft Office PowerPoint</Application>
  <PresentationFormat>Widescreen</PresentationFormat>
  <Paragraphs>562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Causal Inference Pipeline</vt:lpstr>
      <vt:lpstr>Bias Bounds</vt:lpstr>
      <vt:lpstr>Causal Inference Pipeline</vt:lpstr>
      <vt:lpstr>Causal Inference Pipeline</vt:lpstr>
      <vt:lpstr>Instrumental Variables and 2SLS</vt:lpstr>
      <vt:lpstr>Partially Linear Instrumental Variable Model</vt:lpstr>
      <vt:lpstr>Orthogonal Method: Double ML for IV</vt:lpstr>
      <vt:lpstr>Examples</vt:lpstr>
      <vt:lpstr>Returns to Education</vt:lpstr>
      <vt:lpstr>Demand Estimation</vt:lpstr>
      <vt:lpstr>Clinical Trials with Non-Compliance</vt:lpstr>
      <vt:lpstr>Digital Recommendation A/B tests</vt:lpstr>
      <vt:lpstr>Limits of Identification via Instruments</vt:lpstr>
      <vt:lpstr>Clinical Trials with Non-Compliance</vt:lpstr>
      <vt:lpstr>Limits of Identification via Instruments</vt:lpstr>
      <vt:lpstr>What do we need for ATE</vt:lpstr>
      <vt:lpstr>Joint Variation on Observables</vt:lpstr>
      <vt:lpstr>What if joint variation happens through unobservables?</vt:lpstr>
      <vt:lpstr>Clinical Trials with Non-Compliance</vt:lpstr>
      <vt:lpstr>Does the IV estimate coincide with the average effect for some sub-population?</vt:lpstr>
      <vt:lpstr>The Binary Case</vt:lpstr>
      <vt:lpstr>The Binary Case</vt:lpstr>
      <vt:lpstr>LATE in the Binary Case</vt:lpstr>
      <vt:lpstr>Clinical Trials with Non-Compliance</vt:lpstr>
      <vt:lpstr>Confidence Intervals</vt:lpstr>
      <vt:lpstr>Main Theorem (expanded)</vt:lpstr>
      <vt:lpstr>Partially Linear Instrumental Variable Model</vt:lpstr>
      <vt:lpstr>Inference with DML in PLIV Setting</vt:lpstr>
      <vt:lpstr>LATE in the Binary Case</vt:lpstr>
      <vt:lpstr>Weak Identification</vt:lpstr>
      <vt:lpstr>A More Robust Inference Approach</vt:lpstr>
      <vt:lpstr>General Moments and Weak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863</cp:revision>
  <dcterms:created xsi:type="dcterms:W3CDTF">2023-01-16T03:53:17Z</dcterms:created>
  <dcterms:modified xsi:type="dcterms:W3CDTF">2023-02-28T20:51:48Z</dcterms:modified>
</cp:coreProperties>
</file>