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360" r:id="rId3"/>
    <p:sldId id="2361" r:id="rId4"/>
    <p:sldId id="2362" r:id="rId5"/>
    <p:sldId id="2363" r:id="rId6"/>
    <p:sldId id="2364" r:id="rId7"/>
    <p:sldId id="259" r:id="rId8"/>
    <p:sldId id="258" r:id="rId9"/>
    <p:sldId id="257" r:id="rId10"/>
    <p:sldId id="260" r:id="rId11"/>
    <p:sldId id="262" r:id="rId12"/>
    <p:sldId id="261" r:id="rId13"/>
    <p:sldId id="263" r:id="rId14"/>
    <p:sldId id="264" r:id="rId15"/>
    <p:sldId id="265" r:id="rId16"/>
    <p:sldId id="266" r:id="rId17"/>
    <p:sldId id="2365" r:id="rId18"/>
    <p:sldId id="2366" r:id="rId19"/>
    <p:sldId id="2337" r:id="rId20"/>
    <p:sldId id="2338" r:id="rId21"/>
    <p:sldId id="2340" r:id="rId22"/>
    <p:sldId id="2367" r:id="rId23"/>
    <p:sldId id="2351" r:id="rId24"/>
    <p:sldId id="2352" r:id="rId25"/>
    <p:sldId id="2368" r:id="rId26"/>
    <p:sldId id="2369" r:id="rId27"/>
    <p:sldId id="2341" r:id="rId28"/>
    <p:sldId id="2342" r:id="rId29"/>
    <p:sldId id="2343" r:id="rId30"/>
    <p:sldId id="2344" r:id="rId31"/>
    <p:sldId id="2346" r:id="rId32"/>
    <p:sldId id="2345" r:id="rId33"/>
    <p:sldId id="2347" r:id="rId34"/>
    <p:sldId id="2370" r:id="rId35"/>
    <p:sldId id="2355" r:id="rId36"/>
    <p:sldId id="2371" r:id="rId37"/>
    <p:sldId id="2348" r:id="rId38"/>
    <p:sldId id="2374" r:id="rId39"/>
    <p:sldId id="2372" r:id="rId40"/>
    <p:sldId id="2349" r:id="rId41"/>
    <p:sldId id="2359" r:id="rId42"/>
    <p:sldId id="2350" r:id="rId43"/>
    <p:sldId id="2353" r:id="rId44"/>
    <p:sldId id="2354" r:id="rId45"/>
    <p:sldId id="2373" r:id="rId46"/>
    <p:sldId id="2356" r:id="rId47"/>
    <p:sldId id="2357" r:id="rId48"/>
    <p:sldId id="235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5" d="100"/>
          <a:sy n="75" d="100"/>
        </p:scale>
        <p:origin x="32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21E8-D1A8-4FA7-36F3-15AE1F201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55E944-F757-C71A-30FC-39B01DD465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CE9476-D3A5-1843-8088-F2194FF7E03D}"/>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5" name="Footer Placeholder 4">
            <a:extLst>
              <a:ext uri="{FF2B5EF4-FFF2-40B4-BE49-F238E27FC236}">
                <a16:creationId xmlns:a16="http://schemas.microsoft.com/office/drawing/2014/main" id="{9A940CAF-218B-323B-E00E-0A906EE76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9C4BC-6B68-1C45-655E-5E928A8F2B47}"/>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4112433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D74A-940B-9325-AC0E-4E312AF69E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B3D7F-F5FE-F556-1295-6CB334B343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2BDCC-A15C-0CBF-067C-6389C7D2E118}"/>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5" name="Footer Placeholder 4">
            <a:extLst>
              <a:ext uri="{FF2B5EF4-FFF2-40B4-BE49-F238E27FC236}">
                <a16:creationId xmlns:a16="http://schemas.microsoft.com/office/drawing/2014/main" id="{37A05BC5-1A4B-CA85-6C92-9D8EDD368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85CBC-004A-2E47-33C0-2CCAC72554F6}"/>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3400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E5B93-41AC-018E-0D3C-2E7A6A77EE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F3BF44-0940-0A4F-B0E7-A444D0AA68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65EE4-78CD-1E3E-3FEB-15FC2109D38B}"/>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5" name="Footer Placeholder 4">
            <a:extLst>
              <a:ext uri="{FF2B5EF4-FFF2-40B4-BE49-F238E27FC236}">
                <a16:creationId xmlns:a16="http://schemas.microsoft.com/office/drawing/2014/main" id="{632900B1-0971-A498-4784-33B44AA47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ADA1D-139A-9E04-5249-08F1605E0EC1}"/>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38612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55EB-9647-5722-3E43-F0E79062C4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03119-2849-97A4-81E9-F58772AA9E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4DF6D-4358-38E7-CA5F-0DFD11BE36FD}"/>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5" name="Footer Placeholder 4">
            <a:extLst>
              <a:ext uri="{FF2B5EF4-FFF2-40B4-BE49-F238E27FC236}">
                <a16:creationId xmlns:a16="http://schemas.microsoft.com/office/drawing/2014/main" id="{A19A55A6-F484-D0F0-DD4F-6430B395A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97D59-14CF-12DF-A24D-BA8671138E35}"/>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69126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C56F-7582-F5E5-6760-0A48127A79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A0176-1FFE-A4DC-BDDD-7AB0D78326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021F2-D914-AA71-2A13-C6AD793C6E57}"/>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5" name="Footer Placeholder 4">
            <a:extLst>
              <a:ext uri="{FF2B5EF4-FFF2-40B4-BE49-F238E27FC236}">
                <a16:creationId xmlns:a16="http://schemas.microsoft.com/office/drawing/2014/main" id="{42191815-F32C-79C6-F80C-A5BBD2C06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1C5C-8202-C2B0-6F99-1BA0298AED8E}"/>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1195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604F-7807-AF97-88C5-8E6D2FA29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1A9397-89DF-65C1-9E32-81C93174B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F490D-873A-0C48-46D6-D3C9390373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DFE2A9-3B82-EEB3-E11B-CF498EB6DA89}"/>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6" name="Footer Placeholder 5">
            <a:extLst>
              <a:ext uri="{FF2B5EF4-FFF2-40B4-BE49-F238E27FC236}">
                <a16:creationId xmlns:a16="http://schemas.microsoft.com/office/drawing/2014/main" id="{30718C81-3240-EC54-F4DF-4DFC3627C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E98B5-3F04-CF4D-2277-871D78E1E3FA}"/>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96468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4C3F-45A7-DA67-F289-6F809EC3D0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4ABB36-A006-B3F9-A145-70C6BCD2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71977-979A-99C0-CE46-6C14719377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A7613D-1728-12D5-8D7F-D158B85E98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205F0-5FF5-2E8C-5914-D55636BFAE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BE2D11-B1D6-FD98-FEE3-B50DF9CAB46C}"/>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8" name="Footer Placeholder 7">
            <a:extLst>
              <a:ext uri="{FF2B5EF4-FFF2-40B4-BE49-F238E27FC236}">
                <a16:creationId xmlns:a16="http://schemas.microsoft.com/office/drawing/2014/main" id="{45DE0587-0F4D-1056-2D6B-8D7000165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769514-D4D3-1A0C-718A-0565EDC0096A}"/>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8552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843-F750-3E88-99A3-567A705352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AF55A-A754-5EAB-2605-A5C089E6B365}"/>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4" name="Footer Placeholder 3">
            <a:extLst>
              <a:ext uri="{FF2B5EF4-FFF2-40B4-BE49-F238E27FC236}">
                <a16:creationId xmlns:a16="http://schemas.microsoft.com/office/drawing/2014/main" id="{A70B8E6A-683E-93FE-D008-2BB2369478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74B0FA-5B2A-D625-E59C-07418CA8A592}"/>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308306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8395A-8E7B-E646-828F-4F9AE8805BD7}"/>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3" name="Footer Placeholder 2">
            <a:extLst>
              <a:ext uri="{FF2B5EF4-FFF2-40B4-BE49-F238E27FC236}">
                <a16:creationId xmlns:a16="http://schemas.microsoft.com/office/drawing/2014/main" id="{DC031A2E-0DF7-4404-65B2-F3C992E438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790C0A-C670-4146-9E75-78C1E3C772DF}"/>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86599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9DE2-D029-A208-FC2A-F79160C88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DD694B-7DBD-0C78-383F-42CAA4C0C1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4358C2-1B9C-26CE-0DE4-294C23B55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DA6462-808D-1E93-9819-5277335336D1}"/>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6" name="Footer Placeholder 5">
            <a:extLst>
              <a:ext uri="{FF2B5EF4-FFF2-40B4-BE49-F238E27FC236}">
                <a16:creationId xmlns:a16="http://schemas.microsoft.com/office/drawing/2014/main" id="{98F74754-9004-74CF-72C6-30CF5B890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86DE7-1C51-233F-32DD-831DF7542B4C}"/>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52790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9B7F-AB62-3B55-3377-85101AB69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77D260-78A4-5423-46E5-AB99F2983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1176F8-A8D8-016E-8A9C-46BCE3891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54A23-94C1-BEFD-3F67-71C80972BAE0}"/>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6" name="Footer Placeholder 5">
            <a:extLst>
              <a:ext uri="{FF2B5EF4-FFF2-40B4-BE49-F238E27FC236}">
                <a16:creationId xmlns:a16="http://schemas.microsoft.com/office/drawing/2014/main" id="{41655BF0-D34F-899D-1FB8-B37FD1C15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FCC56-80A0-3F27-57FF-DF10380C74D7}"/>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27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A959D4-A39C-C2A9-E35A-17CBC20BEBA6}"/>
              </a:ext>
            </a:extLst>
          </p:cNvPr>
          <p:cNvSpPr>
            <a:spLocks noGrp="1"/>
          </p:cNvSpPr>
          <p:nvPr>
            <p:ph type="title"/>
          </p:nvPr>
        </p:nvSpPr>
        <p:spPr>
          <a:xfrm>
            <a:off x="838200" y="3270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5D15EE-5F98-EAC8-3D57-93F05E541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77DF279-581C-0FF7-E891-4C053EA0E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BA60F-DE6F-45D4-98F5-DAB0AE3C7AA8}" type="datetimeFigureOut">
              <a:rPr lang="en-US" smtClean="0"/>
              <a:t>1/26/2023</a:t>
            </a:fld>
            <a:endParaRPr lang="en-US"/>
          </a:p>
        </p:txBody>
      </p:sp>
      <p:sp>
        <p:nvSpPr>
          <p:cNvPr id="5" name="Footer Placeholder 4">
            <a:extLst>
              <a:ext uri="{FF2B5EF4-FFF2-40B4-BE49-F238E27FC236}">
                <a16:creationId xmlns:a16="http://schemas.microsoft.com/office/drawing/2014/main" id="{8B2869D4-ACD8-E120-D12F-BA4F2A238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9AD0BB-1444-8ED2-EC8E-0F95756A2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D9921-1366-4828-99D6-72E4CD9886A9}" type="slidenum">
              <a:rPr lang="en-US" smtClean="0"/>
              <a:t>‹#›</a:t>
            </a:fld>
            <a:endParaRPr lang="en-US"/>
          </a:p>
        </p:txBody>
      </p:sp>
    </p:spTree>
    <p:extLst>
      <p:ext uri="{BB962C8B-B14F-4D97-AF65-F5344CB8AC3E}">
        <p14:creationId xmlns:p14="http://schemas.microsoft.com/office/powerpoint/2010/main" val="1020077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4.png"/><Relationship Id="rId3" Type="http://schemas.openxmlformats.org/officeDocument/2006/relationships/image" Target="../media/image120.png"/><Relationship Id="rId7" Type="http://schemas.openxmlformats.org/officeDocument/2006/relationships/image" Target="../media/image15.png"/><Relationship Id="rId12" Type="http://schemas.openxmlformats.org/officeDocument/2006/relationships/image" Target="../media/image23.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22.png"/><Relationship Id="rId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130.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4.png"/><Relationship Id="rId3" Type="http://schemas.openxmlformats.org/officeDocument/2006/relationships/image" Target="../media/image120.png"/><Relationship Id="rId7" Type="http://schemas.openxmlformats.org/officeDocument/2006/relationships/image" Target="../media/image15.png"/><Relationship Id="rId12"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22.png"/><Relationship Id="rId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130.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30.png"/><Relationship Id="rId3" Type="http://schemas.openxmlformats.org/officeDocument/2006/relationships/image" Target="../media/image120.png"/><Relationship Id="rId7" Type="http://schemas.openxmlformats.org/officeDocument/2006/relationships/image" Target="../media/image15.png"/><Relationship Id="rId12"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23.png"/><Relationship Id="rId5" Type="http://schemas.openxmlformats.org/officeDocument/2006/relationships/image" Target="../media/image9.png"/><Relationship Id="rId10" Type="http://schemas.openxmlformats.org/officeDocument/2006/relationships/image" Target="../media/image22.png"/><Relationship Id="rId4" Type="http://schemas.openxmlformats.org/officeDocument/2006/relationships/image" Target="../media/image130.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0.png"/><Relationship Id="rId7" Type="http://schemas.openxmlformats.org/officeDocument/2006/relationships/image" Target="../media/image55.png"/><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png"/><Relationship Id="rId4" Type="http://schemas.openxmlformats.org/officeDocument/2006/relationships/image" Target="../media/image52.png"/><Relationship Id="rId9" Type="http://schemas.openxmlformats.org/officeDocument/2006/relationships/image" Target="../media/image38.png"/></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0.png"/><Relationship Id="rId7" Type="http://schemas.openxmlformats.org/officeDocument/2006/relationships/image" Target="../media/image55.png"/><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png"/><Relationship Id="rId4" Type="http://schemas.openxmlformats.org/officeDocument/2006/relationships/image" Target="../media/image52.png"/><Relationship Id="rId9"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4.png"/><Relationship Id="rId3" Type="http://schemas.openxmlformats.org/officeDocument/2006/relationships/image" Target="../media/image430.png"/><Relationship Id="rId7" Type="http://schemas.openxmlformats.org/officeDocument/2006/relationships/image" Target="../media/image15.png"/><Relationship Id="rId12" Type="http://schemas.openxmlformats.org/officeDocument/2006/relationships/image" Target="../media/image44.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17.png"/><Relationship Id="rId5" Type="http://schemas.openxmlformats.org/officeDocument/2006/relationships/image" Target="../media/image9.png"/><Relationship Id="rId15" Type="http://schemas.openxmlformats.org/officeDocument/2006/relationships/image" Target="../media/image21.png"/><Relationship Id="rId10" Type="http://schemas.openxmlformats.org/officeDocument/2006/relationships/image" Target="../media/image310.png"/><Relationship Id="rId4" Type="http://schemas.openxmlformats.org/officeDocument/2006/relationships/image" Target="../media/image110.png"/><Relationship Id="rId9" Type="http://schemas.openxmlformats.org/officeDocument/2006/relationships/image" Target="../media/image16.png"/><Relationship Id="rId14" Type="http://schemas.openxmlformats.org/officeDocument/2006/relationships/image" Target="../media/image20.png"/></Relationships>
</file>

<file path=ppt/slides/_rels/slide2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10.png"/><Relationship Id="rId7" Type="http://schemas.openxmlformats.org/officeDocument/2006/relationships/image" Target="../media/image4.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0.png"/><Relationship Id="rId5" Type="http://schemas.openxmlformats.org/officeDocument/2006/relationships/image" Target="../media/image16.png"/><Relationship Id="rId10" Type="http://schemas.openxmlformats.org/officeDocument/2006/relationships/image" Target="../media/image49.png"/><Relationship Id="rId4" Type="http://schemas.openxmlformats.org/officeDocument/2006/relationships/image" Target="../media/image45.png"/><Relationship Id="rId9"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0.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37.xml.rels><?xml version="1.0" encoding="UTF-8" standalone="yes"?>
<Relationships xmlns="http://schemas.openxmlformats.org/package/2006/relationships"><Relationship Id="rId2" Type="http://schemas.openxmlformats.org/officeDocument/2006/relationships/image" Target="../media/image5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1.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0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10.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110.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10.png"/><Relationship Id="rId11" Type="http://schemas.openxmlformats.org/officeDocument/2006/relationships/image" Target="../media/image10.png"/><Relationship Id="rId5" Type="http://schemas.openxmlformats.org/officeDocument/2006/relationships/image" Target="../media/image6.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210.png"/><Relationship Id="rId9" Type="http://schemas.openxmlformats.org/officeDocument/2006/relationships/image" Target="../media/image4.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19.png"/><Relationship Id="rId3" Type="http://schemas.openxmlformats.org/officeDocument/2006/relationships/image" Target="../media/image120.png"/><Relationship Id="rId7" Type="http://schemas.openxmlformats.org/officeDocument/2006/relationships/image" Target="../media/image15.png"/><Relationship Id="rId12" Type="http://schemas.openxmlformats.org/officeDocument/2006/relationships/image" Target="../media/image18.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17.png"/><Relationship Id="rId5" Type="http://schemas.openxmlformats.org/officeDocument/2006/relationships/image" Target="../media/image9.png"/><Relationship Id="rId15" Type="http://schemas.openxmlformats.org/officeDocument/2006/relationships/image" Target="../media/image21.png"/><Relationship Id="rId10" Type="http://schemas.openxmlformats.org/officeDocument/2006/relationships/image" Target="../media/image310.png"/><Relationship Id="rId4" Type="http://schemas.openxmlformats.org/officeDocument/2006/relationships/image" Target="../media/image130.png"/><Relationship Id="rId9" Type="http://schemas.openxmlformats.org/officeDocument/2006/relationships/image" Target="../media/image16.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75B5-ED69-27C1-9FB0-854DF4386A5D}"/>
              </a:ext>
            </a:extLst>
          </p:cNvPr>
          <p:cNvSpPr>
            <a:spLocks noGrp="1"/>
          </p:cNvSpPr>
          <p:nvPr>
            <p:ph type="ctrTitle"/>
          </p:nvPr>
        </p:nvSpPr>
        <p:spPr/>
        <p:txBody>
          <a:bodyPr>
            <a:normAutofit/>
          </a:bodyPr>
          <a:lstStyle/>
          <a:p>
            <a:r>
              <a:rPr lang="en-US" dirty="0"/>
              <a:t>MS&amp;E 228: Causality in Observational Data</a:t>
            </a:r>
          </a:p>
        </p:txBody>
      </p:sp>
      <p:sp>
        <p:nvSpPr>
          <p:cNvPr id="3" name="Subtitle 2">
            <a:extLst>
              <a:ext uri="{FF2B5EF4-FFF2-40B4-BE49-F238E27FC236}">
                <a16:creationId xmlns:a16="http://schemas.microsoft.com/office/drawing/2014/main" id="{EB45C2F9-CD64-87A9-69E9-D402FA9F049B}"/>
              </a:ext>
            </a:extLst>
          </p:cNvPr>
          <p:cNvSpPr>
            <a:spLocks noGrp="1"/>
          </p:cNvSpPr>
          <p:nvPr>
            <p:ph type="subTitle" idx="1"/>
          </p:nvPr>
        </p:nvSpPr>
        <p:spPr/>
        <p:txBody>
          <a:bodyPr/>
          <a:lstStyle/>
          <a:p>
            <a:r>
              <a:rPr lang="en-US" dirty="0"/>
              <a:t>Vasilis Syrgkanis</a:t>
            </a:r>
          </a:p>
          <a:p>
            <a:r>
              <a:rPr lang="en-US" dirty="0"/>
              <a:t>MS&amp;E, Stanford</a:t>
            </a:r>
          </a:p>
        </p:txBody>
      </p:sp>
    </p:spTree>
    <p:extLst>
      <p:ext uri="{BB962C8B-B14F-4D97-AF65-F5344CB8AC3E}">
        <p14:creationId xmlns:p14="http://schemas.microsoft.com/office/powerpoint/2010/main" val="1536910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62391"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62391"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15408"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15408" y="3187576"/>
                <a:ext cx="1384995" cy="369332"/>
              </a:xfrm>
              <a:prstGeom prst="rect">
                <a:avLst/>
              </a:prstGeom>
              <a:blipFill>
                <a:blip r:embed="rId8"/>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Freeform: Shape 223">
            <a:extLst>
              <a:ext uri="{FF2B5EF4-FFF2-40B4-BE49-F238E27FC236}">
                <a16:creationId xmlns:a16="http://schemas.microsoft.com/office/drawing/2014/main" id="{D180D895-B4DF-CD6D-3C7E-ACD75830A1F7}"/>
              </a:ext>
            </a:extLst>
          </p:cNvPr>
          <p:cNvSpPr/>
          <p:nvPr/>
        </p:nvSpPr>
        <p:spPr>
          <a:xfrm flipH="1">
            <a:off x="7955547"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186024"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10"/>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081209"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3733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37333" y="867794"/>
                <a:ext cx="633891" cy="387927"/>
              </a:xfrm>
              <a:prstGeom prst="rect">
                <a:avLst/>
              </a:prstGeom>
              <a:blipFill>
                <a:blip r:embed="rId11"/>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1" name="Freeform: Shape 240">
            <a:extLst>
              <a:ext uri="{FF2B5EF4-FFF2-40B4-BE49-F238E27FC236}">
                <a16:creationId xmlns:a16="http://schemas.microsoft.com/office/drawing/2014/main" id="{2B843955-0AB7-9CF1-F39B-86AC46106BF5}"/>
              </a:ext>
            </a:extLst>
          </p:cNvPr>
          <p:cNvSpPr/>
          <p:nvPr/>
        </p:nvSpPr>
        <p:spPr>
          <a:xfrm>
            <a:off x="3685596"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1069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10690"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90A5E25-559C-80FA-12B0-8B6BB7A639D0}"/>
                  </a:ext>
                </a:extLst>
              </p:cNvPr>
              <p:cNvSpPr txBox="1"/>
              <p:nvPr/>
            </p:nvSpPr>
            <p:spPr>
              <a:xfrm>
                <a:off x="2126836" y="1470959"/>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rgbClr val="0070C0"/>
                              </a:solidFill>
                              <a:latin typeface="Cambria Math" panose="02040503050406030204" pitchFamily="18" charset="0"/>
                            </a:rPr>
                          </m:ctrlPr>
                        </m:funcPr>
                        <m:fName>
                          <m:r>
                            <m:rPr>
                              <m:sty m:val="p"/>
                            </m:rPr>
                            <a:rPr lang="en-US" sz="1400" b="0" i="0" smtClean="0">
                              <a:solidFill>
                                <a:srgbClr val="0070C0"/>
                              </a:solidFill>
                              <a:latin typeface="Cambria Math" panose="02040503050406030204" pitchFamily="18" charset="0"/>
                            </a:rPr>
                            <m:t>P</m:t>
                          </m:r>
                        </m:fName>
                        <m:e>
                          <m:d>
                            <m:dPr>
                              <m:ctrlPr>
                                <a:rPr lang="en-US" sz="1400" b="0" i="1" smtClean="0">
                                  <a:solidFill>
                                    <a:srgbClr val="0070C0"/>
                                  </a:solidFill>
                                  <a:latin typeface="Cambria Math" panose="02040503050406030204" pitchFamily="18" charset="0"/>
                                </a:rPr>
                              </m:ctrlPr>
                            </m:dPr>
                            <m:e>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=0</m:t>
                              </m:r>
                            </m:e>
                            <m:e>
                              <m:r>
                                <a:rPr lang="en-US" sz="1400" b="0" i="1" smtClean="0">
                                  <a:solidFill>
                                    <a:srgbClr val="0070C0"/>
                                  </a:solidFill>
                                  <a:latin typeface="Cambria Math" panose="02040503050406030204" pitchFamily="18" charset="0"/>
                                </a:rPr>
                                <m:t>𝑋</m:t>
                              </m:r>
                              <m:r>
                                <a:rPr lang="en-US" sz="1400" b="0" i="1" smtClean="0">
                                  <a:solidFill>
                                    <a:srgbClr val="0070C0"/>
                                  </a:solidFill>
                                  <a:latin typeface="Cambria Math" panose="02040503050406030204" pitchFamily="18" charset="0"/>
                                </a:rPr>
                                <m:t>=1</m:t>
                              </m:r>
                            </m:e>
                          </m:d>
                          <m:r>
                            <a:rPr lang="en-US" sz="1400" b="0" i="1" smtClean="0">
                              <a:solidFill>
                                <a:srgbClr val="0070C0"/>
                              </a:solidFill>
                              <a:latin typeface="Cambria Math" panose="02040503050406030204" pitchFamily="18" charset="0"/>
                            </a:rPr>
                            <m:t>=1/4</m:t>
                          </m:r>
                        </m:e>
                      </m:func>
                    </m:oMath>
                  </m:oMathPara>
                </a14:m>
                <a:endParaRPr lang="en-US" sz="1400" dirty="0">
                  <a:solidFill>
                    <a:srgbClr val="0070C0"/>
                  </a:solidFill>
                  <a:latin typeface="+mj-lt"/>
                </a:endParaRPr>
              </a:p>
            </p:txBody>
          </p:sp>
        </mc:Choice>
        <mc:Fallback xmlns="">
          <p:sp>
            <p:nvSpPr>
              <p:cNvPr id="2" name="TextBox 1">
                <a:extLst>
                  <a:ext uri="{FF2B5EF4-FFF2-40B4-BE49-F238E27FC236}">
                    <a16:creationId xmlns:a16="http://schemas.microsoft.com/office/drawing/2014/main" id="{E90A5E25-559C-80FA-12B0-8B6BB7A639D0}"/>
                  </a:ext>
                </a:extLst>
              </p:cNvPr>
              <p:cNvSpPr txBox="1">
                <a:spLocks noRot="1" noChangeAspect="1" noMove="1" noResize="1" noEditPoints="1" noAdjustHandles="1" noChangeArrowheads="1" noChangeShapeType="1" noTextEdit="1"/>
              </p:cNvSpPr>
              <p:nvPr/>
            </p:nvSpPr>
            <p:spPr>
              <a:xfrm>
                <a:off x="2126836" y="1470959"/>
                <a:ext cx="1972207" cy="307777"/>
              </a:xfrm>
              <a:prstGeom prst="rect">
                <a:avLst/>
              </a:prstGeom>
              <a:blipFill>
                <a:blip r:embed="rId2"/>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4485653-4931-FEAE-1B2A-294750D33419}"/>
                  </a:ext>
                </a:extLst>
              </p:cNvPr>
              <p:cNvSpPr txBox="1"/>
              <p:nvPr/>
            </p:nvSpPr>
            <p:spPr>
              <a:xfrm>
                <a:off x="2144269" y="5332290"/>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=0</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=3/4</m:t>
                          </m:r>
                        </m:e>
                      </m:func>
                    </m:oMath>
                  </m:oMathPara>
                </a14:m>
                <a:endParaRPr lang="en-US" sz="1400" dirty="0">
                  <a:solidFill>
                    <a:schemeClr val="accent2"/>
                  </a:solidFill>
                  <a:latin typeface="+mj-lt"/>
                </a:endParaRPr>
              </a:p>
            </p:txBody>
          </p:sp>
        </mc:Choice>
        <mc:Fallback xmlns="">
          <p:sp>
            <p:nvSpPr>
              <p:cNvPr id="3" name="TextBox 2">
                <a:extLst>
                  <a:ext uri="{FF2B5EF4-FFF2-40B4-BE49-F238E27FC236}">
                    <a16:creationId xmlns:a16="http://schemas.microsoft.com/office/drawing/2014/main" id="{24485653-4931-FEAE-1B2A-294750D33419}"/>
                  </a:ext>
                </a:extLst>
              </p:cNvPr>
              <p:cNvSpPr txBox="1">
                <a:spLocks noRot="1" noChangeAspect="1" noMove="1" noResize="1" noEditPoints="1" noAdjustHandles="1" noChangeArrowheads="1" noChangeShapeType="1" noTextEdit="1"/>
              </p:cNvSpPr>
              <p:nvPr/>
            </p:nvSpPr>
            <p:spPr>
              <a:xfrm>
                <a:off x="2144269" y="5332290"/>
                <a:ext cx="1972207" cy="307777"/>
              </a:xfrm>
              <a:prstGeom prst="rect">
                <a:avLst/>
              </a:prstGeom>
              <a:blipFill>
                <a:blip r:embed="rId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6F9DFD4-3E47-8658-47F1-EDE777AEEEC0}"/>
                  </a:ext>
                </a:extLst>
              </p:cNvPr>
              <p:cNvSpPr txBox="1"/>
              <p:nvPr/>
            </p:nvSpPr>
            <p:spPr>
              <a:xfrm>
                <a:off x="8293310" y="5377862"/>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=1</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=1/4</m:t>
                          </m:r>
                        </m:e>
                      </m:func>
                    </m:oMath>
                  </m:oMathPara>
                </a14:m>
                <a:endParaRPr lang="en-US" sz="1400" dirty="0">
                  <a:solidFill>
                    <a:schemeClr val="accent2"/>
                  </a:solidFill>
                  <a:latin typeface="+mj-lt"/>
                </a:endParaRPr>
              </a:p>
            </p:txBody>
          </p:sp>
        </mc:Choice>
        <mc:Fallback xmlns="">
          <p:sp>
            <p:nvSpPr>
              <p:cNvPr id="4" name="TextBox 3">
                <a:extLst>
                  <a:ext uri="{FF2B5EF4-FFF2-40B4-BE49-F238E27FC236}">
                    <a16:creationId xmlns:a16="http://schemas.microsoft.com/office/drawing/2014/main" id="{36F9DFD4-3E47-8658-47F1-EDE777AEEEC0}"/>
                  </a:ext>
                </a:extLst>
              </p:cNvPr>
              <p:cNvSpPr txBox="1">
                <a:spLocks noRot="1" noChangeAspect="1" noMove="1" noResize="1" noEditPoints="1" noAdjustHandles="1" noChangeArrowheads="1" noChangeShapeType="1" noTextEdit="1"/>
              </p:cNvSpPr>
              <p:nvPr/>
            </p:nvSpPr>
            <p:spPr>
              <a:xfrm>
                <a:off x="8293310" y="5377862"/>
                <a:ext cx="1972207" cy="307777"/>
              </a:xfrm>
              <a:prstGeom prst="rect">
                <a:avLst/>
              </a:prstGeom>
              <a:blipFill>
                <a:blip r:embed="rId4"/>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81198F0-2A26-002A-61CE-59D3BB3C3BBD}"/>
                  </a:ext>
                </a:extLst>
              </p:cNvPr>
              <p:cNvSpPr txBox="1"/>
              <p:nvPr/>
            </p:nvSpPr>
            <p:spPr>
              <a:xfrm>
                <a:off x="8293310" y="1467117"/>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1"/>
                              </a:solidFill>
                              <a:latin typeface="Cambria Math" panose="02040503050406030204" pitchFamily="18" charset="0"/>
                            </a:rPr>
                          </m:ctrlPr>
                        </m:funcPr>
                        <m:fName>
                          <m:r>
                            <m:rPr>
                              <m:sty m:val="p"/>
                            </m:rPr>
                            <a:rPr lang="en-US" sz="1400" b="0" i="0" smtClean="0">
                              <a:solidFill>
                                <a:schemeClr val="accent1"/>
                              </a:solidFill>
                              <a:latin typeface="Cambria Math" panose="02040503050406030204" pitchFamily="18" charset="0"/>
                            </a:rPr>
                            <m:t>P</m:t>
                          </m:r>
                        </m:fName>
                        <m:e>
                          <m:d>
                            <m:dPr>
                              <m:ctrlPr>
                                <a:rPr lang="en-US" sz="1400" b="0" i="1" smtClean="0">
                                  <a:solidFill>
                                    <a:schemeClr val="accent1"/>
                                  </a:solidFill>
                                  <a:latin typeface="Cambria Math" panose="02040503050406030204" pitchFamily="18" charset="0"/>
                                </a:rPr>
                              </m:ctrlPr>
                            </m:dPr>
                            <m:e>
                              <m:r>
                                <a:rPr lang="en-US" sz="1400" b="0" i="1" smtClean="0">
                                  <a:solidFill>
                                    <a:schemeClr val="accent1"/>
                                  </a:solidFill>
                                  <a:latin typeface="Cambria Math" panose="02040503050406030204" pitchFamily="18" charset="0"/>
                                </a:rPr>
                                <m:t>𝐷</m:t>
                              </m:r>
                              <m:r>
                                <a:rPr lang="en-US" sz="1400" b="0" i="1" smtClean="0">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𝑋</m:t>
                              </m:r>
                              <m:r>
                                <a:rPr lang="en-US" sz="1400" b="0" i="1" smtClean="0">
                                  <a:solidFill>
                                    <a:schemeClr val="accent1"/>
                                  </a:solidFill>
                                  <a:latin typeface="Cambria Math" panose="02040503050406030204" pitchFamily="18" charset="0"/>
                                </a:rPr>
                                <m:t>=1</m:t>
                              </m:r>
                            </m:e>
                          </m:d>
                          <m:r>
                            <a:rPr lang="en-US" sz="1400" b="0" i="1" smtClean="0">
                              <a:solidFill>
                                <a:schemeClr val="accent1"/>
                              </a:solidFill>
                              <a:latin typeface="Cambria Math" panose="02040503050406030204" pitchFamily="18" charset="0"/>
                            </a:rPr>
                            <m:t>=3/4</m:t>
                          </m:r>
                        </m:e>
                      </m:func>
                    </m:oMath>
                  </m:oMathPara>
                </a14:m>
                <a:endParaRPr lang="en-US" sz="1400" dirty="0">
                  <a:solidFill>
                    <a:schemeClr val="accent1"/>
                  </a:solidFill>
                  <a:latin typeface="+mj-lt"/>
                </a:endParaRPr>
              </a:p>
            </p:txBody>
          </p:sp>
        </mc:Choice>
        <mc:Fallback xmlns="">
          <p:sp>
            <p:nvSpPr>
              <p:cNvPr id="5" name="TextBox 4">
                <a:extLst>
                  <a:ext uri="{FF2B5EF4-FFF2-40B4-BE49-F238E27FC236}">
                    <a16:creationId xmlns:a16="http://schemas.microsoft.com/office/drawing/2014/main" id="{B81198F0-2A26-002A-61CE-59D3BB3C3BBD}"/>
                  </a:ext>
                </a:extLst>
              </p:cNvPr>
              <p:cNvSpPr txBox="1">
                <a:spLocks noRot="1" noChangeAspect="1" noMove="1" noResize="1" noEditPoints="1" noAdjustHandles="1" noChangeArrowheads="1" noChangeShapeType="1" noTextEdit="1"/>
              </p:cNvSpPr>
              <p:nvPr/>
            </p:nvSpPr>
            <p:spPr>
              <a:xfrm>
                <a:off x="8293310" y="1467117"/>
                <a:ext cx="1972207" cy="307777"/>
              </a:xfrm>
              <a:prstGeom prst="rect">
                <a:avLst/>
              </a:prstGeom>
              <a:blipFill>
                <a:blip r:embed="rId6"/>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725802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6B71-A8F1-A73D-D504-B9D04CD15411}"/>
              </a:ext>
            </a:extLst>
          </p:cNvPr>
          <p:cNvSpPr>
            <a:spLocks noGrp="1"/>
          </p:cNvSpPr>
          <p:nvPr>
            <p:ph type="title"/>
          </p:nvPr>
        </p:nvSpPr>
        <p:spPr/>
        <p:txBody>
          <a:bodyPr/>
          <a:lstStyle/>
          <a:p>
            <a:r>
              <a:rPr lang="en-US" dirty="0"/>
              <a:t>Conditional </a:t>
            </a:r>
            <a:r>
              <a:rPr lang="en-US" dirty="0" err="1"/>
              <a:t>Ignorability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81075B-35FB-7C01-DDA7-8B6C1F09DBB5}"/>
                  </a:ext>
                </a:extLst>
              </p:cNvPr>
              <p:cNvSpPr>
                <a:spLocks noGrp="1"/>
              </p:cNvSpPr>
              <p:nvPr>
                <p:ph idx="1"/>
              </p:nvPr>
            </p:nvSpPr>
            <p:spPr/>
            <p:txBody>
              <a:bodyPr/>
              <a:lstStyle/>
              <a:p>
                <a:r>
                  <a:rPr lang="en-US" dirty="0"/>
                  <a:t>For sub-populations with the same </a:t>
                </a:r>
                <a14:m>
                  <m:oMath xmlns:m="http://schemas.openxmlformats.org/officeDocument/2006/math">
                    <m:r>
                      <a:rPr lang="en-US" b="0" i="1" smtClean="0">
                        <a:latin typeface="Cambria Math" panose="02040503050406030204" pitchFamily="18" charset="0"/>
                      </a:rPr>
                      <m:t>𝑋</m:t>
                    </m:r>
                  </m:oMath>
                </a14:m>
                <a:r>
                  <a:rPr lang="en-US" dirty="0"/>
                  <a:t>, treatment is assigned as if RCT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𝑑</m:t>
                          </m:r>
                        </m:sup>
                      </m:sSup>
                      <m:r>
                        <a:rPr lang="en-US" i="1" spc="-80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𝐷</m:t>
                      </m:r>
                      <m:r>
                        <a:rPr lang="en-US" b="0" i="1" smtClean="0">
                          <a:latin typeface="Cambria Math" panose="02040503050406030204" pitchFamily="18" charset="0"/>
                        </a:rPr>
                        <m:t> | </m:t>
                      </m:r>
                      <m:r>
                        <a:rPr lang="en-US" b="0" i="1" smtClean="0">
                          <a:latin typeface="Cambria Math" panose="02040503050406030204" pitchFamily="18" charset="0"/>
                        </a:rPr>
                        <m:t>𝑋</m:t>
                      </m:r>
                    </m:oMath>
                  </m:oMathPara>
                </a14:m>
                <a:endParaRPr lang="en-US" dirty="0"/>
              </a:p>
              <a:p>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E81075B-35FB-7C01-DDA7-8B6C1F09DBB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24329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B6406AC7-55B5-19D9-9F62-3EE806861068}"/>
                  </a:ext>
                </a:extLst>
              </p:cNvPr>
              <p:cNvSpPr txBox="1"/>
              <p:nvPr/>
            </p:nvSpPr>
            <p:spPr>
              <a:xfrm>
                <a:off x="2460623" y="3655661"/>
                <a:ext cx="1200785" cy="1218923"/>
              </a:xfrm>
              <a:prstGeom prst="rect">
                <a:avLst/>
              </a:prstGeom>
              <a:noFill/>
            </p:spPr>
            <p:txBody>
              <a:bodyPr wrap="square" rtlCol="0">
                <a:spAutoFit/>
              </a:bodyPr>
              <a:lstStyle/>
              <a:p>
                <a:pPr algn="ctr"/>
                <a:r>
                  <a:rPr lang="en-US" dirty="0">
                    <a:latin typeface="+mj-lt"/>
                  </a:rPr>
                  <a:t>Selection based on X, U</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55" name="TextBox 54">
                <a:extLst>
                  <a:ext uri="{FF2B5EF4-FFF2-40B4-BE49-F238E27FC236}">
                    <a16:creationId xmlns:a16="http://schemas.microsoft.com/office/drawing/2014/main" id="{B6406AC7-55B5-19D9-9F62-3EE806861068}"/>
                  </a:ext>
                </a:extLst>
              </p:cNvPr>
              <p:cNvSpPr txBox="1">
                <a:spLocks noRot="1" noChangeAspect="1" noMove="1" noResize="1" noEditPoints="1" noAdjustHandles="1" noChangeArrowheads="1" noChangeShapeType="1" noTextEdit="1"/>
              </p:cNvSpPr>
              <p:nvPr/>
            </p:nvSpPr>
            <p:spPr>
              <a:xfrm>
                <a:off x="2460623" y="3655661"/>
                <a:ext cx="1200785" cy="1218923"/>
              </a:xfrm>
              <a:prstGeom prst="rect">
                <a:avLst/>
              </a:prstGeom>
              <a:blipFill>
                <a:blip r:embed="rId2"/>
                <a:stretch>
                  <a:fillRect t="-3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1218923"/>
              </a:xfrm>
              <a:prstGeom prst="rect">
                <a:avLst/>
              </a:prstGeom>
              <a:noFill/>
            </p:spPr>
            <p:txBody>
              <a:bodyPr wrap="square" rtlCol="0">
                <a:spAutoFit/>
              </a:bodyPr>
              <a:lstStyle/>
              <a:p>
                <a:pPr algn="ctr"/>
                <a:r>
                  <a:rPr lang="en-US" dirty="0">
                    <a:latin typeface="+mj-lt"/>
                  </a:rPr>
                  <a:t>Selection based on X, U</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180" name="TextBox 179">
                <a:extLst>
                  <a:ext uri="{FF2B5EF4-FFF2-40B4-BE49-F238E27FC236}">
                    <a16:creationId xmlns:a16="http://schemas.microsoft.com/office/drawing/2014/main" id="{2C33814C-CBE5-DCC4-16E2-204010A81D82}"/>
                  </a:ext>
                </a:extLst>
              </p:cNvPr>
              <p:cNvSpPr txBox="1">
                <a:spLocks noRot="1" noChangeAspect="1" noMove="1" noResize="1" noEditPoints="1" noAdjustHandles="1" noChangeArrowheads="1" noChangeShapeType="1" noTextEdit="1"/>
              </p:cNvSpPr>
              <p:nvPr/>
            </p:nvSpPr>
            <p:spPr>
              <a:xfrm>
                <a:off x="8518692" y="3643030"/>
                <a:ext cx="1200785" cy="1218923"/>
              </a:xfrm>
              <a:prstGeom prst="rect">
                <a:avLst/>
              </a:prstGeom>
              <a:blipFill>
                <a:blip r:embed="rId8"/>
                <a:stretch>
                  <a:fillRect t="-3000" r="-1015"/>
                </a:stretch>
              </a:blipFill>
            </p:spPr>
            <p:txBody>
              <a:bodyPr/>
              <a:lstStyle/>
              <a:p>
                <a:r>
                  <a:rPr lang="en-US">
                    <a:noFill/>
                  </a:rPr>
                  <a:t> </a:t>
                </a:r>
              </a:p>
            </p:txBody>
          </p:sp>
        </mc:Fallback>
      </mc:AlternateContent>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Freeform: Shape 223">
            <a:extLst>
              <a:ext uri="{FF2B5EF4-FFF2-40B4-BE49-F238E27FC236}">
                <a16:creationId xmlns:a16="http://schemas.microsoft.com/office/drawing/2014/main" id="{D180D895-B4DF-CD6D-3C7E-ACD75830A1F7}"/>
              </a:ext>
            </a:extLst>
          </p:cNvPr>
          <p:cNvSpPr/>
          <p:nvPr/>
        </p:nvSpPr>
        <p:spPr>
          <a:xfrm flipH="1">
            <a:off x="7955547"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186024"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10"/>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081209"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3733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37333" y="867794"/>
                <a:ext cx="633891" cy="387927"/>
              </a:xfrm>
              <a:prstGeom prst="rect">
                <a:avLst/>
              </a:prstGeom>
              <a:blipFill>
                <a:blip r:embed="rId11"/>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1" name="Freeform: Shape 240">
            <a:extLst>
              <a:ext uri="{FF2B5EF4-FFF2-40B4-BE49-F238E27FC236}">
                <a16:creationId xmlns:a16="http://schemas.microsoft.com/office/drawing/2014/main" id="{2B843955-0AB7-9CF1-F39B-86AC46106BF5}"/>
              </a:ext>
            </a:extLst>
          </p:cNvPr>
          <p:cNvSpPr/>
          <p:nvPr/>
        </p:nvSpPr>
        <p:spPr>
          <a:xfrm>
            <a:off x="3685596"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1069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10690" cy="369332"/>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169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6B71-A8F1-A73D-D504-B9D04CD15411}"/>
              </a:ext>
            </a:extLst>
          </p:cNvPr>
          <p:cNvSpPr>
            <a:spLocks noGrp="1"/>
          </p:cNvSpPr>
          <p:nvPr>
            <p:ph type="title"/>
          </p:nvPr>
        </p:nvSpPr>
        <p:spPr/>
        <p:txBody>
          <a:bodyPr/>
          <a:lstStyle/>
          <a:p>
            <a:r>
              <a:rPr lang="en-US" dirty="0"/>
              <a:t>Conditional </a:t>
            </a:r>
            <a:r>
              <a:rPr lang="en-US" dirty="0" err="1"/>
              <a:t>Ignorability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81075B-35FB-7C01-DDA7-8B6C1F09DBB5}"/>
                  </a:ext>
                </a:extLst>
              </p:cNvPr>
              <p:cNvSpPr>
                <a:spLocks noGrp="1"/>
              </p:cNvSpPr>
              <p:nvPr>
                <p:ph idx="1"/>
              </p:nvPr>
            </p:nvSpPr>
            <p:spPr/>
            <p:txBody>
              <a:bodyPr/>
              <a:lstStyle/>
              <a:p>
                <a:r>
                  <a:rPr lang="en-US" dirty="0"/>
                  <a:t>For sub-populations with the same </a:t>
                </a:r>
                <a14:m>
                  <m:oMath xmlns:m="http://schemas.openxmlformats.org/officeDocument/2006/math">
                    <m:r>
                      <a:rPr lang="en-US" b="0" i="1" smtClean="0">
                        <a:latin typeface="Cambria Math" panose="02040503050406030204" pitchFamily="18" charset="0"/>
                      </a:rPr>
                      <m:t>𝑋</m:t>
                    </m:r>
                  </m:oMath>
                </a14:m>
                <a:r>
                  <a:rPr lang="en-US" dirty="0"/>
                  <a:t>, treatment is assigned as if RCT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𝑑</m:t>
                          </m:r>
                        </m:sup>
                      </m:sSup>
                      <m:r>
                        <a:rPr lang="en-US" i="1" spc="-80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𝐷</m:t>
                      </m:r>
                      <m:r>
                        <a:rPr lang="en-US" b="0" i="1" smtClean="0">
                          <a:latin typeface="Cambria Math" panose="02040503050406030204" pitchFamily="18" charset="0"/>
                        </a:rPr>
                        <m:t> | </m:t>
                      </m:r>
                      <m:r>
                        <a:rPr lang="en-US" b="0" i="1" smtClean="0">
                          <a:latin typeface="Cambria Math" panose="02040503050406030204" pitchFamily="18" charset="0"/>
                        </a:rPr>
                        <m:t>𝑋</m:t>
                      </m:r>
                    </m:oMath>
                  </m:oMathPara>
                </a14:m>
                <a:endParaRPr lang="en-US" dirty="0"/>
              </a:p>
              <a:p>
                <a:r>
                  <a:rPr lang="en-US" dirty="0"/>
                  <a:t>The probability of receiving treatment (propensity) is non-degenerate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0&lt;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r>
                        <a:rPr lang="en-US" b="0" i="1" smtClean="0">
                          <a:latin typeface="Cambria Math" panose="02040503050406030204" pitchFamily="18" charset="0"/>
                        </a:rPr>
                        <m:t>&lt;1</m:t>
                      </m:r>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E81075B-35FB-7C01-DDA7-8B6C1F09DBB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683018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B6406AC7-55B5-19D9-9F62-3EE806861068}"/>
                  </a:ext>
                </a:extLst>
              </p:cNvPr>
              <p:cNvSpPr txBox="1"/>
              <p:nvPr/>
            </p:nvSpPr>
            <p:spPr>
              <a:xfrm>
                <a:off x="8241966" y="3808061"/>
                <a:ext cx="1468320" cy="1218923"/>
              </a:xfrm>
              <a:prstGeom prst="rect">
                <a:avLst/>
              </a:prstGeom>
              <a:noFill/>
            </p:spPr>
            <p:txBody>
              <a:bodyPr wrap="square" rtlCol="0">
                <a:spAutoFit/>
              </a:bodyPr>
              <a:lstStyle/>
              <a:p>
                <a:pPr algn="ctr"/>
                <a:r>
                  <a:rPr lang="en-US" dirty="0">
                    <a:latin typeface="+mj-lt"/>
                  </a:rPr>
                  <a:t>Degenerate Selection based on X, U</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55" name="TextBox 54">
                <a:extLst>
                  <a:ext uri="{FF2B5EF4-FFF2-40B4-BE49-F238E27FC236}">
                    <a16:creationId xmlns:a16="http://schemas.microsoft.com/office/drawing/2014/main" id="{B6406AC7-55B5-19D9-9F62-3EE806861068}"/>
                  </a:ext>
                </a:extLst>
              </p:cNvPr>
              <p:cNvSpPr txBox="1">
                <a:spLocks noRot="1" noChangeAspect="1" noMove="1" noResize="1" noEditPoints="1" noAdjustHandles="1" noChangeArrowheads="1" noChangeShapeType="1" noTextEdit="1"/>
              </p:cNvSpPr>
              <p:nvPr/>
            </p:nvSpPr>
            <p:spPr>
              <a:xfrm>
                <a:off x="8241966" y="3808061"/>
                <a:ext cx="1468320" cy="1218923"/>
              </a:xfrm>
              <a:prstGeom prst="rect">
                <a:avLst/>
              </a:prstGeom>
              <a:blipFill>
                <a:blip r:embed="rId2"/>
                <a:stretch>
                  <a:fillRect l="-2490" t="-3000" r="-2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320"/>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286"/>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186024"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9"/>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081209"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3733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37333" y="867794"/>
                <a:ext cx="633891" cy="387927"/>
              </a:xfrm>
              <a:prstGeom prst="rect">
                <a:avLst/>
              </a:prstGeom>
              <a:blipFill>
                <a:blip r:embed="rId10"/>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1069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1069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B7065C5-771B-D7A8-35B3-29F7390B5F7B}"/>
                  </a:ext>
                </a:extLst>
              </p:cNvPr>
              <p:cNvSpPr txBox="1"/>
              <p:nvPr/>
            </p:nvSpPr>
            <p:spPr>
              <a:xfrm>
                <a:off x="2360486" y="3808061"/>
                <a:ext cx="1468320" cy="1218923"/>
              </a:xfrm>
              <a:prstGeom prst="rect">
                <a:avLst/>
              </a:prstGeom>
              <a:noFill/>
            </p:spPr>
            <p:txBody>
              <a:bodyPr wrap="square" rtlCol="0">
                <a:spAutoFit/>
              </a:bodyPr>
              <a:lstStyle/>
              <a:p>
                <a:pPr algn="ctr"/>
                <a:r>
                  <a:rPr lang="en-US" dirty="0">
                    <a:latin typeface="+mj-lt"/>
                  </a:rPr>
                  <a:t>Degenerate Selection based on X, U</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2" name="TextBox 1">
                <a:extLst>
                  <a:ext uri="{FF2B5EF4-FFF2-40B4-BE49-F238E27FC236}">
                    <a16:creationId xmlns:a16="http://schemas.microsoft.com/office/drawing/2014/main" id="{6B7065C5-771B-D7A8-35B3-29F7390B5F7B}"/>
                  </a:ext>
                </a:extLst>
              </p:cNvPr>
              <p:cNvSpPr txBox="1">
                <a:spLocks noRot="1" noChangeAspect="1" noMove="1" noResize="1" noEditPoints="1" noAdjustHandles="1" noChangeArrowheads="1" noChangeShapeType="1" noTextEdit="1"/>
              </p:cNvSpPr>
              <p:nvPr/>
            </p:nvSpPr>
            <p:spPr>
              <a:xfrm>
                <a:off x="2360486" y="3808061"/>
                <a:ext cx="1468320" cy="1218923"/>
              </a:xfrm>
              <a:prstGeom prst="rect">
                <a:avLst/>
              </a:prstGeom>
              <a:blipFill>
                <a:blip r:embed="rId13"/>
                <a:stretch>
                  <a:fillRect l="-2490" t="-3000" r="-2905"/>
                </a:stretch>
              </a:blipFill>
            </p:spPr>
            <p:txBody>
              <a:bodyPr/>
              <a:lstStyle/>
              <a:p>
                <a:r>
                  <a:rPr lang="en-US">
                    <a:noFill/>
                  </a:rPr>
                  <a:t> </a:t>
                </a:r>
              </a:p>
            </p:txBody>
          </p:sp>
        </mc:Fallback>
      </mc:AlternateContent>
    </p:spTree>
    <p:extLst>
      <p:ext uri="{BB962C8B-B14F-4D97-AF65-F5344CB8AC3E}">
        <p14:creationId xmlns:p14="http://schemas.microsoft.com/office/powerpoint/2010/main" val="2402881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6B71-A8F1-A73D-D504-B9D04CD15411}"/>
              </a:ext>
            </a:extLst>
          </p:cNvPr>
          <p:cNvSpPr>
            <a:spLocks noGrp="1"/>
          </p:cNvSpPr>
          <p:nvPr>
            <p:ph type="title"/>
          </p:nvPr>
        </p:nvSpPr>
        <p:spPr/>
        <p:txBody>
          <a:bodyPr/>
          <a:lstStyle/>
          <a:p>
            <a:r>
              <a:rPr lang="en-US" dirty="0"/>
              <a:t>Conditional </a:t>
            </a:r>
            <a:r>
              <a:rPr lang="en-US" dirty="0" err="1"/>
              <a:t>Ignorability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81075B-35FB-7C01-DDA7-8B6C1F09DBB5}"/>
                  </a:ext>
                </a:extLst>
              </p:cNvPr>
              <p:cNvSpPr>
                <a:spLocks noGrp="1"/>
              </p:cNvSpPr>
              <p:nvPr>
                <p:ph idx="1"/>
              </p:nvPr>
            </p:nvSpPr>
            <p:spPr/>
            <p:txBody>
              <a:bodyPr/>
              <a:lstStyle/>
              <a:p>
                <a:r>
                  <a:rPr lang="en-US" dirty="0"/>
                  <a:t>For sub-populations with the same </a:t>
                </a:r>
                <a14:m>
                  <m:oMath xmlns:m="http://schemas.openxmlformats.org/officeDocument/2006/math">
                    <m:r>
                      <a:rPr lang="en-US" b="0" i="1" smtClean="0">
                        <a:latin typeface="Cambria Math" panose="02040503050406030204" pitchFamily="18" charset="0"/>
                      </a:rPr>
                      <m:t>𝑋</m:t>
                    </m:r>
                  </m:oMath>
                </a14:m>
                <a:r>
                  <a:rPr lang="en-US" dirty="0"/>
                  <a:t>, treatment is assigned as if RCT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r>
                        <a:rPr lang="en-US" i="1" spc="-80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𝑋</m:t>
                      </m:r>
                    </m:oMath>
                  </m:oMathPara>
                </a14:m>
                <a:endParaRPr lang="en-US" dirty="0"/>
              </a:p>
              <a:p>
                <a:r>
                  <a:rPr lang="en-US" dirty="0"/>
                  <a:t>The probability of receiving treatment (propensity) is non-degenerate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0&lt;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r>
                        <a:rPr lang="en-US" b="0" i="1" smtClean="0">
                          <a:latin typeface="Cambria Math" panose="02040503050406030204" pitchFamily="18" charset="0"/>
                        </a:rPr>
                        <m:t>&lt;1</m:t>
                      </m:r>
                    </m:oMath>
                  </m:oMathPara>
                </a14:m>
                <a:endParaRPr lang="en-US" dirty="0"/>
              </a:p>
              <a:p>
                <a:pPr marL="0" indent="0">
                  <a:buNone/>
                </a:pPr>
                <a:endParaRPr lang="en-US" dirty="0"/>
              </a:p>
              <a:p>
                <a:r>
                  <a:rPr lang="en-US" dirty="0"/>
                  <a:t>Conditional expectation of observed outcome given </a:t>
                </a:r>
                <a14:m>
                  <m:oMath xmlns:m="http://schemas.openxmlformats.org/officeDocument/2006/math">
                    <m:r>
                      <a:rPr lang="en-US" b="0" i="1" smtClean="0">
                        <a:latin typeface="Cambria Math" panose="02040503050406030204" pitchFamily="18" charset="0"/>
                      </a:rPr>
                      <m:t>𝑋</m:t>
                    </m:r>
                  </m:oMath>
                </a14:m>
                <a:r>
                  <a:rPr lang="en-US" dirty="0"/>
                  <a:t> recovers conditional expectation of potential outcome given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𝑋</m:t>
                          </m:r>
                        </m:e>
                      </m:d>
                    </m:oMath>
                  </m:oMathPara>
                </a14:m>
                <a:endParaRPr lang="en-US" dirty="0"/>
              </a:p>
            </p:txBody>
          </p:sp>
        </mc:Choice>
        <mc:Fallback xmlns="">
          <p:sp>
            <p:nvSpPr>
              <p:cNvPr id="3" name="Content Placeholder 2">
                <a:extLst>
                  <a:ext uri="{FF2B5EF4-FFF2-40B4-BE49-F238E27FC236}">
                    <a16:creationId xmlns:a16="http://schemas.microsoft.com/office/drawing/2014/main" id="{3E81075B-35FB-7C01-DDA7-8B6C1F09DBB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072651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95AD-454D-1D7A-FD10-0E89C04BDC4E}"/>
              </a:ext>
            </a:extLst>
          </p:cNvPr>
          <p:cNvSpPr>
            <a:spLocks noGrp="1"/>
          </p:cNvSpPr>
          <p:nvPr>
            <p:ph type="title"/>
          </p:nvPr>
        </p:nvSpPr>
        <p:spPr/>
        <p:txBody>
          <a:bodyPr/>
          <a:lstStyle/>
          <a:p>
            <a:r>
              <a:rPr lang="en-US" dirty="0"/>
              <a:t>Identification of Conditional Average Treatment Effect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E3BFB7-F990-7FB0-4CB7-77EC945259F0}"/>
                  </a:ext>
                </a:extLst>
              </p:cNvPr>
              <p:cNvSpPr>
                <a:spLocks noGrp="1"/>
              </p:cNvSpPr>
              <p:nvPr>
                <p:ph idx="1"/>
              </p:nvPr>
            </p:nvSpPr>
            <p:spPr/>
            <p:txBody>
              <a:bodyPr/>
              <a:lstStyle/>
              <a:p>
                <a:r>
                  <a:rPr lang="en-US" dirty="0"/>
                  <a:t>Under conditional </a:t>
                </a:r>
                <a:r>
                  <a:rPr lang="en-US" dirty="0" err="1"/>
                  <a:t>ignorability</a:t>
                </a:r>
                <a:r>
                  <a:rPr lang="en-US" dirty="0"/>
                  <a:t>, Conditional Average Predictive Effect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r>
                        <a:rPr lang="en-US" b="0" i="1" smtClean="0">
                          <a:latin typeface="Cambria Math" panose="02040503050406030204" pitchFamily="18" charset="0"/>
                        </a:rPr>
                        <m:t>,  (</m:t>
                      </m:r>
                      <m:r>
                        <m:rPr>
                          <m:sty m:val="p"/>
                        </m:rPr>
                        <a:rPr lang="en-US" b="0" i="0" smtClean="0">
                          <a:latin typeface="Cambria Math" panose="02040503050406030204" pitchFamily="18" charset="0"/>
                        </a:rPr>
                        <m:t>CAPE</m:t>
                      </m:r>
                      <m:r>
                        <a:rPr lang="en-US" b="0" i="1" smtClean="0">
                          <a:latin typeface="Cambria Math" panose="02040503050406030204" pitchFamily="18" charset="0"/>
                        </a:rPr>
                        <m:t>)</m:t>
                      </m:r>
                    </m:oMath>
                  </m:oMathPara>
                </a14:m>
                <a:endParaRPr lang="en-US" b="0" dirty="0"/>
              </a:p>
              <a:p>
                <a:endParaRPr lang="en-US" dirty="0"/>
              </a:p>
              <a:p>
                <a:r>
                  <a:rPr lang="en-US" dirty="0"/>
                  <a:t>Is equal to the Conditional Average Treatment Effect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e>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e>
                        <m:e>
                          <m:r>
                            <a:rPr lang="en-US" b="0" i="1" smtClean="0">
                              <a:latin typeface="Cambria Math" panose="02040503050406030204" pitchFamily="18" charset="0"/>
                            </a:rPr>
                            <m:t>𝑋</m:t>
                          </m:r>
                        </m:e>
                      </m:d>
                      <m:r>
                        <a:rPr lang="en-US" b="0" i="1" smtClean="0">
                          <a:latin typeface="Cambria Math" panose="02040503050406030204" pitchFamily="18" charset="0"/>
                        </a:rPr>
                        <m:t>,  (</m:t>
                      </m:r>
                      <m:r>
                        <m:rPr>
                          <m:sty m:val="p"/>
                        </m:rPr>
                        <a:rPr lang="en-US" b="0" i="0" smtClean="0">
                          <a:latin typeface="Cambria Math" panose="02040503050406030204" pitchFamily="18" charset="0"/>
                        </a:rPr>
                        <m:t>CATE</m:t>
                      </m:r>
                      <m:r>
                        <a:rPr lang="en-US" b="0" i="1" smtClean="0">
                          <a:latin typeface="Cambria Math" panose="02040503050406030204" pitchFamily="18" charset="0"/>
                        </a:rPr>
                        <m:t>)</m:t>
                      </m:r>
                    </m:oMath>
                  </m:oMathPara>
                </a14:m>
                <a:endParaRPr lang="en-US" dirty="0"/>
              </a:p>
              <a:p>
                <a:endParaRPr lang="en-US" dirty="0"/>
              </a:p>
              <a:p>
                <a:r>
                  <a:rPr lang="en-US" dirty="0"/>
                  <a:t>Similarly for APE and ATE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𝜋</m:t>
                      </m:r>
                    </m:oMath>
                  </m:oMathPara>
                </a14:m>
                <a:endParaRPr lang="en-US" dirty="0"/>
              </a:p>
            </p:txBody>
          </p:sp>
        </mc:Choice>
        <mc:Fallback xmlns="">
          <p:sp>
            <p:nvSpPr>
              <p:cNvPr id="3" name="Content Placeholder 2">
                <a:extLst>
                  <a:ext uri="{FF2B5EF4-FFF2-40B4-BE49-F238E27FC236}">
                    <a16:creationId xmlns:a16="http://schemas.microsoft.com/office/drawing/2014/main" id="{4DE3BFB7-F990-7FB0-4CB7-77EC945259F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85413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fontScale="90000"/>
              </a:bodyPr>
              <a:lstStyle/>
              <a:p>
                <a:pPr>
                  <a:spcBef>
                    <a:spcPts val="1200"/>
                  </a:spcBef>
                  <a:spcAft>
                    <a:spcPts val="1200"/>
                  </a:spcAft>
                </a:pPr>
                <a:r>
                  <a:rPr lang="en-US" sz="3600" kern="1200" dirty="0">
                    <a:solidFill>
                      <a:schemeClr val="tx1"/>
                    </a:solidFill>
                  </a:rPr>
                  <a:t>If we observe enough variables </a:t>
                </a:r>
                <a14:m>
                  <m:oMath xmlns:m="http://schemas.openxmlformats.org/officeDocument/2006/math">
                    <m:r>
                      <a:rPr lang="en-US" sz="3600" b="0" i="1" kern="1200" smtClean="0">
                        <a:solidFill>
                          <a:schemeClr val="tx1"/>
                        </a:solidFill>
                        <a:latin typeface="Cambria Math" panose="02040503050406030204" pitchFamily="18" charset="0"/>
                      </a:rPr>
                      <m:t>𝑋</m:t>
                    </m:r>
                  </m:oMath>
                </a14:m>
                <a:r>
                  <a:rPr lang="en-US" sz="3600" kern="1200" dirty="0">
                    <a:solidFill>
                      <a:schemeClr val="tx1"/>
                    </a:solidFill>
                  </a:rPr>
                  <a:t>, such that remnant variation in treatment assignment, is driven by factors un-correlated with potential outcomes (as-if RCT)</a:t>
                </a:r>
                <a:br>
                  <a:rPr lang="en-US" sz="3600" kern="1200" dirty="0">
                    <a:solidFill>
                      <a:schemeClr val="tx1"/>
                    </a:solidFill>
                  </a:rPr>
                </a:br>
                <a14:m>
                  <m:oMathPara xmlns:m="http://schemas.openxmlformats.org/officeDocument/2006/math">
                    <m:oMathParaPr>
                      <m:jc m:val="centerGroup"/>
                    </m:oMathParaPr>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rPr>
                            <m:t>𝑌</m:t>
                          </m:r>
                        </m:e>
                        <m:sup>
                          <m:d>
                            <m:dPr>
                              <m:ctrlPr>
                                <a:rPr lang="en-US" sz="3600" i="1">
                                  <a:latin typeface="Cambria Math" panose="02040503050406030204" pitchFamily="18" charset="0"/>
                                </a:rPr>
                              </m:ctrlPr>
                            </m:dPr>
                            <m:e>
                              <m:r>
                                <a:rPr lang="en-US" sz="3600" i="1">
                                  <a:latin typeface="Cambria Math" panose="02040503050406030204" pitchFamily="18" charset="0"/>
                                </a:rPr>
                                <m:t>𝑑</m:t>
                              </m:r>
                            </m:e>
                          </m:d>
                        </m:sup>
                      </m:sSup>
                      <m:r>
                        <a:rPr lang="en-US" sz="3600" i="1" spc="-800">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𝐷</m:t>
                      </m:r>
                      <m:r>
                        <a:rPr lang="en-US" sz="3600" i="1">
                          <a:latin typeface="Cambria Math" panose="02040503050406030204" pitchFamily="18" charset="0"/>
                        </a:rPr>
                        <m:t>| </m:t>
                      </m:r>
                      <m:r>
                        <a:rPr lang="en-US" sz="3600" i="1">
                          <a:latin typeface="Cambria Math" panose="02040503050406030204" pitchFamily="18" charset="0"/>
                        </a:rPr>
                        <m:t>𝑋</m:t>
                      </m:r>
                      <m:r>
                        <a:rPr lang="en-US" sz="3600" b="0" i="0" smtClean="0">
                          <a:latin typeface="Cambria Math" panose="02040503050406030204" pitchFamily="18" charset="0"/>
                        </a:rPr>
                        <m:t>,  (</m:t>
                      </m:r>
                      <m:r>
                        <m:rPr>
                          <m:sty m:val="p"/>
                        </m:rPr>
                        <a:rPr lang="en-US" sz="3600" b="0" i="0" smtClean="0">
                          <a:latin typeface="Cambria Math" panose="02040503050406030204" pitchFamily="18" charset="0"/>
                        </a:rPr>
                        <m:t>Conditional</m:t>
                      </m:r>
                      <m:r>
                        <a:rPr lang="en-US" sz="3600" b="0" i="0" smtClean="0">
                          <a:latin typeface="Cambria Math" panose="02040503050406030204" pitchFamily="18" charset="0"/>
                        </a:rPr>
                        <m:t> </m:t>
                      </m:r>
                      <m:r>
                        <m:rPr>
                          <m:sty m:val="p"/>
                        </m:rPr>
                        <a:rPr lang="en-US" sz="3600" b="0" i="0" smtClean="0">
                          <a:latin typeface="Cambria Math" panose="02040503050406030204" pitchFamily="18" charset="0"/>
                        </a:rPr>
                        <m:t>Ignorability</m:t>
                      </m:r>
                      <m:r>
                        <a:rPr lang="en-US" sz="3600" b="0" i="0" smtClean="0">
                          <a:latin typeface="Cambria Math" panose="02040503050406030204" pitchFamily="18" charset="0"/>
                        </a:rPr>
                        <m:t>)</m:t>
                      </m:r>
                    </m:oMath>
                  </m:oMathPara>
                </a14:m>
                <a:br>
                  <a:rPr lang="en-US" sz="3600" dirty="0"/>
                </a:br>
                <a:r>
                  <a:rPr lang="en-US" sz="3600" dirty="0"/>
                  <a:t>and both treatments are probable conditional on </a:t>
                </a:r>
                <a14:m>
                  <m:oMath xmlns:m="http://schemas.openxmlformats.org/officeDocument/2006/math">
                    <m:r>
                      <a:rPr lang="en-US" sz="3600" b="0" i="1" smtClean="0">
                        <a:latin typeface="Cambria Math" panose="02040503050406030204" pitchFamily="18" charset="0"/>
                      </a:rPr>
                      <m:t>𝑋</m:t>
                    </m:r>
                  </m:oMath>
                </a14:m>
                <a:br>
                  <a:rPr lang="en-US" sz="3600" dirty="0"/>
                </a:b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0</m:t>
                      </m:r>
                      <m:r>
                        <a:rPr lang="en-US" sz="3600" b="0" i="0" smtClean="0">
                          <a:latin typeface="Cambria Math" panose="02040503050406030204" pitchFamily="18" charset="0"/>
                        </a:rPr>
                        <m:t>&lt;</m:t>
                      </m:r>
                      <m:r>
                        <m:rPr>
                          <m:sty m:val="p"/>
                        </m:rPr>
                        <a:rPr lang="en-US" sz="3600" b="0" i="0" smtClean="0">
                          <a:latin typeface="Cambria Math" panose="02040503050406030204" pitchFamily="18" charset="0"/>
                        </a:rPr>
                        <m:t>p</m:t>
                      </m:r>
                      <m:d>
                        <m:dPr>
                          <m:ctrlPr>
                            <a:rPr lang="en-US" sz="3600" b="0" i="1" smtClean="0">
                              <a:latin typeface="Cambria Math" panose="02040503050406030204" pitchFamily="18" charset="0"/>
                            </a:rPr>
                          </m:ctrlPr>
                        </m:dPr>
                        <m:e>
                          <m:r>
                            <m:rPr>
                              <m:sty m:val="p"/>
                            </m:rPr>
                            <a:rPr lang="en-US" sz="3600" b="0" i="0" smtClean="0">
                              <a:latin typeface="Cambria Math" panose="02040503050406030204" pitchFamily="18" charset="0"/>
                            </a:rPr>
                            <m:t>X</m:t>
                          </m:r>
                        </m:e>
                      </m:d>
                      <m:r>
                        <a:rPr lang="en-US" sz="3600" b="0" i="0" smtClean="0">
                          <a:latin typeface="Cambria Math" panose="02040503050406030204" pitchFamily="18" charset="0"/>
                        </a:rPr>
                        <m:t>&lt;1,  (</m:t>
                      </m:r>
                      <m:r>
                        <m:rPr>
                          <m:sty m:val="p"/>
                        </m:rPr>
                        <a:rPr lang="en-US" sz="3600" b="0" i="0" smtClean="0">
                          <a:latin typeface="Cambria Math" panose="02040503050406030204" pitchFamily="18" charset="0"/>
                        </a:rPr>
                        <m:t>Overlap</m:t>
                      </m:r>
                      <m:r>
                        <a:rPr lang="en-US" sz="3600" b="0" i="0" smtClean="0">
                          <a:latin typeface="Cambria Math" panose="02040503050406030204" pitchFamily="18" charset="0"/>
                        </a:rPr>
                        <m:t>)</m:t>
                      </m:r>
                    </m:oMath>
                  </m:oMathPara>
                </a14:m>
                <a:br>
                  <a:rPr lang="en-US" sz="3600" dirty="0"/>
                </a:br>
                <a:r>
                  <a:rPr lang="en-US" sz="3600" dirty="0"/>
                  <a:t>Then (conditional) average predictive effect equals (conditional) average treatment effect</a:t>
                </a:r>
                <a:endParaRPr lang="en-US" sz="3600" kern="1200" dirty="0">
                  <a:solidFill>
                    <a:schemeClr val="tx1"/>
                  </a:solidFill>
                </a:endParaRPr>
              </a:p>
            </p:txBody>
          </p:sp>
        </mc:Choice>
        <mc:Fallback xmlns="">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590" b="-474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240172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br>
                  <a:rPr lang="en-US" sz="3200" b="0" i="1" kern="1200" dirty="0">
                    <a:solidFill>
                      <a:schemeClr val="tx1"/>
                    </a:solidFill>
                  </a:rPr>
                </a:br>
                <a:br>
                  <a:rPr lang="en-US" sz="3200" i="1" dirty="0"/>
                </a:br>
                <a:br>
                  <a:rPr lang="en-US" sz="3200" i="1" dirty="0"/>
                </a:br>
                <a:br>
                  <a:rPr lang="en-US" sz="3200" b="0" i="1" kern="1200" dirty="0">
                    <a:solidFill>
                      <a:schemeClr val="tx1"/>
                    </a:solidFill>
                  </a:rPr>
                </a:br>
                <a14:m>
                  <m:oMathPara xmlns:m="http://schemas.openxmlformats.org/officeDocument/2006/math">
                    <m:oMathParaPr>
                      <m:jc m:val="centerGroup"/>
                    </m:oMathParaPr>
                    <m:oMath xmlns:m="http://schemas.openxmlformats.org/officeDocument/2006/math">
                      <m:r>
                        <a:rPr lang="en-US" sz="3200" b="0" i="1" kern="1200" smtClean="0">
                          <a:solidFill>
                            <a:schemeClr val="tx1"/>
                          </a:solidFill>
                          <a:latin typeface="Cambria Math" panose="02040503050406030204" pitchFamily="18" charset="0"/>
                        </a:rPr>
                        <m:t>𝐸</m:t>
                      </m:r>
                      <m:d>
                        <m:dPr>
                          <m:begChr m:val="["/>
                          <m:endChr m:val="]"/>
                          <m:ctrlPr>
                            <a:rPr lang="en-US" sz="3200" b="0" i="1" kern="1200" smtClean="0">
                              <a:solidFill>
                                <a:schemeClr val="tx1"/>
                              </a:solidFill>
                              <a:latin typeface="Cambria Math" panose="02040503050406030204" pitchFamily="18" charset="0"/>
                            </a:rPr>
                          </m:ctrlPr>
                        </m:dPr>
                        <m:e>
                          <m:sSup>
                            <m:sSupPr>
                              <m:ctrlPr>
                                <a:rPr lang="en-US" sz="3200" b="0" i="1" kern="1200" smtClean="0">
                                  <a:solidFill>
                                    <a:schemeClr val="tx1"/>
                                  </a:solidFill>
                                  <a:latin typeface="Cambria Math" panose="02040503050406030204" pitchFamily="18" charset="0"/>
                                </a:rPr>
                              </m:ctrlPr>
                            </m:sSupPr>
                            <m:e>
                              <m:r>
                                <a:rPr lang="en-US" sz="3200" b="0" i="1" kern="1200" smtClean="0">
                                  <a:solidFill>
                                    <a:schemeClr val="tx1"/>
                                  </a:solidFill>
                                  <a:latin typeface="Cambria Math" panose="02040503050406030204" pitchFamily="18" charset="0"/>
                                </a:rPr>
                                <m:t>𝑌</m:t>
                              </m:r>
                            </m:e>
                            <m:sup>
                              <m:d>
                                <m:dPr>
                                  <m:ctrlPr>
                                    <a:rPr lang="en-US" sz="3200" b="0" i="1" kern="1200" smtClean="0">
                                      <a:solidFill>
                                        <a:schemeClr val="tx1"/>
                                      </a:solidFill>
                                      <a:latin typeface="Cambria Math" panose="02040503050406030204" pitchFamily="18" charset="0"/>
                                    </a:rPr>
                                  </m:ctrlPr>
                                </m:dPr>
                                <m:e>
                                  <m:r>
                                    <a:rPr lang="en-US" sz="3200" b="0" i="1" kern="1200" smtClean="0">
                                      <a:solidFill>
                                        <a:schemeClr val="tx1"/>
                                      </a:solidFill>
                                      <a:latin typeface="Cambria Math" panose="02040503050406030204" pitchFamily="18" charset="0"/>
                                    </a:rPr>
                                    <m:t>1</m:t>
                                  </m:r>
                                </m:e>
                              </m:d>
                            </m:sup>
                          </m:sSup>
                          <m:r>
                            <a:rPr lang="en-US" sz="3200" b="0" i="1" kern="1200" smtClean="0">
                              <a:solidFill>
                                <a:schemeClr val="tx1"/>
                              </a:solidFill>
                              <a:latin typeface="Cambria Math" panose="02040503050406030204" pitchFamily="18" charset="0"/>
                            </a:rPr>
                            <m:t>−</m:t>
                          </m:r>
                          <m:sSup>
                            <m:sSupPr>
                              <m:ctrlPr>
                                <a:rPr lang="en-US" sz="3200" b="0" i="1" kern="1200" smtClean="0">
                                  <a:solidFill>
                                    <a:schemeClr val="tx1"/>
                                  </a:solidFill>
                                  <a:latin typeface="Cambria Math" panose="02040503050406030204" pitchFamily="18" charset="0"/>
                                </a:rPr>
                              </m:ctrlPr>
                            </m:sSupPr>
                            <m:e>
                              <m:r>
                                <a:rPr lang="en-US" sz="3200" b="0" i="1" kern="1200" smtClean="0">
                                  <a:solidFill>
                                    <a:schemeClr val="tx1"/>
                                  </a:solidFill>
                                  <a:latin typeface="Cambria Math" panose="02040503050406030204" pitchFamily="18" charset="0"/>
                                </a:rPr>
                                <m:t>𝑌</m:t>
                              </m:r>
                            </m:e>
                            <m:sup>
                              <m:d>
                                <m:dPr>
                                  <m:ctrlPr>
                                    <a:rPr lang="en-US" sz="3200" b="0" i="1" kern="1200" smtClean="0">
                                      <a:solidFill>
                                        <a:schemeClr val="tx1"/>
                                      </a:solidFill>
                                      <a:latin typeface="Cambria Math" panose="02040503050406030204" pitchFamily="18" charset="0"/>
                                    </a:rPr>
                                  </m:ctrlPr>
                                </m:dPr>
                                <m:e>
                                  <m:r>
                                    <a:rPr lang="en-US" sz="3200" b="0" i="1" kern="1200" smtClean="0">
                                      <a:solidFill>
                                        <a:schemeClr val="tx1"/>
                                      </a:solidFill>
                                      <a:latin typeface="Cambria Math" panose="02040503050406030204" pitchFamily="18" charset="0"/>
                                    </a:rPr>
                                    <m:t>0</m:t>
                                  </m:r>
                                </m:e>
                              </m:d>
                            </m:sup>
                          </m:sSup>
                        </m:e>
                      </m:d>
                      <m:r>
                        <a:rPr lang="en-US" sz="3200" b="0" i="1" kern="1200" smtClean="0">
                          <a:solidFill>
                            <a:schemeClr val="tx1"/>
                          </a:solidFill>
                          <a:latin typeface="Cambria Math" panose="02040503050406030204" pitchFamily="18" charset="0"/>
                        </a:rPr>
                        <m:t>=</m:t>
                      </m:r>
                      <m:r>
                        <a:rPr lang="en-US" sz="3200" b="0" i="1" kern="1200" smtClean="0">
                          <a:solidFill>
                            <a:schemeClr val="tx1"/>
                          </a:solidFill>
                          <a:latin typeface="Cambria Math" panose="02040503050406030204" pitchFamily="18" charset="0"/>
                        </a:rPr>
                        <m:t>𝐸</m:t>
                      </m:r>
                      <m:d>
                        <m:dPr>
                          <m:begChr m:val="["/>
                          <m:endChr m:val="]"/>
                          <m:ctrlPr>
                            <a:rPr lang="en-US" sz="3200" b="0" i="1" kern="1200" smtClean="0">
                              <a:solidFill>
                                <a:schemeClr val="tx1"/>
                              </a:solidFill>
                              <a:latin typeface="Cambria Math" panose="02040503050406030204" pitchFamily="18" charset="0"/>
                            </a:rPr>
                          </m:ctrlPr>
                        </m:dPr>
                        <m:e>
                          <m:r>
                            <a:rPr lang="en-US" sz="3200" b="0" i="1" kern="1200" smtClean="0">
                              <a:solidFill>
                                <a:schemeClr val="tx1"/>
                              </a:solidFill>
                              <a:latin typeface="Cambria Math" panose="02040503050406030204" pitchFamily="18" charset="0"/>
                            </a:rPr>
                            <m:t>𝐸</m:t>
                          </m:r>
                          <m:d>
                            <m:dPr>
                              <m:begChr m:val="["/>
                              <m:endChr m:val="]"/>
                              <m:ctrlPr>
                                <a:rPr lang="en-US" sz="3200" b="0" i="1" kern="1200" smtClean="0">
                                  <a:solidFill>
                                    <a:schemeClr val="tx1"/>
                                  </a:solidFill>
                                  <a:latin typeface="Cambria Math" panose="02040503050406030204" pitchFamily="18" charset="0"/>
                                </a:rPr>
                              </m:ctrlPr>
                            </m:dPr>
                            <m:e>
                              <m:r>
                                <a:rPr lang="en-US" sz="3200" b="0" i="1" kern="1200" smtClean="0">
                                  <a:solidFill>
                                    <a:schemeClr val="tx1"/>
                                  </a:solidFill>
                                  <a:latin typeface="Cambria Math" panose="02040503050406030204" pitchFamily="18" charset="0"/>
                                </a:rPr>
                                <m:t>𝑌</m:t>
                              </m:r>
                            </m:e>
                            <m:e>
                              <m:r>
                                <a:rPr lang="en-US" sz="3200" b="0" i="1" kern="1200" smtClean="0">
                                  <a:solidFill>
                                    <a:schemeClr val="tx1"/>
                                  </a:solidFill>
                                  <a:latin typeface="Cambria Math" panose="02040503050406030204" pitchFamily="18" charset="0"/>
                                </a:rPr>
                                <m:t>𝐷</m:t>
                              </m:r>
                              <m:r>
                                <a:rPr lang="en-US" sz="3200" b="0" i="1" kern="1200" smtClean="0">
                                  <a:solidFill>
                                    <a:schemeClr val="tx1"/>
                                  </a:solidFill>
                                  <a:latin typeface="Cambria Math" panose="02040503050406030204" pitchFamily="18" charset="0"/>
                                </a:rPr>
                                <m:t>=1,</m:t>
                              </m:r>
                              <m:r>
                                <a:rPr lang="en-US" sz="3200" b="0" i="1" kern="1200" smtClean="0">
                                  <a:solidFill>
                                    <a:schemeClr val="tx1"/>
                                  </a:solidFill>
                                  <a:latin typeface="Cambria Math" panose="02040503050406030204" pitchFamily="18" charset="0"/>
                                </a:rPr>
                                <m:t>𝑋</m:t>
                              </m:r>
                            </m:e>
                          </m:d>
                          <m:r>
                            <a:rPr lang="en-US" sz="3200" b="0" i="1" kern="1200" smtClean="0">
                              <a:solidFill>
                                <a:schemeClr val="tx1"/>
                              </a:solidFill>
                              <a:latin typeface="Cambria Math" panose="02040503050406030204" pitchFamily="18" charset="0"/>
                            </a:rPr>
                            <m:t>−</m:t>
                          </m:r>
                          <m:r>
                            <a:rPr lang="en-US" sz="3200" b="0" i="1" kern="1200" smtClean="0">
                              <a:solidFill>
                                <a:schemeClr val="tx1"/>
                              </a:solidFill>
                              <a:latin typeface="Cambria Math" panose="02040503050406030204" pitchFamily="18" charset="0"/>
                            </a:rPr>
                            <m:t>𝐸</m:t>
                          </m:r>
                          <m:d>
                            <m:dPr>
                              <m:begChr m:val="["/>
                              <m:endChr m:val="]"/>
                              <m:ctrlPr>
                                <a:rPr lang="en-US" sz="3200" b="0" i="1" kern="1200" smtClean="0">
                                  <a:solidFill>
                                    <a:schemeClr val="tx1"/>
                                  </a:solidFill>
                                  <a:latin typeface="Cambria Math" panose="02040503050406030204" pitchFamily="18" charset="0"/>
                                </a:rPr>
                              </m:ctrlPr>
                            </m:dPr>
                            <m:e>
                              <m:r>
                                <a:rPr lang="en-US" sz="3200" b="0" i="1" kern="1200" smtClean="0">
                                  <a:solidFill>
                                    <a:schemeClr val="tx1"/>
                                  </a:solidFill>
                                  <a:latin typeface="Cambria Math" panose="02040503050406030204" pitchFamily="18" charset="0"/>
                                </a:rPr>
                                <m:t>𝑌</m:t>
                              </m:r>
                            </m:e>
                            <m:e>
                              <m:r>
                                <a:rPr lang="en-US" sz="3200" b="0" i="1" kern="1200" smtClean="0">
                                  <a:solidFill>
                                    <a:schemeClr val="tx1"/>
                                  </a:solidFill>
                                  <a:latin typeface="Cambria Math" panose="02040503050406030204" pitchFamily="18" charset="0"/>
                                </a:rPr>
                                <m:t>𝐷</m:t>
                              </m:r>
                              <m:r>
                                <a:rPr lang="en-US" sz="3200" b="0" i="1" kern="1200" smtClean="0">
                                  <a:solidFill>
                                    <a:schemeClr val="tx1"/>
                                  </a:solidFill>
                                  <a:latin typeface="Cambria Math" panose="02040503050406030204" pitchFamily="18" charset="0"/>
                                </a:rPr>
                                <m:t>=0,</m:t>
                              </m:r>
                              <m:r>
                                <a:rPr lang="en-US" sz="3200" b="0" i="1" kern="1200" smtClean="0">
                                  <a:solidFill>
                                    <a:schemeClr val="tx1"/>
                                  </a:solidFill>
                                  <a:latin typeface="Cambria Math" panose="02040503050406030204" pitchFamily="18" charset="0"/>
                                </a:rPr>
                                <m:t>𝑋</m:t>
                              </m:r>
                            </m:e>
                          </m:d>
                        </m:e>
                      </m:d>
                    </m:oMath>
                  </m:oMathPara>
                </a14:m>
                <a:endParaRPr lang="en-US" sz="3200" kern="1200" dirty="0">
                  <a:solidFill>
                    <a:schemeClr val="tx1"/>
                  </a:solidFill>
                </a:endParaRPr>
              </a:p>
            </p:txBody>
          </p:sp>
        </mc:Choice>
        <mc:Fallback xmlns="">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
        <p:nvSpPr>
          <p:cNvPr id="3" name="Right Brace 2">
            <a:extLst>
              <a:ext uri="{FF2B5EF4-FFF2-40B4-BE49-F238E27FC236}">
                <a16:creationId xmlns:a16="http://schemas.microsoft.com/office/drawing/2014/main" id="{89C127AB-FD7E-31F8-B131-6E7003E46FFB}"/>
              </a:ext>
            </a:extLst>
          </p:cNvPr>
          <p:cNvSpPr/>
          <p:nvPr/>
        </p:nvSpPr>
        <p:spPr>
          <a:xfrm rot="16200000">
            <a:off x="3348571" y="3064935"/>
            <a:ext cx="376766" cy="2391835"/>
          </a:xfrm>
          <a:prstGeom prst="rightBrace">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0453ED46-3DFF-7AB7-7418-2E3EDB8A2659}"/>
              </a:ext>
            </a:extLst>
          </p:cNvPr>
          <p:cNvSpPr txBox="1"/>
          <p:nvPr/>
        </p:nvSpPr>
        <p:spPr>
          <a:xfrm>
            <a:off x="1291166" y="1926637"/>
            <a:ext cx="3865033" cy="2062103"/>
          </a:xfrm>
          <a:prstGeom prst="rect">
            <a:avLst/>
          </a:prstGeom>
          <a:noFill/>
        </p:spPr>
        <p:txBody>
          <a:bodyPr wrap="square">
            <a:spAutoFit/>
          </a:bodyPr>
          <a:lstStyle/>
          <a:p>
            <a:r>
              <a:rPr kumimoji="0" lang="en-US" sz="3200" b="0" i="1" u="none" strike="noStrike" kern="1200" cap="none" spc="0" normalizeH="0" baseline="0" noProof="0" dirty="0">
                <a:ln>
                  <a:noFill/>
                </a:ln>
                <a:solidFill>
                  <a:prstClr val="black"/>
                </a:solidFill>
                <a:effectLst/>
                <a:uLnTx/>
                <a:uFillTx/>
                <a:latin typeface="Calibri Light" panose="020F0302020204030204"/>
                <a:ea typeface="+mj-ea"/>
                <a:cs typeface="+mj-cs"/>
              </a:rPr>
              <a:t>Quantity involving variables observed only in the counterfactual worlds</a:t>
            </a:r>
            <a:endParaRPr lang="en-US" dirty="0"/>
          </a:p>
        </p:txBody>
      </p:sp>
      <p:sp>
        <p:nvSpPr>
          <p:cNvPr id="9" name="Right Brace 8">
            <a:extLst>
              <a:ext uri="{FF2B5EF4-FFF2-40B4-BE49-F238E27FC236}">
                <a16:creationId xmlns:a16="http://schemas.microsoft.com/office/drawing/2014/main" id="{74301B35-2866-ED3B-F452-04272F381E92}"/>
              </a:ext>
            </a:extLst>
          </p:cNvPr>
          <p:cNvSpPr/>
          <p:nvPr/>
        </p:nvSpPr>
        <p:spPr>
          <a:xfrm rot="16200000">
            <a:off x="7993598" y="1334563"/>
            <a:ext cx="376766" cy="5852579"/>
          </a:xfrm>
          <a:prstGeom prst="rightBrace">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1" name="TextBox 10">
            <a:extLst>
              <a:ext uri="{FF2B5EF4-FFF2-40B4-BE49-F238E27FC236}">
                <a16:creationId xmlns:a16="http://schemas.microsoft.com/office/drawing/2014/main" id="{C659D415-0FB5-F9E1-B47B-5E91F09C4C68}"/>
              </a:ext>
            </a:extLst>
          </p:cNvPr>
          <p:cNvSpPr txBox="1"/>
          <p:nvPr/>
        </p:nvSpPr>
        <p:spPr>
          <a:xfrm>
            <a:off x="6610352" y="2419080"/>
            <a:ext cx="3865033" cy="1569660"/>
          </a:xfrm>
          <a:prstGeom prst="rect">
            <a:avLst/>
          </a:prstGeom>
          <a:noFill/>
        </p:spPr>
        <p:txBody>
          <a:bodyPr wrap="square">
            <a:spAutoFit/>
          </a:bodyPr>
          <a:lstStyle/>
          <a:p>
            <a:r>
              <a:rPr kumimoji="0" lang="en-US" sz="3200" b="0" i="1" u="none" strike="noStrike" kern="1200" cap="none" spc="0" normalizeH="0" baseline="0" noProof="0" dirty="0">
                <a:ln>
                  <a:noFill/>
                </a:ln>
                <a:solidFill>
                  <a:prstClr val="black"/>
                </a:solidFill>
                <a:effectLst/>
                <a:uLnTx/>
                <a:uFillTx/>
                <a:latin typeface="Calibri Light" panose="020F0302020204030204"/>
                <a:ea typeface="+mj-ea"/>
                <a:cs typeface="+mj-cs"/>
              </a:rPr>
              <a:t>Quantities involving only variables observed in the data</a:t>
            </a:r>
            <a:endParaRPr lang="en-US" dirty="0"/>
          </a:p>
        </p:txBody>
      </p:sp>
      <p:sp>
        <p:nvSpPr>
          <p:cNvPr id="17" name="TextBox 16">
            <a:extLst>
              <a:ext uri="{FF2B5EF4-FFF2-40B4-BE49-F238E27FC236}">
                <a16:creationId xmlns:a16="http://schemas.microsoft.com/office/drawing/2014/main" id="{8A5EDA39-6A87-F1C0-2D97-709B75495FBE}"/>
              </a:ext>
            </a:extLst>
          </p:cNvPr>
          <p:cNvSpPr txBox="1"/>
          <p:nvPr/>
        </p:nvSpPr>
        <p:spPr>
          <a:xfrm>
            <a:off x="3145367" y="655132"/>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u="none" strike="noStrike" kern="1200" cap="none" spc="0" normalizeH="0" baseline="0" noProof="0" dirty="0">
                <a:ln>
                  <a:noFill/>
                </a:ln>
                <a:solidFill>
                  <a:prstClr val="black"/>
                </a:solidFill>
                <a:effectLst/>
                <a:uLnTx/>
                <a:uFillTx/>
                <a:latin typeface="Calibri Light" panose="020F0302020204030204"/>
                <a:ea typeface="+mn-ea"/>
                <a:cs typeface="+mn-cs"/>
              </a:rPr>
              <a:t>Identification by Conditioning</a:t>
            </a:r>
            <a:endParaRPr kumimoji="0" lang="en-US" sz="1800" b="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F435AA1A-8F86-C441-D082-24C4AF826CC9}"/>
              </a:ext>
            </a:extLst>
          </p:cNvPr>
          <p:cNvCxnSpPr>
            <a:cxnSpLocks/>
          </p:cNvCxnSpPr>
          <p:nvPr/>
        </p:nvCxnSpPr>
        <p:spPr>
          <a:xfrm>
            <a:off x="4821767" y="3056466"/>
            <a:ext cx="165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9445CF-AD3F-861C-AC80-D9B3D1B7916E}"/>
              </a:ext>
            </a:extLst>
          </p:cNvPr>
          <p:cNvSpPr txBox="1"/>
          <p:nvPr/>
        </p:nvSpPr>
        <p:spPr>
          <a:xfrm>
            <a:off x="4932039" y="2602640"/>
            <a:ext cx="1430456" cy="369332"/>
          </a:xfrm>
          <a:prstGeom prst="rect">
            <a:avLst/>
          </a:prstGeom>
          <a:noFill/>
        </p:spPr>
        <p:txBody>
          <a:bodyPr wrap="none" rtlCol="0">
            <a:spAutoFit/>
          </a:bodyPr>
          <a:lstStyle/>
          <a:p>
            <a:r>
              <a:rPr lang="en-US" dirty="0">
                <a:latin typeface="+mj-lt"/>
              </a:rPr>
              <a:t>Identification</a:t>
            </a:r>
          </a:p>
        </p:txBody>
      </p:sp>
    </p:spTree>
    <p:extLst>
      <p:ext uri="{BB962C8B-B14F-4D97-AF65-F5344CB8AC3E}">
        <p14:creationId xmlns:p14="http://schemas.microsoft.com/office/powerpoint/2010/main" val="600245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E84A-2764-00AD-D3F8-C123790387DB}"/>
              </a:ext>
            </a:extLst>
          </p:cNvPr>
          <p:cNvSpPr>
            <a:spLocks noGrp="1"/>
          </p:cNvSpPr>
          <p:nvPr>
            <p:ph type="title"/>
          </p:nvPr>
        </p:nvSpPr>
        <p:spPr/>
        <p:txBody>
          <a:bodyPr/>
          <a:lstStyle/>
          <a:p>
            <a:r>
              <a:rPr lang="en-US" dirty="0"/>
              <a:t>Causal Diagrams</a:t>
            </a:r>
          </a:p>
        </p:txBody>
      </p:sp>
      <p:sp>
        <p:nvSpPr>
          <p:cNvPr id="3" name="Text Placeholder 2">
            <a:extLst>
              <a:ext uri="{FF2B5EF4-FFF2-40B4-BE49-F238E27FC236}">
                <a16:creationId xmlns:a16="http://schemas.microsoft.com/office/drawing/2014/main" id="{09095FB3-E02A-537C-D899-0113DC0729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99090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E7"/>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CBFCE7-9068-D396-EEE4-D4334F0455BB}"/>
              </a:ext>
            </a:extLst>
          </p:cNvPr>
          <p:cNvPicPr>
            <a:picLocks noGrp="1" noChangeAspect="1"/>
          </p:cNvPicPr>
          <p:nvPr>
            <p:ph idx="1"/>
          </p:nvPr>
        </p:nvPicPr>
        <p:blipFill rotWithShape="1">
          <a:blip r:embed="rId2"/>
          <a:srcRect t="1487" r="2107" b="970"/>
          <a:stretch/>
        </p:blipFill>
        <p:spPr>
          <a:xfrm>
            <a:off x="2635713" y="726295"/>
            <a:ext cx="6774769" cy="5434148"/>
          </a:xfrm>
          <a:prstGeom prst="rect">
            <a:avLst/>
          </a:prstGeom>
        </p:spPr>
      </p:pic>
    </p:spTree>
    <p:extLst>
      <p:ext uri="{BB962C8B-B14F-4D97-AF65-F5344CB8AC3E}">
        <p14:creationId xmlns:p14="http://schemas.microsoft.com/office/powerpoint/2010/main" val="974665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E96D-FAB3-A966-AC91-359443199FA9}"/>
              </a:ext>
            </a:extLst>
          </p:cNvPr>
          <p:cNvSpPr>
            <a:spLocks noGrp="1"/>
          </p:cNvSpPr>
          <p:nvPr>
            <p:ph type="title"/>
          </p:nvPr>
        </p:nvSpPr>
        <p:spPr/>
        <p:txBody>
          <a:bodyPr/>
          <a:lstStyle/>
          <a:p>
            <a:r>
              <a:rPr lang="en-US" dirty="0"/>
              <a:t>RCTs and Causal Diagrams</a:t>
            </a:r>
          </a:p>
        </p:txBody>
      </p:sp>
      <p:sp>
        <p:nvSpPr>
          <p:cNvPr id="3" name="Content Placeholder 2">
            <a:extLst>
              <a:ext uri="{FF2B5EF4-FFF2-40B4-BE49-F238E27FC236}">
                <a16:creationId xmlns:a16="http://schemas.microsoft.com/office/drawing/2014/main" id="{BD35EA38-9FA2-2086-AFC9-EDEBDC598CDB}"/>
              </a:ext>
            </a:extLst>
          </p:cNvPr>
          <p:cNvSpPr>
            <a:spLocks noGrp="1"/>
          </p:cNvSpPr>
          <p:nvPr>
            <p:ph idx="1"/>
          </p:nvPr>
        </p:nvSpPr>
        <p:spPr/>
        <p:txBody>
          <a:bodyPr/>
          <a:lstStyle/>
          <a:p>
            <a:r>
              <a:rPr lang="en-US" dirty="0"/>
              <a:t>Causal diagrams can help visualize how our assumptions imply the identification of a causal effect</a:t>
            </a:r>
          </a:p>
          <a:p>
            <a:r>
              <a:rPr lang="en-US" dirty="0"/>
              <a:t>First instances in work of Sewall and Philip Wright’28</a:t>
            </a:r>
          </a:p>
          <a:p>
            <a:r>
              <a:rPr lang="en-US" dirty="0"/>
              <a:t>Pioneered and fully developed by Pearl and Robins [80s-90s]</a:t>
            </a:r>
          </a:p>
          <a:p>
            <a:pPr marL="0" indent="0">
              <a:buNone/>
            </a:pPr>
            <a:endParaRPr lang="en-US" dirty="0"/>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E0B4E1B7-576B-CD60-C518-63C5EEC1840E}"/>
                  </a:ext>
                </a:extLst>
              </p:cNvPr>
              <p:cNvSpPr/>
              <p:nvPr/>
            </p:nvSpPr>
            <p:spPr>
              <a:xfrm>
                <a:off x="1507936" y="5304553"/>
                <a:ext cx="740301" cy="728573"/>
              </a:xfrm>
              <a:prstGeom prst="ellipse">
                <a:avLst/>
              </a:prstGeom>
              <a:solidFill>
                <a:srgbClr val="D3BA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E0B4E1B7-576B-CD60-C518-63C5EEC1840E}"/>
                  </a:ext>
                </a:extLst>
              </p:cNvPr>
              <p:cNvSpPr>
                <a:spLocks noRot="1" noChangeAspect="1" noMove="1" noResize="1" noEditPoints="1" noAdjustHandles="1" noChangeArrowheads="1" noChangeShapeType="1" noTextEdit="1"/>
              </p:cNvSpPr>
              <p:nvPr/>
            </p:nvSpPr>
            <p:spPr>
              <a:xfrm>
                <a:off x="1507936" y="5304553"/>
                <a:ext cx="740301" cy="728573"/>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D48A52FD-74A1-D838-1626-E663706F2D20}"/>
                  </a:ext>
                </a:extLst>
              </p:cNvPr>
              <p:cNvSpPr/>
              <p:nvPr/>
            </p:nvSpPr>
            <p:spPr>
              <a:xfrm>
                <a:off x="3807402" y="5351664"/>
                <a:ext cx="740301" cy="7285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D48A52FD-74A1-D838-1626-E663706F2D20}"/>
                  </a:ext>
                </a:extLst>
              </p:cNvPr>
              <p:cNvSpPr>
                <a:spLocks noRot="1" noChangeAspect="1" noMove="1" noResize="1" noEditPoints="1" noAdjustHandles="1" noChangeArrowheads="1" noChangeShapeType="1" noTextEdit="1"/>
              </p:cNvSpPr>
              <p:nvPr/>
            </p:nvSpPr>
            <p:spPr>
              <a:xfrm>
                <a:off x="3807402" y="5351664"/>
                <a:ext cx="740301" cy="728573"/>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9814DFC-5433-D252-2508-1C2EE2BEE22F}"/>
              </a:ext>
            </a:extLst>
          </p:cNvPr>
          <p:cNvCxnSpPr>
            <a:cxnSpLocks/>
            <a:stCxn id="4" idx="6"/>
          </p:cNvCxnSpPr>
          <p:nvPr/>
        </p:nvCxnSpPr>
        <p:spPr>
          <a:xfrm>
            <a:off x="2248237" y="5668840"/>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3A2297D-055F-23A1-AB9A-56793D8DB97D}"/>
                  </a:ext>
                </a:extLst>
              </p:cNvPr>
              <p:cNvSpPr/>
              <p:nvPr/>
            </p:nvSpPr>
            <p:spPr>
              <a:xfrm>
                <a:off x="2752899" y="4110747"/>
                <a:ext cx="740301" cy="7285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3A2297D-055F-23A1-AB9A-56793D8DB97D}"/>
                  </a:ext>
                </a:extLst>
              </p:cNvPr>
              <p:cNvSpPr>
                <a:spLocks noRot="1" noChangeAspect="1" noMove="1" noResize="1" noEditPoints="1" noAdjustHandles="1" noChangeArrowheads="1" noChangeShapeType="1" noTextEdit="1"/>
              </p:cNvSpPr>
              <p:nvPr/>
            </p:nvSpPr>
            <p:spPr>
              <a:xfrm>
                <a:off x="2752899" y="411074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EFDC6AB1-8514-F32B-0EED-73DDE3DB5B54}"/>
              </a:ext>
            </a:extLst>
          </p:cNvPr>
          <p:cNvCxnSpPr>
            <a:cxnSpLocks/>
            <a:stCxn id="7" idx="5"/>
            <a:endCxn id="5" idx="1"/>
          </p:cNvCxnSpPr>
          <p:nvPr/>
        </p:nvCxnSpPr>
        <p:spPr>
          <a:xfrm>
            <a:off x="3384785" y="4732623"/>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C11E547-ACDC-917F-D9F6-C6AC4670B85B}"/>
                  </a:ext>
                </a:extLst>
              </p:cNvPr>
              <p:cNvSpPr/>
              <p:nvPr/>
            </p:nvSpPr>
            <p:spPr>
              <a:xfrm>
                <a:off x="7480243" y="5304553"/>
                <a:ext cx="740301" cy="728573"/>
              </a:xfrm>
              <a:prstGeom prst="ellipse">
                <a:avLst/>
              </a:prstGeom>
              <a:solidFill>
                <a:srgbClr val="D3BA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BC11E547-ACDC-917F-D9F6-C6AC4670B85B}"/>
                  </a:ext>
                </a:extLst>
              </p:cNvPr>
              <p:cNvSpPr>
                <a:spLocks noRot="1" noChangeAspect="1" noMove="1" noResize="1" noEditPoints="1" noAdjustHandles="1" noChangeArrowheads="1" noChangeShapeType="1" noTextEdit="1"/>
              </p:cNvSpPr>
              <p:nvPr/>
            </p:nvSpPr>
            <p:spPr>
              <a:xfrm>
                <a:off x="7480243" y="5304553"/>
                <a:ext cx="740301" cy="728573"/>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9C8EFEB-7EF1-95F0-0B1C-9363263A364A}"/>
                  </a:ext>
                </a:extLst>
              </p:cNvPr>
              <p:cNvSpPr/>
              <p:nvPr/>
            </p:nvSpPr>
            <p:spPr>
              <a:xfrm>
                <a:off x="9779709" y="5351664"/>
                <a:ext cx="740301" cy="7285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e>
                        <m:sup>
                          <m:d>
                            <m:dPr>
                              <m:ctrlP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dPr>
                            <m:e>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𝒅</m:t>
                              </m:r>
                            </m:e>
                          </m:d>
                        </m:sup>
                      </m:sSup>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2" name="Oval 11">
                <a:extLst>
                  <a:ext uri="{FF2B5EF4-FFF2-40B4-BE49-F238E27FC236}">
                    <a16:creationId xmlns:a16="http://schemas.microsoft.com/office/drawing/2014/main" id="{39C8EFEB-7EF1-95F0-0B1C-9363263A364A}"/>
                  </a:ext>
                </a:extLst>
              </p:cNvPr>
              <p:cNvSpPr>
                <a:spLocks noRot="1" noChangeAspect="1" noMove="1" noResize="1" noEditPoints="1" noAdjustHandles="1" noChangeArrowheads="1" noChangeShapeType="1" noTextEdit="1"/>
              </p:cNvSpPr>
              <p:nvPr/>
            </p:nvSpPr>
            <p:spPr>
              <a:xfrm>
                <a:off x="9779709" y="5351664"/>
                <a:ext cx="740301" cy="728573"/>
              </a:xfrm>
              <a:prstGeom prst="ellipse">
                <a:avLst/>
              </a:prstGeom>
              <a:blipFill>
                <a:blip r:embed="rId6"/>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415BEFD6-A8B8-6462-C9E3-3DDA75743193}"/>
              </a:ext>
            </a:extLst>
          </p:cNvPr>
          <p:cNvCxnSpPr>
            <a:cxnSpLocks/>
            <a:stCxn id="11" idx="6"/>
          </p:cNvCxnSpPr>
          <p:nvPr/>
        </p:nvCxnSpPr>
        <p:spPr>
          <a:xfrm>
            <a:off x="8220544" y="5668840"/>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8CAE0E-494D-B6BA-8B62-91B909D7C258}"/>
              </a:ext>
            </a:extLst>
          </p:cNvPr>
          <p:cNvCxnSpPr>
            <a:cxnSpLocks/>
            <a:stCxn id="20" idx="3"/>
            <a:endCxn id="12" idx="1"/>
          </p:cNvCxnSpPr>
          <p:nvPr/>
        </p:nvCxnSpPr>
        <p:spPr>
          <a:xfrm>
            <a:off x="9111421" y="4471365"/>
            <a:ext cx="776703" cy="9869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A1FB7D-940F-32C9-E255-D19749F2D7C0}"/>
              </a:ext>
            </a:extLst>
          </p:cNvPr>
          <p:cNvSpPr txBox="1"/>
          <p:nvPr/>
        </p:nvSpPr>
        <p:spPr>
          <a:xfrm>
            <a:off x="1775804" y="6259858"/>
            <a:ext cx="2401748" cy="369332"/>
          </a:xfrm>
          <a:prstGeom prst="rect">
            <a:avLst/>
          </a:prstGeom>
          <a:noFill/>
        </p:spPr>
        <p:txBody>
          <a:bodyPr wrap="none" rtlCol="0">
            <a:spAutoFit/>
          </a:bodyPr>
          <a:lstStyle/>
          <a:p>
            <a:r>
              <a:rPr lang="en-US" dirty="0"/>
              <a:t>Causal Diagram (Graph)</a:t>
            </a:r>
          </a:p>
        </p:txBody>
      </p:sp>
      <p:sp>
        <p:nvSpPr>
          <p:cNvPr id="17" name="TextBox 16">
            <a:extLst>
              <a:ext uri="{FF2B5EF4-FFF2-40B4-BE49-F238E27FC236}">
                <a16:creationId xmlns:a16="http://schemas.microsoft.com/office/drawing/2014/main" id="{A674BF05-E1EA-E2F4-D737-93D8D578AA0D}"/>
              </a:ext>
            </a:extLst>
          </p:cNvPr>
          <p:cNvSpPr txBox="1"/>
          <p:nvPr/>
        </p:nvSpPr>
        <p:spPr>
          <a:xfrm>
            <a:off x="7153449" y="6243605"/>
            <a:ext cx="3915944" cy="369332"/>
          </a:xfrm>
          <a:prstGeom prst="rect">
            <a:avLst/>
          </a:prstGeom>
          <a:noFill/>
        </p:spPr>
        <p:txBody>
          <a:bodyPr wrap="none" rtlCol="0">
            <a:spAutoFit/>
          </a:bodyPr>
          <a:lstStyle/>
          <a:p>
            <a:r>
              <a:rPr lang="en-US" dirty="0"/>
              <a:t>Single World Intervention Graph (SWIG)</a:t>
            </a:r>
          </a:p>
        </p:txBody>
      </p:sp>
      <p:grpSp>
        <p:nvGrpSpPr>
          <p:cNvPr id="24" name="Group 23">
            <a:extLst>
              <a:ext uri="{FF2B5EF4-FFF2-40B4-BE49-F238E27FC236}">
                <a16:creationId xmlns:a16="http://schemas.microsoft.com/office/drawing/2014/main" id="{6F4A1FD5-03A5-DBE3-59CB-C667A3B65C57}"/>
              </a:ext>
            </a:extLst>
          </p:cNvPr>
          <p:cNvGrpSpPr/>
          <p:nvPr/>
        </p:nvGrpSpPr>
        <p:grpSpPr>
          <a:xfrm>
            <a:off x="8371120" y="4110746"/>
            <a:ext cx="740301" cy="728573"/>
            <a:chOff x="9147823" y="4001294"/>
            <a:chExt cx="740301" cy="728573"/>
          </a:xfrm>
        </p:grpSpPr>
        <p:sp>
          <p:nvSpPr>
            <p:cNvPr id="19" name="Chord 18">
              <a:extLst>
                <a:ext uri="{FF2B5EF4-FFF2-40B4-BE49-F238E27FC236}">
                  <a16:creationId xmlns:a16="http://schemas.microsoft.com/office/drawing/2014/main" id="{DC5DD0E3-B77C-9E72-696A-915FA5D4EF88}"/>
                </a:ext>
              </a:extLst>
            </p:cNvPr>
            <p:cNvSpPr/>
            <p:nvPr/>
          </p:nvSpPr>
          <p:spPr>
            <a:xfrm>
              <a:off x="9147823" y="4001294"/>
              <a:ext cx="740301" cy="728573"/>
            </a:xfrm>
            <a:prstGeom prst="chord">
              <a:avLst>
                <a:gd name="adj1" fmla="val 16713677"/>
                <a:gd name="adj2" fmla="val 49375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F7DEC9C-DC3E-2E22-B7E7-7842C119DC29}"/>
                    </a:ext>
                  </a:extLst>
                </p:cNvPr>
                <p:cNvSpPr txBox="1"/>
                <p:nvPr/>
              </p:nvSpPr>
              <p:spPr>
                <a:xfrm>
                  <a:off x="9510200" y="4177247"/>
                  <a:ext cx="377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𝑑</m:t>
                        </m:r>
                      </m:oMath>
                    </m:oMathPara>
                  </a14:m>
                  <a:endParaRPr lang="en-US" dirty="0">
                    <a:solidFill>
                      <a:schemeClr val="bg1"/>
                    </a:solidFill>
                  </a:endParaRPr>
                </a:p>
              </p:txBody>
            </p:sp>
          </mc:Choice>
          <mc:Fallback xmlns="">
            <p:sp>
              <p:nvSpPr>
                <p:cNvPr id="20" name="TextBox 19">
                  <a:extLst>
                    <a:ext uri="{FF2B5EF4-FFF2-40B4-BE49-F238E27FC236}">
                      <a16:creationId xmlns:a16="http://schemas.microsoft.com/office/drawing/2014/main" id="{1F7DEC9C-DC3E-2E22-B7E7-7842C119DC29}"/>
                    </a:ext>
                  </a:extLst>
                </p:cNvPr>
                <p:cNvSpPr txBox="1">
                  <a:spLocks noRot="1" noChangeAspect="1" noMove="1" noResize="1" noEditPoints="1" noAdjustHandles="1" noChangeArrowheads="1" noChangeShapeType="1" noTextEdit="1"/>
                </p:cNvSpPr>
                <p:nvPr/>
              </p:nvSpPr>
              <p:spPr>
                <a:xfrm>
                  <a:off x="9510200" y="4177247"/>
                  <a:ext cx="377924" cy="3693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D725B39-19D4-0EAA-471D-60F1FD67F981}"/>
                  </a:ext>
                </a:extLst>
              </p:cNvPr>
              <p:cNvSpPr txBox="1"/>
              <p:nvPr/>
            </p:nvSpPr>
            <p:spPr>
              <a:xfrm>
                <a:off x="9355308" y="4180708"/>
                <a:ext cx="2761205" cy="856004"/>
              </a:xfrm>
              <a:prstGeom prst="rect">
                <a:avLst/>
              </a:prstGeom>
              <a:noFill/>
            </p:spPr>
            <p:txBody>
              <a:bodyPr wrap="none" rtlCol="0">
                <a:spAutoFit/>
              </a:bodyPr>
              <a:lstStyle/>
              <a:p>
                <a:r>
                  <a:rPr lang="en-US" sz="2400" dirty="0"/>
                  <a:t>Easy to visualize that</a:t>
                </a:r>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sup>
                      </m:sSup>
                      <m:r>
                        <a:rPr lang="en-US" sz="2400" i="1" spc="-800">
                          <a:latin typeface="Cambria Math" panose="02040503050406030204" pitchFamily="18" charset="0"/>
                        </a:rPr>
                        <m:t>⊥⊥</m:t>
                      </m:r>
                      <m:r>
                        <a:rPr lang="en-US" sz="2400" i="1">
                          <a:latin typeface="Cambria Math" panose="02040503050406030204" pitchFamily="18" charset="0"/>
                        </a:rPr>
                        <m:t> </m:t>
                      </m:r>
                      <m:r>
                        <a:rPr lang="en-US" sz="2400" i="1">
                          <a:latin typeface="Cambria Math" panose="02040503050406030204" pitchFamily="18" charset="0"/>
                        </a:rPr>
                        <m:t>𝐷</m:t>
                      </m:r>
                    </m:oMath>
                  </m:oMathPara>
                </a14:m>
                <a:endParaRPr lang="en-US" sz="2400" dirty="0"/>
              </a:p>
            </p:txBody>
          </p:sp>
        </mc:Choice>
        <mc:Fallback xmlns="">
          <p:sp>
            <p:nvSpPr>
              <p:cNvPr id="29" name="TextBox 28">
                <a:extLst>
                  <a:ext uri="{FF2B5EF4-FFF2-40B4-BE49-F238E27FC236}">
                    <a16:creationId xmlns:a16="http://schemas.microsoft.com/office/drawing/2014/main" id="{0D725B39-19D4-0EAA-471D-60F1FD67F981}"/>
                  </a:ext>
                </a:extLst>
              </p:cNvPr>
              <p:cNvSpPr txBox="1">
                <a:spLocks noRot="1" noChangeAspect="1" noMove="1" noResize="1" noEditPoints="1" noAdjustHandles="1" noChangeArrowheads="1" noChangeShapeType="1" noTextEdit="1"/>
              </p:cNvSpPr>
              <p:nvPr/>
            </p:nvSpPr>
            <p:spPr>
              <a:xfrm>
                <a:off x="9355308" y="4180708"/>
                <a:ext cx="2761205" cy="856004"/>
              </a:xfrm>
              <a:prstGeom prst="rect">
                <a:avLst/>
              </a:prstGeom>
              <a:blipFill>
                <a:blip r:embed="rId8"/>
                <a:stretch>
                  <a:fillRect l="-3532" t="-5714" r="-2428"/>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0A3558A3-F797-3917-5F90-6C0E2B55E0B1}"/>
              </a:ext>
            </a:extLst>
          </p:cNvPr>
          <p:cNvGrpSpPr/>
          <p:nvPr/>
        </p:nvGrpSpPr>
        <p:grpSpPr>
          <a:xfrm>
            <a:off x="8222444" y="4110746"/>
            <a:ext cx="740301" cy="728573"/>
            <a:chOff x="8266391" y="4084838"/>
            <a:chExt cx="740301" cy="728573"/>
          </a:xfrm>
        </p:grpSpPr>
        <p:sp>
          <p:nvSpPr>
            <p:cNvPr id="9" name="Chord 8">
              <a:extLst>
                <a:ext uri="{FF2B5EF4-FFF2-40B4-BE49-F238E27FC236}">
                  <a16:creationId xmlns:a16="http://schemas.microsoft.com/office/drawing/2014/main" id="{1B3F2B7E-137D-D9B4-1A81-6DCB7E806895}"/>
                </a:ext>
              </a:extLst>
            </p:cNvPr>
            <p:cNvSpPr/>
            <p:nvPr/>
          </p:nvSpPr>
          <p:spPr>
            <a:xfrm>
              <a:off x="8266391" y="4084838"/>
              <a:ext cx="740301" cy="728573"/>
            </a:xfrm>
            <a:prstGeom prst="chord">
              <a:avLst>
                <a:gd name="adj1" fmla="val 5356425"/>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5D2AA54-9B18-4B5C-A9BB-F5C9D972F876}"/>
                    </a:ext>
                  </a:extLst>
                </p:cNvPr>
                <p:cNvSpPr txBox="1"/>
                <p:nvPr/>
              </p:nvSpPr>
              <p:spPr>
                <a:xfrm>
                  <a:off x="8266391" y="4264458"/>
                  <a:ext cx="404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𝐷</m:t>
                        </m:r>
                      </m:oMath>
                    </m:oMathPara>
                  </a14:m>
                  <a:endParaRPr lang="en-US" dirty="0">
                    <a:solidFill>
                      <a:schemeClr val="bg1"/>
                    </a:solidFill>
                  </a:endParaRPr>
                </a:p>
              </p:txBody>
            </p:sp>
          </mc:Choice>
          <mc:Fallback xmlns="">
            <p:sp>
              <p:nvSpPr>
                <p:cNvPr id="18" name="TextBox 17">
                  <a:extLst>
                    <a:ext uri="{FF2B5EF4-FFF2-40B4-BE49-F238E27FC236}">
                      <a16:creationId xmlns:a16="http://schemas.microsoft.com/office/drawing/2014/main" id="{C5D2AA54-9B18-4B5C-A9BB-F5C9D972F876}"/>
                    </a:ext>
                  </a:extLst>
                </p:cNvPr>
                <p:cNvSpPr txBox="1">
                  <a:spLocks noRot="1" noChangeAspect="1" noMove="1" noResize="1" noEditPoints="1" noAdjustHandles="1" noChangeArrowheads="1" noChangeShapeType="1" noTextEdit="1"/>
                </p:cNvSpPr>
                <p:nvPr/>
              </p:nvSpPr>
              <p:spPr>
                <a:xfrm>
                  <a:off x="8266391" y="4264458"/>
                  <a:ext cx="404598" cy="369332"/>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78167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1" grpId="0" animBg="1"/>
      <p:bldP spid="12" grpId="0" animBg="1"/>
      <p:bldP spid="16" grpId="0"/>
      <p:bldP spid="17"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E96D-FAB3-A966-AC91-359443199FA9}"/>
              </a:ext>
            </a:extLst>
          </p:cNvPr>
          <p:cNvSpPr>
            <a:spLocks noGrp="1"/>
          </p:cNvSpPr>
          <p:nvPr>
            <p:ph type="title"/>
          </p:nvPr>
        </p:nvSpPr>
        <p:spPr/>
        <p:txBody>
          <a:bodyPr/>
          <a:lstStyle/>
          <a:p>
            <a:r>
              <a:rPr lang="en-US" dirty="0"/>
              <a:t>Conditional </a:t>
            </a:r>
            <a:r>
              <a:rPr lang="en-US" dirty="0" err="1"/>
              <a:t>Ignorability</a:t>
            </a:r>
            <a:r>
              <a:rPr lang="en-US" dirty="0"/>
              <a:t> and Causal Diagrams</a:t>
            </a:r>
          </a:p>
        </p:txBody>
      </p:sp>
      <p:sp>
        <p:nvSpPr>
          <p:cNvPr id="3" name="Content Placeholder 2">
            <a:extLst>
              <a:ext uri="{FF2B5EF4-FFF2-40B4-BE49-F238E27FC236}">
                <a16:creationId xmlns:a16="http://schemas.microsoft.com/office/drawing/2014/main" id="{BD35EA38-9FA2-2086-AFC9-EDEBDC598CDB}"/>
              </a:ext>
            </a:extLst>
          </p:cNvPr>
          <p:cNvSpPr>
            <a:spLocks noGrp="1"/>
          </p:cNvSpPr>
          <p:nvPr>
            <p:ph idx="1"/>
          </p:nvPr>
        </p:nvSpPr>
        <p:spPr/>
        <p:txBody>
          <a:bodyPr/>
          <a:lstStyle/>
          <a:p>
            <a:r>
              <a:rPr lang="en-US" dirty="0"/>
              <a:t>Causal diagrams can help visualize how our assumptions imply the identification of a causal effect</a:t>
            </a:r>
          </a:p>
          <a:p>
            <a:r>
              <a:rPr lang="en-US" dirty="0"/>
              <a:t>First instances in work of Sewall and Philip Wright’28</a:t>
            </a:r>
          </a:p>
          <a:p>
            <a:r>
              <a:rPr lang="en-US" dirty="0"/>
              <a:t>Pioneered and fully developed by Pearl and Robins [80s-90s]</a:t>
            </a:r>
          </a:p>
          <a:p>
            <a:pPr marL="0" indent="0">
              <a:buNone/>
            </a:pPr>
            <a:endParaRPr lang="en-US" dirty="0"/>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E0B4E1B7-576B-CD60-C518-63C5EEC1840E}"/>
                  </a:ext>
                </a:extLst>
              </p:cNvPr>
              <p:cNvSpPr/>
              <p:nvPr/>
            </p:nvSpPr>
            <p:spPr>
              <a:xfrm>
                <a:off x="1507936" y="5304553"/>
                <a:ext cx="740301" cy="728573"/>
              </a:xfrm>
              <a:prstGeom prst="ellipse">
                <a:avLst/>
              </a:prstGeom>
              <a:solidFill>
                <a:srgbClr val="D3BA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E0B4E1B7-576B-CD60-C518-63C5EEC1840E}"/>
                  </a:ext>
                </a:extLst>
              </p:cNvPr>
              <p:cNvSpPr>
                <a:spLocks noRot="1" noChangeAspect="1" noMove="1" noResize="1" noEditPoints="1" noAdjustHandles="1" noChangeArrowheads="1" noChangeShapeType="1" noTextEdit="1"/>
              </p:cNvSpPr>
              <p:nvPr/>
            </p:nvSpPr>
            <p:spPr>
              <a:xfrm>
                <a:off x="1507936" y="5304553"/>
                <a:ext cx="740301" cy="728573"/>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D48A52FD-74A1-D838-1626-E663706F2D20}"/>
                  </a:ext>
                </a:extLst>
              </p:cNvPr>
              <p:cNvSpPr/>
              <p:nvPr/>
            </p:nvSpPr>
            <p:spPr>
              <a:xfrm>
                <a:off x="3807402" y="5351664"/>
                <a:ext cx="740301" cy="7285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D48A52FD-74A1-D838-1626-E663706F2D20}"/>
                  </a:ext>
                </a:extLst>
              </p:cNvPr>
              <p:cNvSpPr>
                <a:spLocks noRot="1" noChangeAspect="1" noMove="1" noResize="1" noEditPoints="1" noAdjustHandles="1" noChangeArrowheads="1" noChangeShapeType="1" noTextEdit="1"/>
              </p:cNvSpPr>
              <p:nvPr/>
            </p:nvSpPr>
            <p:spPr>
              <a:xfrm>
                <a:off x="3807402" y="5351664"/>
                <a:ext cx="740301" cy="728573"/>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9814DFC-5433-D252-2508-1C2EE2BEE22F}"/>
              </a:ext>
            </a:extLst>
          </p:cNvPr>
          <p:cNvCxnSpPr>
            <a:cxnSpLocks/>
            <a:stCxn id="4" idx="6"/>
          </p:cNvCxnSpPr>
          <p:nvPr/>
        </p:nvCxnSpPr>
        <p:spPr>
          <a:xfrm>
            <a:off x="2248237" y="5668840"/>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3A2297D-055F-23A1-AB9A-56793D8DB97D}"/>
                  </a:ext>
                </a:extLst>
              </p:cNvPr>
              <p:cNvSpPr/>
              <p:nvPr/>
            </p:nvSpPr>
            <p:spPr>
              <a:xfrm>
                <a:off x="2752899" y="4110747"/>
                <a:ext cx="740301" cy="7285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3A2297D-055F-23A1-AB9A-56793D8DB97D}"/>
                  </a:ext>
                </a:extLst>
              </p:cNvPr>
              <p:cNvSpPr>
                <a:spLocks noRot="1" noChangeAspect="1" noMove="1" noResize="1" noEditPoints="1" noAdjustHandles="1" noChangeArrowheads="1" noChangeShapeType="1" noTextEdit="1"/>
              </p:cNvSpPr>
              <p:nvPr/>
            </p:nvSpPr>
            <p:spPr>
              <a:xfrm>
                <a:off x="2752899" y="411074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EFDC6AB1-8514-F32B-0EED-73DDE3DB5B54}"/>
              </a:ext>
            </a:extLst>
          </p:cNvPr>
          <p:cNvCxnSpPr>
            <a:cxnSpLocks/>
            <a:stCxn id="7" idx="5"/>
            <a:endCxn id="5" idx="1"/>
          </p:cNvCxnSpPr>
          <p:nvPr/>
        </p:nvCxnSpPr>
        <p:spPr>
          <a:xfrm>
            <a:off x="3384785" y="4732623"/>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C11E547-ACDC-917F-D9F6-C6AC4670B85B}"/>
                  </a:ext>
                </a:extLst>
              </p:cNvPr>
              <p:cNvSpPr/>
              <p:nvPr/>
            </p:nvSpPr>
            <p:spPr>
              <a:xfrm>
                <a:off x="7480243" y="5304553"/>
                <a:ext cx="740301" cy="728573"/>
              </a:xfrm>
              <a:prstGeom prst="ellipse">
                <a:avLst/>
              </a:prstGeom>
              <a:solidFill>
                <a:srgbClr val="D3BA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BC11E547-ACDC-917F-D9F6-C6AC4670B85B}"/>
                  </a:ext>
                </a:extLst>
              </p:cNvPr>
              <p:cNvSpPr>
                <a:spLocks noRot="1" noChangeAspect="1" noMove="1" noResize="1" noEditPoints="1" noAdjustHandles="1" noChangeArrowheads="1" noChangeShapeType="1" noTextEdit="1"/>
              </p:cNvSpPr>
              <p:nvPr/>
            </p:nvSpPr>
            <p:spPr>
              <a:xfrm>
                <a:off x="7480243" y="5304553"/>
                <a:ext cx="740301" cy="728573"/>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9C8EFEB-7EF1-95F0-0B1C-9363263A364A}"/>
                  </a:ext>
                </a:extLst>
              </p:cNvPr>
              <p:cNvSpPr/>
              <p:nvPr/>
            </p:nvSpPr>
            <p:spPr>
              <a:xfrm>
                <a:off x="9779709" y="5351664"/>
                <a:ext cx="740301" cy="7285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e>
                        <m:sup>
                          <m:d>
                            <m:dPr>
                              <m:ctrlP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dPr>
                            <m:e>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𝒅</m:t>
                              </m:r>
                            </m:e>
                          </m:d>
                        </m:sup>
                      </m:sSup>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2" name="Oval 11">
                <a:extLst>
                  <a:ext uri="{FF2B5EF4-FFF2-40B4-BE49-F238E27FC236}">
                    <a16:creationId xmlns:a16="http://schemas.microsoft.com/office/drawing/2014/main" id="{39C8EFEB-7EF1-95F0-0B1C-9363263A364A}"/>
                  </a:ext>
                </a:extLst>
              </p:cNvPr>
              <p:cNvSpPr>
                <a:spLocks noRot="1" noChangeAspect="1" noMove="1" noResize="1" noEditPoints="1" noAdjustHandles="1" noChangeArrowheads="1" noChangeShapeType="1" noTextEdit="1"/>
              </p:cNvSpPr>
              <p:nvPr/>
            </p:nvSpPr>
            <p:spPr>
              <a:xfrm>
                <a:off x="9779709" y="5351664"/>
                <a:ext cx="740301" cy="728573"/>
              </a:xfrm>
              <a:prstGeom prst="ellipse">
                <a:avLst/>
              </a:prstGeom>
              <a:blipFill>
                <a:blip r:embed="rId6"/>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415BEFD6-A8B8-6462-C9E3-3DDA75743193}"/>
              </a:ext>
            </a:extLst>
          </p:cNvPr>
          <p:cNvCxnSpPr>
            <a:cxnSpLocks/>
            <a:stCxn id="11" idx="6"/>
          </p:cNvCxnSpPr>
          <p:nvPr/>
        </p:nvCxnSpPr>
        <p:spPr>
          <a:xfrm>
            <a:off x="8220544" y="5668840"/>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8CAE0E-494D-B6BA-8B62-91B909D7C258}"/>
              </a:ext>
            </a:extLst>
          </p:cNvPr>
          <p:cNvCxnSpPr>
            <a:cxnSpLocks/>
            <a:stCxn id="20" idx="3"/>
            <a:endCxn id="12" idx="1"/>
          </p:cNvCxnSpPr>
          <p:nvPr/>
        </p:nvCxnSpPr>
        <p:spPr>
          <a:xfrm>
            <a:off x="9111421" y="4471365"/>
            <a:ext cx="776703" cy="9869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A1FB7D-940F-32C9-E255-D19749F2D7C0}"/>
              </a:ext>
            </a:extLst>
          </p:cNvPr>
          <p:cNvSpPr txBox="1"/>
          <p:nvPr/>
        </p:nvSpPr>
        <p:spPr>
          <a:xfrm>
            <a:off x="1775804" y="6259858"/>
            <a:ext cx="2401748" cy="369332"/>
          </a:xfrm>
          <a:prstGeom prst="rect">
            <a:avLst/>
          </a:prstGeom>
          <a:noFill/>
        </p:spPr>
        <p:txBody>
          <a:bodyPr wrap="none" rtlCol="0">
            <a:spAutoFit/>
          </a:bodyPr>
          <a:lstStyle/>
          <a:p>
            <a:r>
              <a:rPr lang="en-US" dirty="0"/>
              <a:t>Causal Diagram (Graph)</a:t>
            </a:r>
          </a:p>
        </p:txBody>
      </p:sp>
      <p:sp>
        <p:nvSpPr>
          <p:cNvPr id="17" name="TextBox 16">
            <a:extLst>
              <a:ext uri="{FF2B5EF4-FFF2-40B4-BE49-F238E27FC236}">
                <a16:creationId xmlns:a16="http://schemas.microsoft.com/office/drawing/2014/main" id="{A674BF05-E1EA-E2F4-D737-93D8D578AA0D}"/>
              </a:ext>
            </a:extLst>
          </p:cNvPr>
          <p:cNvSpPr txBox="1"/>
          <p:nvPr/>
        </p:nvSpPr>
        <p:spPr>
          <a:xfrm>
            <a:off x="7153449" y="6243605"/>
            <a:ext cx="3915944" cy="369332"/>
          </a:xfrm>
          <a:prstGeom prst="rect">
            <a:avLst/>
          </a:prstGeom>
          <a:noFill/>
        </p:spPr>
        <p:txBody>
          <a:bodyPr wrap="none" rtlCol="0">
            <a:spAutoFit/>
          </a:bodyPr>
          <a:lstStyle/>
          <a:p>
            <a:r>
              <a:rPr lang="en-US" dirty="0"/>
              <a:t>Single World Intervention Graph (SWIG)</a:t>
            </a:r>
          </a:p>
        </p:txBody>
      </p:sp>
      <p:grpSp>
        <p:nvGrpSpPr>
          <p:cNvPr id="24" name="Group 23">
            <a:extLst>
              <a:ext uri="{FF2B5EF4-FFF2-40B4-BE49-F238E27FC236}">
                <a16:creationId xmlns:a16="http://schemas.microsoft.com/office/drawing/2014/main" id="{6F4A1FD5-03A5-DBE3-59CB-C667A3B65C57}"/>
              </a:ext>
            </a:extLst>
          </p:cNvPr>
          <p:cNvGrpSpPr/>
          <p:nvPr/>
        </p:nvGrpSpPr>
        <p:grpSpPr>
          <a:xfrm>
            <a:off x="8371120" y="4110746"/>
            <a:ext cx="740301" cy="728573"/>
            <a:chOff x="9147823" y="4001294"/>
            <a:chExt cx="740301" cy="728573"/>
          </a:xfrm>
        </p:grpSpPr>
        <p:sp>
          <p:nvSpPr>
            <p:cNvPr id="19" name="Chord 18">
              <a:extLst>
                <a:ext uri="{FF2B5EF4-FFF2-40B4-BE49-F238E27FC236}">
                  <a16:creationId xmlns:a16="http://schemas.microsoft.com/office/drawing/2014/main" id="{DC5DD0E3-B77C-9E72-696A-915FA5D4EF88}"/>
                </a:ext>
              </a:extLst>
            </p:cNvPr>
            <p:cNvSpPr/>
            <p:nvPr/>
          </p:nvSpPr>
          <p:spPr>
            <a:xfrm>
              <a:off x="9147823" y="4001294"/>
              <a:ext cx="740301" cy="728573"/>
            </a:xfrm>
            <a:prstGeom prst="chord">
              <a:avLst>
                <a:gd name="adj1" fmla="val 16713677"/>
                <a:gd name="adj2" fmla="val 49375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F7DEC9C-DC3E-2E22-B7E7-7842C119DC29}"/>
                    </a:ext>
                  </a:extLst>
                </p:cNvPr>
                <p:cNvSpPr txBox="1"/>
                <p:nvPr/>
              </p:nvSpPr>
              <p:spPr>
                <a:xfrm>
                  <a:off x="9510200" y="4177247"/>
                  <a:ext cx="377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𝑑</m:t>
                        </m:r>
                      </m:oMath>
                    </m:oMathPara>
                  </a14:m>
                  <a:endParaRPr lang="en-US" dirty="0">
                    <a:solidFill>
                      <a:schemeClr val="bg1"/>
                    </a:solidFill>
                  </a:endParaRPr>
                </a:p>
              </p:txBody>
            </p:sp>
          </mc:Choice>
          <mc:Fallback xmlns="">
            <p:sp>
              <p:nvSpPr>
                <p:cNvPr id="20" name="TextBox 19">
                  <a:extLst>
                    <a:ext uri="{FF2B5EF4-FFF2-40B4-BE49-F238E27FC236}">
                      <a16:creationId xmlns:a16="http://schemas.microsoft.com/office/drawing/2014/main" id="{1F7DEC9C-DC3E-2E22-B7E7-7842C119DC29}"/>
                    </a:ext>
                  </a:extLst>
                </p:cNvPr>
                <p:cNvSpPr txBox="1">
                  <a:spLocks noRot="1" noChangeAspect="1" noMove="1" noResize="1" noEditPoints="1" noAdjustHandles="1" noChangeArrowheads="1" noChangeShapeType="1" noTextEdit="1"/>
                </p:cNvSpPr>
                <p:nvPr/>
              </p:nvSpPr>
              <p:spPr>
                <a:xfrm>
                  <a:off x="9510200" y="4177247"/>
                  <a:ext cx="377924" cy="369332"/>
                </a:xfrm>
                <a:prstGeom prst="rect">
                  <a:avLst/>
                </a:prstGeom>
                <a:blipFill>
                  <a:blip r:embed="rId7"/>
                  <a:stretch>
                    <a:fillRect/>
                  </a:stretch>
                </a:blipFill>
              </p:spPr>
              <p:txBody>
                <a:bodyPr/>
                <a:lstStyle/>
                <a:p>
                  <a:r>
                    <a:rPr lang="en-US">
                      <a:noFill/>
                    </a:rPr>
                    <a:t> </a:t>
                  </a:r>
                </a:p>
              </p:txBody>
            </p:sp>
          </mc:Fallback>
        </mc:AlternateContent>
      </p:grpSp>
      <p:grpSp>
        <p:nvGrpSpPr>
          <p:cNvPr id="26" name="Group 25">
            <a:extLst>
              <a:ext uri="{FF2B5EF4-FFF2-40B4-BE49-F238E27FC236}">
                <a16:creationId xmlns:a16="http://schemas.microsoft.com/office/drawing/2014/main" id="{867DF462-FEB2-5587-5694-F444A1B4A726}"/>
              </a:ext>
            </a:extLst>
          </p:cNvPr>
          <p:cNvGrpSpPr/>
          <p:nvPr/>
        </p:nvGrpSpPr>
        <p:grpSpPr>
          <a:xfrm>
            <a:off x="8222444" y="4110746"/>
            <a:ext cx="740301" cy="728573"/>
            <a:chOff x="8266391" y="4084838"/>
            <a:chExt cx="740301" cy="728573"/>
          </a:xfrm>
        </p:grpSpPr>
        <p:sp>
          <p:nvSpPr>
            <p:cNvPr id="14" name="Chord 13">
              <a:extLst>
                <a:ext uri="{FF2B5EF4-FFF2-40B4-BE49-F238E27FC236}">
                  <a16:creationId xmlns:a16="http://schemas.microsoft.com/office/drawing/2014/main" id="{0A10639A-926E-4D1E-F7AA-9F501874087D}"/>
                </a:ext>
              </a:extLst>
            </p:cNvPr>
            <p:cNvSpPr/>
            <p:nvPr/>
          </p:nvSpPr>
          <p:spPr>
            <a:xfrm>
              <a:off x="8266391" y="4084838"/>
              <a:ext cx="740301" cy="728573"/>
            </a:xfrm>
            <a:prstGeom prst="chord">
              <a:avLst>
                <a:gd name="adj1" fmla="val 5356425"/>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0F707DA-8E31-488C-82F4-FD92F1338174}"/>
                    </a:ext>
                  </a:extLst>
                </p:cNvPr>
                <p:cNvSpPr txBox="1"/>
                <p:nvPr/>
              </p:nvSpPr>
              <p:spPr>
                <a:xfrm>
                  <a:off x="8266391" y="4264458"/>
                  <a:ext cx="404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𝐷</m:t>
                        </m:r>
                      </m:oMath>
                    </m:oMathPara>
                  </a14:m>
                  <a:endParaRPr lang="en-US" dirty="0">
                    <a:solidFill>
                      <a:schemeClr val="bg1"/>
                    </a:solidFill>
                  </a:endParaRPr>
                </a:p>
              </p:txBody>
            </p:sp>
          </mc:Choice>
          <mc:Fallback xmlns="">
            <p:sp>
              <p:nvSpPr>
                <p:cNvPr id="25" name="TextBox 24">
                  <a:extLst>
                    <a:ext uri="{FF2B5EF4-FFF2-40B4-BE49-F238E27FC236}">
                      <a16:creationId xmlns:a16="http://schemas.microsoft.com/office/drawing/2014/main" id="{D0F707DA-8E31-488C-82F4-FD92F1338174}"/>
                    </a:ext>
                  </a:extLst>
                </p:cNvPr>
                <p:cNvSpPr txBox="1">
                  <a:spLocks noRot="1" noChangeAspect="1" noMove="1" noResize="1" noEditPoints="1" noAdjustHandles="1" noChangeArrowheads="1" noChangeShapeType="1" noTextEdit="1"/>
                </p:cNvSpPr>
                <p:nvPr/>
              </p:nvSpPr>
              <p:spPr>
                <a:xfrm>
                  <a:off x="8266391" y="4264458"/>
                  <a:ext cx="404598"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D725B39-19D4-0EAA-471D-60F1FD67F981}"/>
                  </a:ext>
                </a:extLst>
              </p:cNvPr>
              <p:cNvSpPr txBox="1"/>
              <p:nvPr/>
            </p:nvSpPr>
            <p:spPr>
              <a:xfrm>
                <a:off x="9355308" y="3760791"/>
                <a:ext cx="2761205" cy="1250342"/>
              </a:xfrm>
              <a:prstGeom prst="rect">
                <a:avLst/>
              </a:prstGeom>
              <a:noFill/>
            </p:spPr>
            <p:txBody>
              <a:bodyPr wrap="none" rtlCol="0">
                <a:spAutoFit/>
              </a:bodyPr>
              <a:lstStyle/>
              <a:p>
                <a:r>
                  <a:rPr lang="en-US" sz="2400" dirty="0"/>
                  <a:t>Easy to visualize that</a:t>
                </a:r>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sup>
                      </m:sSup>
                      <m:r>
                        <a:rPr lang="en-US" sz="2400" b="0" i="1" spc="-800" smtClean="0">
                          <a:latin typeface="Cambria Math" panose="02040503050406030204" pitchFamily="18" charset="0"/>
                        </a:rPr>
                        <m:t>⊥⊥</m:t>
                      </m:r>
                      <m:r>
                        <a:rPr lang="en-US" sz="2400" b="0" i="1" smtClean="0">
                          <a:latin typeface="Cambria Math" panose="02040503050406030204" pitchFamily="18" charset="0"/>
                        </a:rPr>
                        <m:t> </m:t>
                      </m:r>
                      <m:r>
                        <a:rPr lang="en-US" sz="2400" b="0" i="1" smtClean="0">
                          <a:latin typeface="Cambria Math" panose="02040503050406030204" pitchFamily="18" charset="0"/>
                        </a:rPr>
                        <m:t>𝐷</m:t>
                      </m:r>
                    </m:oMath>
                  </m:oMathPara>
                </a14:m>
                <a:endParaRPr lang="en-US" sz="2400" dirty="0"/>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sup>
                      </m:sSup>
                      <m:r>
                        <a:rPr lang="en-US" sz="2400" i="1" spc="-800">
                          <a:latin typeface="Cambria Math" panose="02040503050406030204" pitchFamily="18" charset="0"/>
                        </a:rPr>
                        <m:t>⊥⊥</m:t>
                      </m:r>
                      <m:r>
                        <a:rPr lang="en-US" sz="2400" i="1">
                          <a:latin typeface="Cambria Math" panose="02040503050406030204" pitchFamily="18" charset="0"/>
                        </a:rPr>
                        <m:t> </m:t>
                      </m:r>
                      <m:r>
                        <a:rPr lang="en-US" sz="2400" i="1">
                          <a:latin typeface="Cambria Math" panose="02040503050406030204" pitchFamily="18" charset="0"/>
                        </a:rPr>
                        <m:t>𝐷</m:t>
                      </m:r>
                      <m:r>
                        <a:rPr lang="en-US" sz="2400" b="0" i="1" smtClean="0">
                          <a:latin typeface="Cambria Math" panose="02040503050406030204" pitchFamily="18" charset="0"/>
                        </a:rPr>
                        <m:t>|</m:t>
                      </m:r>
                      <m:r>
                        <a:rPr lang="en-US" sz="2400" b="0" i="1" smtClean="0">
                          <a:latin typeface="Cambria Math" panose="02040503050406030204" pitchFamily="18" charset="0"/>
                        </a:rPr>
                        <m:t>𝑋</m:t>
                      </m:r>
                    </m:oMath>
                  </m:oMathPara>
                </a14:m>
                <a:endParaRPr lang="en-US" sz="2400" dirty="0"/>
              </a:p>
            </p:txBody>
          </p:sp>
        </mc:Choice>
        <mc:Fallback xmlns="">
          <p:sp>
            <p:nvSpPr>
              <p:cNvPr id="29" name="TextBox 28">
                <a:extLst>
                  <a:ext uri="{FF2B5EF4-FFF2-40B4-BE49-F238E27FC236}">
                    <a16:creationId xmlns:a16="http://schemas.microsoft.com/office/drawing/2014/main" id="{0D725B39-19D4-0EAA-471D-60F1FD67F981}"/>
                  </a:ext>
                </a:extLst>
              </p:cNvPr>
              <p:cNvSpPr txBox="1">
                <a:spLocks noRot="1" noChangeAspect="1" noMove="1" noResize="1" noEditPoints="1" noAdjustHandles="1" noChangeArrowheads="1" noChangeShapeType="1" noTextEdit="1"/>
              </p:cNvSpPr>
              <p:nvPr/>
            </p:nvSpPr>
            <p:spPr>
              <a:xfrm>
                <a:off x="9355308" y="3760791"/>
                <a:ext cx="2761205" cy="1250342"/>
              </a:xfrm>
              <a:prstGeom prst="rect">
                <a:avLst/>
              </a:prstGeom>
              <a:blipFill>
                <a:blip r:embed="rId9"/>
                <a:stretch>
                  <a:fillRect l="-3532" t="-3902" r="-242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633C9091-695B-E238-BC05-6EFC680091F6}"/>
              </a:ext>
            </a:extLst>
          </p:cNvPr>
          <p:cNvCxnSpPr>
            <a:stCxn id="4" idx="7"/>
            <a:endCxn id="7" idx="3"/>
          </p:cNvCxnSpPr>
          <p:nvPr/>
        </p:nvCxnSpPr>
        <p:spPr>
          <a:xfrm flipV="1">
            <a:off x="2139822" y="4732623"/>
            <a:ext cx="721492" cy="6786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87502AE-2F90-B8E8-0D5E-AC8F1EF72946}"/>
              </a:ext>
            </a:extLst>
          </p:cNvPr>
          <p:cNvCxnSpPr>
            <a:cxnSpLocks/>
          </p:cNvCxnSpPr>
          <p:nvPr/>
        </p:nvCxnSpPr>
        <p:spPr>
          <a:xfrm flipV="1">
            <a:off x="8006491" y="4726340"/>
            <a:ext cx="342217" cy="6125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2F2B134-5373-3B80-B9A8-469B6FDE56F5}"/>
              </a:ext>
            </a:extLst>
          </p:cNvPr>
          <p:cNvCxnSpPr>
            <a:cxnSpLocks/>
          </p:cNvCxnSpPr>
          <p:nvPr/>
        </p:nvCxnSpPr>
        <p:spPr>
          <a:xfrm flipV="1">
            <a:off x="10839368" y="4236114"/>
            <a:ext cx="192299" cy="27702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5741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Causal Diagrams can help us verify the conditional independence assumptions on the potential outcome variables that are used in identification arguments, from easily interpretable, visually, domain assumptions on how observed data were generated.</a:t>
            </a:r>
          </a:p>
        </p:txBody>
      </p:sp>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503763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0223-5C6C-0B7E-9D0B-762D2E874AAC}"/>
              </a:ext>
            </a:extLst>
          </p:cNvPr>
          <p:cNvSpPr>
            <a:spLocks noGrp="1"/>
          </p:cNvSpPr>
          <p:nvPr>
            <p:ph type="title"/>
          </p:nvPr>
        </p:nvSpPr>
        <p:spPr/>
        <p:txBody>
          <a:bodyPr/>
          <a:lstStyle/>
          <a:p>
            <a:r>
              <a:rPr lang="en-US" dirty="0"/>
              <a:t>Connection to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3C29EF-A30F-41FC-F8CB-EDDDE5C65986}"/>
                  </a:ext>
                </a:extLst>
              </p:cNvPr>
              <p:cNvSpPr>
                <a:spLocks noGrp="1"/>
              </p:cNvSpPr>
              <p:nvPr>
                <p:ph idx="1"/>
              </p:nvPr>
            </p:nvSpPr>
            <p:spPr/>
            <p:txBody>
              <a:bodyPr/>
              <a:lstStyle/>
              <a:p>
                <a:r>
                  <a:rPr lang="en-US" dirty="0"/>
                  <a:t>If we further assume that CEF is linear in transformations </a:t>
                </a:r>
                <a14:m>
                  <m:oMath xmlns:m="http://schemas.openxmlformats.org/officeDocument/2006/math">
                    <m:r>
                      <a:rPr lang="en-US" b="0" i="1" smtClean="0">
                        <a:latin typeface="Cambria Math" panose="02040503050406030204" pitchFamily="18" charset="0"/>
                      </a:rPr>
                      <m:t>𝑊</m:t>
                    </m:r>
                  </m:oMath>
                </a14:m>
                <a:r>
                  <a:rPr lang="en-US" dirty="0"/>
                  <a:t>of raw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oMath>
                  </m:oMathPara>
                </a14:m>
                <a:endParaRPr lang="en-US" dirty="0"/>
              </a:p>
              <a:p>
                <a:r>
                  <a:rPr lang="en-US" dirty="0"/>
                  <a:t>In other words, we assume the decomposition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𝜖</m:t>
                          </m:r>
                        </m:e>
                        <m:e>
                          <m:r>
                            <a:rPr lang="en-US" b="0" i="1" smtClean="0">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𝑋</m:t>
                          </m:r>
                        </m:e>
                      </m:d>
                      <m:r>
                        <a:rPr lang="en-US" b="0" i="1" smtClean="0">
                          <a:latin typeface="Cambria Math" panose="02040503050406030204" pitchFamily="18" charset="0"/>
                        </a:rPr>
                        <m:t>=0</m:t>
                      </m:r>
                    </m:oMath>
                  </m:oMathPara>
                </a14:m>
                <a:endParaRPr lang="en-US" dirty="0"/>
              </a:p>
              <a:p>
                <a:r>
                  <a:rPr lang="en-US" dirty="0"/>
                  <a:t>Then note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e>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𝛼</m:t>
                      </m:r>
                    </m:oMath>
                  </m:oMathPara>
                </a14:m>
                <a:endParaRPr lang="en-US" dirty="0"/>
              </a:p>
              <a:p>
                <a:r>
                  <a:rPr lang="en-US" dirty="0"/>
                  <a:t>CATE is a constant and equal to the predictive effect of </a:t>
                </a:r>
                <a14:m>
                  <m:oMath xmlns:m="http://schemas.openxmlformats.org/officeDocument/2006/math">
                    <m:r>
                      <a:rPr lang="en-US" b="0" i="1" smtClean="0">
                        <a:latin typeface="Cambria Math" panose="02040503050406030204" pitchFamily="18" charset="0"/>
                      </a:rPr>
                      <m:t>𝐷</m:t>
                    </m:r>
                  </m:oMath>
                </a14:m>
                <a:endParaRPr lang="en-US" dirty="0"/>
              </a:p>
              <a:p>
                <a:r>
                  <a:rPr lang="en-US" dirty="0"/>
                  <a:t>Inference can be carried out via OLS or Double Lasso techniques</a:t>
                </a:r>
              </a:p>
            </p:txBody>
          </p:sp>
        </mc:Choice>
        <mc:Fallback xmlns="">
          <p:sp>
            <p:nvSpPr>
              <p:cNvPr id="3" name="Content Placeholder 2">
                <a:extLst>
                  <a:ext uri="{FF2B5EF4-FFF2-40B4-BE49-F238E27FC236}">
                    <a16:creationId xmlns:a16="http://schemas.microsoft.com/office/drawing/2014/main" id="{ED3C29EF-A30F-41FC-F8CB-EDDDE5C6598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1581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0223-5C6C-0B7E-9D0B-762D2E874AAC}"/>
              </a:ext>
            </a:extLst>
          </p:cNvPr>
          <p:cNvSpPr>
            <a:spLocks noGrp="1"/>
          </p:cNvSpPr>
          <p:nvPr>
            <p:ph type="title"/>
          </p:nvPr>
        </p:nvSpPr>
        <p:spPr/>
        <p:txBody>
          <a:bodyPr/>
          <a:lstStyle/>
          <a:p>
            <a:r>
              <a:rPr lang="en-US" dirty="0"/>
              <a:t>Connection to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3C29EF-A30F-41FC-F8CB-EDDDE5C65986}"/>
                  </a:ext>
                </a:extLst>
              </p:cNvPr>
              <p:cNvSpPr>
                <a:spLocks noGrp="1"/>
              </p:cNvSpPr>
              <p:nvPr>
                <p:ph idx="1"/>
              </p:nvPr>
            </p:nvSpPr>
            <p:spPr/>
            <p:txBody>
              <a:bodyPr>
                <a:normAutofit/>
              </a:bodyPr>
              <a:lstStyle/>
              <a:p>
                <a:r>
                  <a:rPr lang="en-US" dirty="0"/>
                  <a:t>More reasonably we can relax and allow for effect heterogeneity</a:t>
                </a:r>
              </a:p>
              <a:p>
                <a:r>
                  <a:rPr lang="en-US" dirty="0"/>
                  <a:t>Assume that CEF is linear in transformations </a:t>
                </a:r>
                <a14:m>
                  <m:oMath xmlns:m="http://schemas.openxmlformats.org/officeDocument/2006/math">
                    <m:r>
                      <a:rPr lang="en-US" b="0" i="1" smtClean="0">
                        <a:latin typeface="Cambria Math" panose="02040503050406030204" pitchFamily="18" charset="0"/>
                      </a:rPr>
                      <m:t>𝑊</m:t>
                    </m:r>
                  </m:oMath>
                </a14:m>
                <a:r>
                  <a:rPr lang="en-US" dirty="0"/>
                  <a:t>of raw </a:t>
                </a:r>
                <a14:m>
                  <m:oMath xmlns:m="http://schemas.openxmlformats.org/officeDocument/2006/math">
                    <m:r>
                      <a:rPr lang="en-US" b="0" i="1" smtClean="0">
                        <a:latin typeface="Cambria Math" panose="02040503050406030204" pitchFamily="18" charset="0"/>
                      </a:rPr>
                      <m:t>𝑋</m:t>
                    </m:r>
                  </m:oMath>
                </a14:m>
                <a:r>
                  <a:rPr lang="en-US" dirty="0"/>
                  <a:t> and interactions; with de-</a:t>
                </a:r>
                <a:r>
                  <a:rPr lang="en-US" dirty="0" err="1"/>
                  <a:t>meaned</a:t>
                </a:r>
                <a:r>
                  <a:rPr lang="en-US" dirty="0"/>
                  <a:t> </a:t>
                </a:r>
                <a14:m>
                  <m:oMath xmlns:m="http://schemas.openxmlformats.org/officeDocument/2006/math">
                    <m:r>
                      <a:rPr lang="en-US" b="0" i="1" smtClean="0">
                        <a:latin typeface="Cambria Math" panose="02040503050406030204" pitchFamily="18" charset="0"/>
                      </a:rPr>
                      <m:t>𝑊</m:t>
                    </m:r>
                  </m:oMath>
                </a14:m>
                <a:r>
                  <a:rPr lang="en-US" dirty="0"/>
                  <a:t>, i.e.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𝐷</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𝑊𝐷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oMath>
                  </m:oMathPara>
                </a14:m>
                <a:endParaRPr lang="en-US" dirty="0"/>
              </a:p>
              <a:p>
                <a:r>
                  <a:rPr lang="en-US" dirty="0"/>
                  <a:t>Then note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𝑊</m:t>
                      </m:r>
                    </m:oMath>
                  </m:oMathPara>
                </a14:m>
                <a:endParaRPr lang="en-US" dirty="0"/>
              </a:p>
              <a:p>
                <a:r>
                  <a:rPr lang="en-US" dirty="0"/>
                  <a:t>And ATE also is recovered by: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oMath>
                </a14:m>
                <a:endParaRPr lang="en-US" dirty="0"/>
              </a:p>
              <a:p>
                <a:r>
                  <a:rPr lang="en-US" dirty="0"/>
                  <a:t>Inference on ATE and coefficients in CATE can be carried out via OLS or Double Lasso techniques</a:t>
                </a:r>
              </a:p>
            </p:txBody>
          </p:sp>
        </mc:Choice>
        <mc:Fallback xmlns="">
          <p:sp>
            <p:nvSpPr>
              <p:cNvPr id="3" name="Content Placeholder 2">
                <a:extLst>
                  <a:ext uri="{FF2B5EF4-FFF2-40B4-BE49-F238E27FC236}">
                    <a16:creationId xmlns:a16="http://schemas.microsoft.com/office/drawing/2014/main" id="{ED3C29EF-A30F-41FC-F8CB-EDDDE5C65986}"/>
                  </a:ext>
                </a:extLst>
              </p:cNvPr>
              <p:cNvSpPr>
                <a:spLocks noGrp="1" noRot="1" noChangeAspect="1" noMove="1" noResize="1" noEditPoints="1" noAdjustHandles="1" noChangeArrowheads="1" noChangeShapeType="1" noTextEdit="1"/>
              </p:cNvSpPr>
              <p:nvPr>
                <p:ph idx="1"/>
              </p:nvPr>
            </p:nvSpPr>
            <p:spPr>
              <a:blipFill>
                <a:blip r:embed="rId2"/>
                <a:stretch>
                  <a:fillRect l="-1043" t="-2241" r="-1101"/>
                </a:stretch>
              </a:blipFill>
            </p:spPr>
            <p:txBody>
              <a:bodyPr/>
              <a:lstStyle/>
              <a:p>
                <a:r>
                  <a:rPr lang="en-US">
                    <a:noFill/>
                  </a:rPr>
                  <a:t> </a:t>
                </a:r>
              </a:p>
            </p:txBody>
          </p:sp>
        </mc:Fallback>
      </mc:AlternateContent>
    </p:spTree>
    <p:extLst>
      <p:ext uri="{BB962C8B-B14F-4D97-AF65-F5344CB8AC3E}">
        <p14:creationId xmlns:p14="http://schemas.microsoft.com/office/powerpoint/2010/main" val="116510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Under furt</a:t>
                </a:r>
                <a:r>
                  <a:rPr lang="en-US" sz="3600" dirty="0"/>
                  <a:t>her assumptions on the CEF </a:t>
                </a:r>
                <a14:m>
                  <m:oMath xmlns:m="http://schemas.openxmlformats.org/officeDocument/2006/math">
                    <m:r>
                      <a:rPr lang="en-US" sz="3600" b="0" i="1" smtClean="0">
                        <a:latin typeface="Cambria Math" panose="02040503050406030204" pitchFamily="18" charset="0"/>
                      </a:rPr>
                      <m:t>𝐸</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𝑌</m:t>
                        </m:r>
                      </m:e>
                      <m:e>
                        <m:r>
                          <a:rPr lang="en-US" sz="3600" b="0" i="1" smtClean="0">
                            <a:latin typeface="Cambria Math" panose="02040503050406030204" pitchFamily="18" charset="0"/>
                          </a:rPr>
                          <m:t>𝐷</m:t>
                        </m:r>
                        <m:r>
                          <a:rPr lang="en-US" sz="3600" b="0" i="1" smtClean="0">
                            <a:latin typeface="Cambria Math" panose="02040503050406030204" pitchFamily="18" charset="0"/>
                          </a:rPr>
                          <m:t>,</m:t>
                        </m:r>
                        <m:r>
                          <a:rPr lang="en-US" sz="3600" b="0" i="1" smtClean="0">
                            <a:latin typeface="Cambria Math" panose="02040503050406030204" pitchFamily="18" charset="0"/>
                          </a:rPr>
                          <m:t>𝑋</m:t>
                        </m:r>
                      </m:e>
                    </m:d>
                  </m:oMath>
                </a14:m>
                <a:r>
                  <a:rPr lang="en-US" sz="3600" kern="1200" dirty="0">
                    <a:solidFill>
                      <a:schemeClr val="tx1"/>
                    </a:solidFill>
                  </a:rPr>
                  <a:t> we can reduce estimation and inference of treatment effects to estimation and inference on parameters in (high-dimensional) linear models; techniques we’ve already covered.</a:t>
                </a:r>
              </a:p>
            </p:txBody>
          </p:sp>
        </mc:Choice>
        <mc:Fallback xmlns="">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908" b="-546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982366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5023591-7D49-6708-5AE5-ED0DFAD36B2C}"/>
                  </a:ext>
                </a:extLst>
              </p:cNvPr>
              <p:cNvSpPr>
                <a:spLocks noGrp="1"/>
              </p:cNvSpPr>
              <p:nvPr>
                <p:ph type="title"/>
              </p:nvPr>
            </p:nvSpPr>
            <p:spPr/>
            <p:txBody>
              <a:bodyPr/>
              <a:lstStyle/>
              <a:p>
                <a:r>
                  <a:rPr lang="en-US" dirty="0"/>
                  <a:t>Bypassing modeling the “outcome” process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oMath>
                </a14:m>
                <a:endParaRPr lang="en-US" dirty="0"/>
              </a:p>
            </p:txBody>
          </p:sp>
        </mc:Choice>
        <mc:Fallback xmlns="">
          <p:sp>
            <p:nvSpPr>
              <p:cNvPr id="2" name="Title 1">
                <a:extLst>
                  <a:ext uri="{FF2B5EF4-FFF2-40B4-BE49-F238E27FC236}">
                    <a16:creationId xmlns:a16="http://schemas.microsoft.com/office/drawing/2014/main" id="{F5023591-7D49-6708-5AE5-ED0DFAD36B2C}"/>
                  </a:ext>
                </a:extLst>
              </p:cNvPr>
              <p:cNvSpPr>
                <a:spLocks noGrp="1" noRot="1" noChangeAspect="1" noMove="1" noResize="1" noEditPoints="1" noAdjustHandles="1" noChangeArrowheads="1" noChangeShapeType="1" noTextEdit="1"/>
              </p:cNvSpPr>
              <p:nvPr>
                <p:ph type="title"/>
              </p:nvPr>
            </p:nvSpPr>
            <p:spPr>
              <a:blipFill>
                <a:blip r:embed="rId2"/>
                <a:stretch>
                  <a:fillRect l="-3478" b="-14530"/>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F36D94F8-3EC2-FBED-9DA5-2C34AB07D06C}"/>
              </a:ext>
            </a:extLst>
          </p:cNvPr>
          <p:cNvSpPr>
            <a:spLocks noGrp="1"/>
          </p:cNvSpPr>
          <p:nvPr>
            <p:ph type="body" idx="1"/>
          </p:nvPr>
        </p:nvSpPr>
        <p:spPr/>
        <p:txBody>
          <a:bodyPr/>
          <a:lstStyle/>
          <a:p>
            <a:r>
              <a:rPr lang="en-US" dirty="0"/>
              <a:t>What if we know the “treatment selection” process (propensity)?</a:t>
            </a:r>
          </a:p>
        </p:txBody>
      </p:sp>
    </p:spTree>
    <p:extLst>
      <p:ext uri="{BB962C8B-B14F-4D97-AF65-F5344CB8AC3E}">
        <p14:creationId xmlns:p14="http://schemas.microsoft.com/office/powerpoint/2010/main" val="235625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9259-926C-C8C7-96EF-7A78BF797EEA}"/>
              </a:ext>
            </a:extLst>
          </p:cNvPr>
          <p:cNvSpPr>
            <a:spLocks noGrp="1"/>
          </p:cNvSpPr>
          <p:nvPr>
            <p:ph type="title"/>
          </p:nvPr>
        </p:nvSpPr>
        <p:spPr/>
        <p:txBody>
          <a:bodyPr/>
          <a:lstStyle/>
          <a:p>
            <a:r>
              <a:rPr lang="en-US" dirty="0"/>
              <a:t>Identification via Propensity Scores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552440-6A94-129C-46D3-D2AE00F4175D}"/>
                  </a:ext>
                </a:extLst>
              </p:cNvPr>
              <p:cNvSpPr>
                <a:spLocks noGrp="1"/>
              </p:cNvSpPr>
              <p:nvPr>
                <p:ph idx="1"/>
              </p:nvPr>
            </p:nvSpPr>
            <p:spPr/>
            <p:txBody>
              <a:bodyPr>
                <a:normAutofit/>
              </a:bodyPr>
              <a:lstStyle/>
              <a:p>
                <a:r>
                  <a:rPr lang="en-US" dirty="0"/>
                  <a:t>The CAPE approach requires learning conditional expectation function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oMath>
                  </m:oMathPara>
                </a14:m>
                <a:endParaRPr lang="en-US" dirty="0"/>
              </a:p>
              <a:p>
                <a:r>
                  <a:rPr lang="en-US" dirty="0"/>
                  <a:t>How outcome varies with treatment and observable characteristics</a:t>
                </a:r>
              </a:p>
              <a:p>
                <a:r>
                  <a:rPr lang="en-US" dirty="0"/>
                  <a:t>In many settings we have more information about the selection process than the outcome process</a:t>
                </a:r>
              </a:p>
              <a:p>
                <a:r>
                  <a:rPr lang="en-US" dirty="0"/>
                  <a:t>For instance, in stratified RCTs we know the propensity score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endParaRPr lang="en-US" dirty="0"/>
              </a:p>
              <a:p>
                <a:r>
                  <a:rPr lang="en-US" dirty="0"/>
                  <a:t>In such cases, when we have a better grasp of the “selection process” can we avoid learning the “outcome process”; which could involve complex mechanisms in the real world</a:t>
                </a:r>
              </a:p>
            </p:txBody>
          </p:sp>
        </mc:Choice>
        <mc:Fallback xmlns="">
          <p:sp>
            <p:nvSpPr>
              <p:cNvPr id="3" name="Content Placeholder 2">
                <a:extLst>
                  <a:ext uri="{FF2B5EF4-FFF2-40B4-BE49-F238E27FC236}">
                    <a16:creationId xmlns:a16="http://schemas.microsoft.com/office/drawing/2014/main" id="{D8552440-6A94-129C-46D3-D2AE00F4175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79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mj-lt"/>
            </a:endParaRPr>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62391"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62391"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053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053044" cy="369332"/>
              </a:xfrm>
              <a:prstGeom prst="rect">
                <a:avLst/>
              </a:prstGeom>
              <a:blipFill>
                <a:blip r:embed="rId8"/>
                <a:stretch>
                  <a:fillRect b="-13115"/>
                </a:stretch>
              </a:blipFill>
            </p:spPr>
            <p:txBody>
              <a:bodyPr/>
              <a:lstStyle/>
              <a:p>
                <a:r>
                  <a:rPr lang="en-US">
                    <a:noFill/>
                  </a:rPr>
                  <a:t> </a:t>
                </a:r>
              </a:p>
            </p:txBody>
          </p:sp>
        </mc:Fallback>
      </mc:AlternateContent>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15408"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15408" y="3187576"/>
                <a:ext cx="1384995" cy="369332"/>
              </a:xfrm>
              <a:prstGeom prst="rect">
                <a:avLst/>
              </a:prstGeom>
              <a:blipFill>
                <a:blip r:embed="rId9"/>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053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053045" cy="369332"/>
              </a:xfrm>
              <a:prstGeom prst="rect">
                <a:avLst/>
              </a:prstGeom>
              <a:blipFill>
                <a:blip r:embed="rId10"/>
                <a:stretch>
                  <a:fillRect b="-13115"/>
                </a:stretch>
              </a:blipFill>
            </p:spPr>
            <p:txBody>
              <a:bodyPr/>
              <a:lstStyle/>
              <a:p>
                <a:r>
                  <a:rPr lang="en-US">
                    <a:noFill/>
                  </a:rPr>
                  <a:t> </a:t>
                </a:r>
              </a:p>
            </p:txBody>
          </p:sp>
        </mc:Fallback>
      </mc:AlternateContent>
      <p:sp>
        <p:nvSpPr>
          <p:cNvPr id="186" name="Oval 185">
            <a:extLst>
              <a:ext uri="{FF2B5EF4-FFF2-40B4-BE49-F238E27FC236}">
                <a16:creationId xmlns:a16="http://schemas.microsoft.com/office/drawing/2014/main" id="{6BCBA187-2949-6CDE-1453-E5C1DECEFD8E}"/>
              </a:ext>
            </a:extLst>
          </p:cNvPr>
          <p:cNvSpPr/>
          <p:nvPr/>
        </p:nvSpPr>
        <p:spPr>
          <a:xfrm>
            <a:off x="6712998" y="2358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7" name="Oval 186">
            <a:extLst>
              <a:ext uri="{FF2B5EF4-FFF2-40B4-BE49-F238E27FC236}">
                <a16:creationId xmlns:a16="http://schemas.microsoft.com/office/drawing/2014/main" id="{DAB76045-8613-403F-EC41-57057987DA0B}"/>
              </a:ext>
            </a:extLst>
          </p:cNvPr>
          <p:cNvSpPr/>
          <p:nvPr/>
        </p:nvSpPr>
        <p:spPr>
          <a:xfrm>
            <a:off x="6712998" y="27709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8" name="Oval 187">
            <a:extLst>
              <a:ext uri="{FF2B5EF4-FFF2-40B4-BE49-F238E27FC236}">
                <a16:creationId xmlns:a16="http://schemas.microsoft.com/office/drawing/2014/main" id="{82D6BDEE-70C6-8F19-F071-9EAF5EE10B38}"/>
              </a:ext>
            </a:extLst>
          </p:cNvPr>
          <p:cNvSpPr/>
          <p:nvPr/>
        </p:nvSpPr>
        <p:spPr>
          <a:xfrm>
            <a:off x="6712998" y="289404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9" name="Oval 188">
            <a:extLst>
              <a:ext uri="{FF2B5EF4-FFF2-40B4-BE49-F238E27FC236}">
                <a16:creationId xmlns:a16="http://schemas.microsoft.com/office/drawing/2014/main" id="{AEB04BA3-6CD4-4AD6-5DE8-31F9CB20C017}"/>
              </a:ext>
            </a:extLst>
          </p:cNvPr>
          <p:cNvSpPr/>
          <p:nvPr/>
        </p:nvSpPr>
        <p:spPr>
          <a:xfrm>
            <a:off x="6712998" y="309098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0" name="Oval 189">
            <a:extLst>
              <a:ext uri="{FF2B5EF4-FFF2-40B4-BE49-F238E27FC236}">
                <a16:creationId xmlns:a16="http://schemas.microsoft.com/office/drawing/2014/main" id="{98759E5C-B655-395C-349A-F3D7D80DBAAF}"/>
              </a:ext>
            </a:extLst>
          </p:cNvPr>
          <p:cNvSpPr/>
          <p:nvPr/>
        </p:nvSpPr>
        <p:spPr>
          <a:xfrm>
            <a:off x="6712998" y="339435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1" name="Oval 190">
            <a:extLst>
              <a:ext uri="{FF2B5EF4-FFF2-40B4-BE49-F238E27FC236}">
                <a16:creationId xmlns:a16="http://schemas.microsoft.com/office/drawing/2014/main" id="{68D7792A-0725-0A51-087F-A4FCC90DDC2C}"/>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2" name="Oval 191">
            <a:extLst>
              <a:ext uri="{FF2B5EF4-FFF2-40B4-BE49-F238E27FC236}">
                <a16:creationId xmlns:a16="http://schemas.microsoft.com/office/drawing/2014/main" id="{841785BD-F08C-2074-4491-831BA34D2FDB}"/>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3" name="Oval 192">
            <a:extLst>
              <a:ext uri="{FF2B5EF4-FFF2-40B4-BE49-F238E27FC236}">
                <a16:creationId xmlns:a16="http://schemas.microsoft.com/office/drawing/2014/main" id="{3C943288-AEAD-0AB7-3592-D7933E3C4A01}"/>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4" name="Oval 193">
            <a:extLst>
              <a:ext uri="{FF2B5EF4-FFF2-40B4-BE49-F238E27FC236}">
                <a16:creationId xmlns:a16="http://schemas.microsoft.com/office/drawing/2014/main" id="{942F011D-07DE-0B1A-6124-BBA62A957AA1}"/>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5" name="Oval 194">
            <a:extLst>
              <a:ext uri="{FF2B5EF4-FFF2-40B4-BE49-F238E27FC236}">
                <a16:creationId xmlns:a16="http://schemas.microsoft.com/office/drawing/2014/main" id="{5F268DB2-8900-C07B-DF3E-C5D55803B47A}"/>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6" name="Oval 195">
            <a:extLst>
              <a:ext uri="{FF2B5EF4-FFF2-40B4-BE49-F238E27FC236}">
                <a16:creationId xmlns:a16="http://schemas.microsoft.com/office/drawing/2014/main" id="{58377C31-BD0F-B830-A015-371248162080}"/>
              </a:ext>
            </a:extLst>
          </p:cNvPr>
          <p:cNvSpPr/>
          <p:nvPr/>
        </p:nvSpPr>
        <p:spPr>
          <a:xfrm>
            <a:off x="6712998" y="433323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7" name="Oval 196">
            <a:extLst>
              <a:ext uri="{FF2B5EF4-FFF2-40B4-BE49-F238E27FC236}">
                <a16:creationId xmlns:a16="http://schemas.microsoft.com/office/drawing/2014/main" id="{35210D96-3AEE-D300-81B4-8B70EC19C559}"/>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8" name="Oval 197">
            <a:extLst>
              <a:ext uri="{FF2B5EF4-FFF2-40B4-BE49-F238E27FC236}">
                <a16:creationId xmlns:a16="http://schemas.microsoft.com/office/drawing/2014/main" id="{AE5F616B-408E-769E-CCA1-FB0E0DF238C0}"/>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9" name="Oval 198">
            <a:extLst>
              <a:ext uri="{FF2B5EF4-FFF2-40B4-BE49-F238E27FC236}">
                <a16:creationId xmlns:a16="http://schemas.microsoft.com/office/drawing/2014/main" id="{74A76AC0-D985-31B1-1504-5D128E8F812F}"/>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0" name="Oval 199">
            <a:extLst>
              <a:ext uri="{FF2B5EF4-FFF2-40B4-BE49-F238E27FC236}">
                <a16:creationId xmlns:a16="http://schemas.microsoft.com/office/drawing/2014/main" id="{83F407A9-C59C-D71D-13EC-A3C8C5AF79E1}"/>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1" name="Oval 200">
            <a:extLst>
              <a:ext uri="{FF2B5EF4-FFF2-40B4-BE49-F238E27FC236}">
                <a16:creationId xmlns:a16="http://schemas.microsoft.com/office/drawing/2014/main" id="{D4711049-230A-986A-3784-E98C32B1F714}"/>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2" name="Oval 201">
            <a:extLst>
              <a:ext uri="{FF2B5EF4-FFF2-40B4-BE49-F238E27FC236}">
                <a16:creationId xmlns:a16="http://schemas.microsoft.com/office/drawing/2014/main" id="{0640CB89-91A5-3D42-00BF-F546B9D72EA8}"/>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3" name="Oval 202">
            <a:extLst>
              <a:ext uri="{FF2B5EF4-FFF2-40B4-BE49-F238E27FC236}">
                <a16:creationId xmlns:a16="http://schemas.microsoft.com/office/drawing/2014/main" id="{9D210949-18F5-ABA2-7896-693DE60BDCDF}"/>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4" name="Freeform: Shape 223">
            <a:extLst>
              <a:ext uri="{FF2B5EF4-FFF2-40B4-BE49-F238E27FC236}">
                <a16:creationId xmlns:a16="http://schemas.microsoft.com/office/drawing/2014/main" id="{D180D895-B4DF-CD6D-3C7E-ACD75830A1F7}"/>
              </a:ext>
            </a:extLst>
          </p:cNvPr>
          <p:cNvSpPr/>
          <p:nvPr/>
        </p:nvSpPr>
        <p:spPr>
          <a:xfrm flipH="1">
            <a:off x="7955547"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mj-lt"/>
            </a:endParaRPr>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mj-lt"/>
            </a:endParaRPr>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11"/>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12"/>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13"/>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1" name="Freeform: Shape 240">
            <a:extLst>
              <a:ext uri="{FF2B5EF4-FFF2-40B4-BE49-F238E27FC236}">
                <a16:creationId xmlns:a16="http://schemas.microsoft.com/office/drawing/2014/main" id="{2B843955-0AB7-9CF1-F39B-86AC46106BF5}"/>
              </a:ext>
            </a:extLst>
          </p:cNvPr>
          <p:cNvSpPr/>
          <p:nvPr/>
        </p:nvSpPr>
        <p:spPr>
          <a:xfrm>
            <a:off x="3685596"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mj-lt"/>
            </a:endParaRPr>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02674"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02674" cy="369332"/>
              </a:xfrm>
              <a:prstGeom prst="rect">
                <a:avLst/>
              </a:prstGeom>
              <a:blipFill>
                <a:blip r:embed="rId15"/>
                <a:stretch>
                  <a:fillRect/>
                </a:stretch>
              </a:blipFill>
            </p:spPr>
            <p:txBody>
              <a:bodyPr/>
              <a:lstStyle/>
              <a:p>
                <a:r>
                  <a:rPr lang="en-US">
                    <a:noFill/>
                  </a:rPr>
                  <a:t> </a:t>
                </a:r>
              </a:p>
            </p:txBody>
          </p:sp>
        </mc:Fallback>
      </mc:AlternateContent>
      <p:sp>
        <p:nvSpPr>
          <p:cNvPr id="285" name="Oval 284">
            <a:extLst>
              <a:ext uri="{FF2B5EF4-FFF2-40B4-BE49-F238E27FC236}">
                <a16:creationId xmlns:a16="http://schemas.microsoft.com/office/drawing/2014/main" id="{6B11DC2E-9929-9B9C-E981-08FDF0AD465E}"/>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6" name="Oval 285">
            <a:extLst>
              <a:ext uri="{FF2B5EF4-FFF2-40B4-BE49-F238E27FC236}">
                <a16:creationId xmlns:a16="http://schemas.microsoft.com/office/drawing/2014/main" id="{46AE1EE1-630B-FD41-12F3-D0DDAD04CB8A}"/>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7" name="Oval 286">
            <a:extLst>
              <a:ext uri="{FF2B5EF4-FFF2-40B4-BE49-F238E27FC236}">
                <a16:creationId xmlns:a16="http://schemas.microsoft.com/office/drawing/2014/main" id="{0AF3A650-E54B-8378-56B1-DC497F1BBC66}"/>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8" name="Oval 287">
            <a:extLst>
              <a:ext uri="{FF2B5EF4-FFF2-40B4-BE49-F238E27FC236}">
                <a16:creationId xmlns:a16="http://schemas.microsoft.com/office/drawing/2014/main" id="{80C7D4CF-D083-D378-0DB4-59A8FBD0FA3C}"/>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9" name="Oval 288">
            <a:extLst>
              <a:ext uri="{FF2B5EF4-FFF2-40B4-BE49-F238E27FC236}">
                <a16:creationId xmlns:a16="http://schemas.microsoft.com/office/drawing/2014/main" id="{461176C2-8331-C35E-FDF4-63B3C4B3C656}"/>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0" name="Oval 289">
            <a:extLst>
              <a:ext uri="{FF2B5EF4-FFF2-40B4-BE49-F238E27FC236}">
                <a16:creationId xmlns:a16="http://schemas.microsoft.com/office/drawing/2014/main" id="{39657035-1D0A-25C8-B42E-B9592DB5F8F3}"/>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1" name="Oval 290">
            <a:extLst>
              <a:ext uri="{FF2B5EF4-FFF2-40B4-BE49-F238E27FC236}">
                <a16:creationId xmlns:a16="http://schemas.microsoft.com/office/drawing/2014/main" id="{75E65718-D41D-7293-6270-15BA23A5FBED}"/>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2" name="Oval 291">
            <a:extLst>
              <a:ext uri="{FF2B5EF4-FFF2-40B4-BE49-F238E27FC236}">
                <a16:creationId xmlns:a16="http://schemas.microsoft.com/office/drawing/2014/main" id="{5A9D732F-84FF-9783-A082-A8E1A8ADBAA5}"/>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3" name="Oval 292">
            <a:extLst>
              <a:ext uri="{FF2B5EF4-FFF2-40B4-BE49-F238E27FC236}">
                <a16:creationId xmlns:a16="http://schemas.microsoft.com/office/drawing/2014/main" id="{2F5504C6-04FE-F7C4-F31A-98305E6CD845}"/>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4" name="Oval 293">
            <a:extLst>
              <a:ext uri="{FF2B5EF4-FFF2-40B4-BE49-F238E27FC236}">
                <a16:creationId xmlns:a16="http://schemas.microsoft.com/office/drawing/2014/main" id="{C1EC6B48-BDCD-9C0D-6EC1-B49A8DD05D8F}"/>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5" name="Oval 294">
            <a:extLst>
              <a:ext uri="{FF2B5EF4-FFF2-40B4-BE49-F238E27FC236}">
                <a16:creationId xmlns:a16="http://schemas.microsoft.com/office/drawing/2014/main" id="{EB3709EA-8366-79B7-EE90-153112F294B8}"/>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6" name="Oval 295">
            <a:extLst>
              <a:ext uri="{FF2B5EF4-FFF2-40B4-BE49-F238E27FC236}">
                <a16:creationId xmlns:a16="http://schemas.microsoft.com/office/drawing/2014/main" id="{ABF8B69F-0D09-1675-D719-0754DB1E0D95}"/>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7" name="Oval 296">
            <a:extLst>
              <a:ext uri="{FF2B5EF4-FFF2-40B4-BE49-F238E27FC236}">
                <a16:creationId xmlns:a16="http://schemas.microsoft.com/office/drawing/2014/main" id="{E17D5636-B93F-9D35-67C7-3BFCB6D5D9E8}"/>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8" name="Oval 297">
            <a:extLst>
              <a:ext uri="{FF2B5EF4-FFF2-40B4-BE49-F238E27FC236}">
                <a16:creationId xmlns:a16="http://schemas.microsoft.com/office/drawing/2014/main" id="{307635BB-2C33-B26D-D72A-8A8559D221A7}"/>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9" name="Oval 298">
            <a:extLst>
              <a:ext uri="{FF2B5EF4-FFF2-40B4-BE49-F238E27FC236}">
                <a16:creationId xmlns:a16="http://schemas.microsoft.com/office/drawing/2014/main" id="{2166117A-BEA7-8E4A-42F7-ECA6D7001BE1}"/>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0" name="Oval 299">
            <a:extLst>
              <a:ext uri="{FF2B5EF4-FFF2-40B4-BE49-F238E27FC236}">
                <a16:creationId xmlns:a16="http://schemas.microsoft.com/office/drawing/2014/main" id="{09FD449A-E5A1-E046-DDF2-E31EC9F7EAE3}"/>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1" name="Oval 300">
            <a:extLst>
              <a:ext uri="{FF2B5EF4-FFF2-40B4-BE49-F238E27FC236}">
                <a16:creationId xmlns:a16="http://schemas.microsoft.com/office/drawing/2014/main" id="{E3E0D233-85EC-C472-C2CF-B845819903CA}"/>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02" name="Oval 301">
            <a:extLst>
              <a:ext uri="{FF2B5EF4-FFF2-40B4-BE49-F238E27FC236}">
                <a16:creationId xmlns:a16="http://schemas.microsoft.com/office/drawing/2014/main" id="{486AA182-265C-62B8-10C8-AD5537483EA0}"/>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03" name="Oval 302">
            <a:extLst>
              <a:ext uri="{FF2B5EF4-FFF2-40B4-BE49-F238E27FC236}">
                <a16:creationId xmlns:a16="http://schemas.microsoft.com/office/drawing/2014/main" id="{11A519D8-16C9-6E0E-C2DA-741C2CB7D336}"/>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4" name="Oval 303">
            <a:extLst>
              <a:ext uri="{FF2B5EF4-FFF2-40B4-BE49-F238E27FC236}">
                <a16:creationId xmlns:a16="http://schemas.microsoft.com/office/drawing/2014/main" id="{8CAFF31E-9683-F789-B7C2-FCEE67934585}"/>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5" name="Oval 304">
            <a:extLst>
              <a:ext uri="{FF2B5EF4-FFF2-40B4-BE49-F238E27FC236}">
                <a16:creationId xmlns:a16="http://schemas.microsoft.com/office/drawing/2014/main" id="{38B8D7A8-EE40-72E7-290A-F38C42486BFA}"/>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6" name="Oval 305">
            <a:extLst>
              <a:ext uri="{FF2B5EF4-FFF2-40B4-BE49-F238E27FC236}">
                <a16:creationId xmlns:a16="http://schemas.microsoft.com/office/drawing/2014/main" id="{AC70A232-5658-DF09-6A0B-C5EA394DCB57}"/>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7" name="Oval 306">
            <a:extLst>
              <a:ext uri="{FF2B5EF4-FFF2-40B4-BE49-F238E27FC236}">
                <a16:creationId xmlns:a16="http://schemas.microsoft.com/office/drawing/2014/main" id="{962284D1-4963-963C-30CC-629ED154ADD4}"/>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8" name="Oval 307">
            <a:extLst>
              <a:ext uri="{FF2B5EF4-FFF2-40B4-BE49-F238E27FC236}">
                <a16:creationId xmlns:a16="http://schemas.microsoft.com/office/drawing/2014/main" id="{C2B5BB6D-F000-D0B2-79FE-8FF5D233A0F9}"/>
              </a:ext>
            </a:extLst>
          </p:cNvPr>
          <p:cNvSpPr/>
          <p:nvPr/>
        </p:nvSpPr>
        <p:spPr>
          <a:xfrm>
            <a:off x="5449526" y="39317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9" name="Oval 308">
            <a:extLst>
              <a:ext uri="{FF2B5EF4-FFF2-40B4-BE49-F238E27FC236}">
                <a16:creationId xmlns:a16="http://schemas.microsoft.com/office/drawing/2014/main" id="{7C7CF1C6-8D9E-9131-3C36-DAB6D347E6A7}"/>
              </a:ext>
            </a:extLst>
          </p:cNvPr>
          <p:cNvSpPr/>
          <p:nvPr/>
        </p:nvSpPr>
        <p:spPr>
          <a:xfrm>
            <a:off x="5449526" y="19421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0" name="Oval 309">
            <a:extLst>
              <a:ext uri="{FF2B5EF4-FFF2-40B4-BE49-F238E27FC236}">
                <a16:creationId xmlns:a16="http://schemas.microsoft.com/office/drawing/2014/main" id="{1D64C41D-AE26-B1AA-37F6-537BB920CCC6}"/>
              </a:ext>
            </a:extLst>
          </p:cNvPr>
          <p:cNvSpPr/>
          <p:nvPr/>
        </p:nvSpPr>
        <p:spPr>
          <a:xfrm>
            <a:off x="5449526" y="31976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1" name="Oval 310">
            <a:extLst>
              <a:ext uri="{FF2B5EF4-FFF2-40B4-BE49-F238E27FC236}">
                <a16:creationId xmlns:a16="http://schemas.microsoft.com/office/drawing/2014/main" id="{2A760938-71F0-855F-29C0-4D9D6213C3AA}"/>
              </a:ext>
            </a:extLst>
          </p:cNvPr>
          <p:cNvSpPr/>
          <p:nvPr/>
        </p:nvSpPr>
        <p:spPr>
          <a:xfrm>
            <a:off x="5449526" y="36845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2" name="Oval 311">
            <a:extLst>
              <a:ext uri="{FF2B5EF4-FFF2-40B4-BE49-F238E27FC236}">
                <a16:creationId xmlns:a16="http://schemas.microsoft.com/office/drawing/2014/main" id="{1472AF26-A6A7-D451-3FC7-C717AC93E075}"/>
              </a:ext>
            </a:extLst>
          </p:cNvPr>
          <p:cNvSpPr/>
          <p:nvPr/>
        </p:nvSpPr>
        <p:spPr>
          <a:xfrm>
            <a:off x="5449526" y="415848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3" name="Oval 312">
            <a:extLst>
              <a:ext uri="{FF2B5EF4-FFF2-40B4-BE49-F238E27FC236}">
                <a16:creationId xmlns:a16="http://schemas.microsoft.com/office/drawing/2014/main" id="{C130E1DF-2949-437F-EEEF-7B6134C1B4C5}"/>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4" name="Oval 313">
            <a:extLst>
              <a:ext uri="{FF2B5EF4-FFF2-40B4-BE49-F238E27FC236}">
                <a16:creationId xmlns:a16="http://schemas.microsoft.com/office/drawing/2014/main" id="{9A0D5F41-5F4B-F42B-0AEC-3225784161EB}"/>
              </a:ext>
            </a:extLst>
          </p:cNvPr>
          <p:cNvSpPr/>
          <p:nvPr/>
        </p:nvSpPr>
        <p:spPr>
          <a:xfrm>
            <a:off x="5449526" y="446721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5" name="Oval 314">
            <a:extLst>
              <a:ext uri="{FF2B5EF4-FFF2-40B4-BE49-F238E27FC236}">
                <a16:creationId xmlns:a16="http://schemas.microsoft.com/office/drawing/2014/main" id="{9723E4E3-5765-7F05-B74F-6D6E3793C210}"/>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6" name="Oval 315">
            <a:extLst>
              <a:ext uri="{FF2B5EF4-FFF2-40B4-BE49-F238E27FC236}">
                <a16:creationId xmlns:a16="http://schemas.microsoft.com/office/drawing/2014/main" id="{7249D104-1A94-A037-C8EA-E1D3E010F675}"/>
              </a:ext>
            </a:extLst>
          </p:cNvPr>
          <p:cNvSpPr/>
          <p:nvPr/>
        </p:nvSpPr>
        <p:spPr>
          <a:xfrm>
            <a:off x="5449526" y="521976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7" name="Oval 316">
            <a:extLst>
              <a:ext uri="{FF2B5EF4-FFF2-40B4-BE49-F238E27FC236}">
                <a16:creationId xmlns:a16="http://schemas.microsoft.com/office/drawing/2014/main" id="{788ECEB9-F6FE-CA02-14BF-A9B4C2319E3B}"/>
              </a:ext>
            </a:extLst>
          </p:cNvPr>
          <p:cNvSpPr/>
          <p:nvPr/>
        </p:nvSpPr>
        <p:spPr>
          <a:xfrm>
            <a:off x="5449526" y="26568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8" name="Oval 317">
            <a:extLst>
              <a:ext uri="{FF2B5EF4-FFF2-40B4-BE49-F238E27FC236}">
                <a16:creationId xmlns:a16="http://schemas.microsoft.com/office/drawing/2014/main" id="{D2FB659B-5402-5CF0-9510-4C60BEDF91FC}"/>
              </a:ext>
            </a:extLst>
          </p:cNvPr>
          <p:cNvSpPr/>
          <p:nvPr/>
        </p:nvSpPr>
        <p:spPr>
          <a:xfrm>
            <a:off x="5449526" y="299819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9" name="Oval 318">
            <a:extLst>
              <a:ext uri="{FF2B5EF4-FFF2-40B4-BE49-F238E27FC236}">
                <a16:creationId xmlns:a16="http://schemas.microsoft.com/office/drawing/2014/main" id="{5C513A26-FA31-09F2-26D5-EC7E7DD15FAF}"/>
              </a:ext>
            </a:extLst>
          </p:cNvPr>
          <p:cNvSpPr/>
          <p:nvPr/>
        </p:nvSpPr>
        <p:spPr>
          <a:xfrm>
            <a:off x="5449526" y="457959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20" name="Oval 319">
            <a:extLst>
              <a:ext uri="{FF2B5EF4-FFF2-40B4-BE49-F238E27FC236}">
                <a16:creationId xmlns:a16="http://schemas.microsoft.com/office/drawing/2014/main" id="{E5D04CE6-C4C2-3134-A560-83D57EBA5C7E}"/>
              </a:ext>
            </a:extLst>
          </p:cNvPr>
          <p:cNvSpPr/>
          <p:nvPr/>
        </p:nvSpPr>
        <p:spPr>
          <a:xfrm>
            <a:off x="5449526" y="49237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 name="Callout: Double Bent Line 1">
            <a:extLst>
              <a:ext uri="{FF2B5EF4-FFF2-40B4-BE49-F238E27FC236}">
                <a16:creationId xmlns:a16="http://schemas.microsoft.com/office/drawing/2014/main" id="{D4260FA3-7D2B-1B6F-6AC5-6E8E5DAD30F6}"/>
              </a:ext>
            </a:extLst>
          </p:cNvPr>
          <p:cNvSpPr/>
          <p:nvPr/>
        </p:nvSpPr>
        <p:spPr>
          <a:xfrm>
            <a:off x="3222201" y="126928"/>
            <a:ext cx="3037318" cy="716248"/>
          </a:xfrm>
          <a:prstGeom prst="borderCallout3">
            <a:avLst>
              <a:gd name="adj1" fmla="val 18750"/>
              <a:gd name="adj2" fmla="val -8333"/>
              <a:gd name="adj3" fmla="val 18750"/>
              <a:gd name="adj4" fmla="val -16667"/>
              <a:gd name="adj5" fmla="val 100000"/>
              <a:gd name="adj6" fmla="val -16667"/>
              <a:gd name="adj7" fmla="val 379607"/>
              <a:gd name="adj8" fmla="val 2305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mj-lt"/>
              </a:rPr>
              <a:t>We know we are under-sampling from the blue points</a:t>
            </a:r>
          </a:p>
        </p:txBody>
      </p:sp>
      <p:sp>
        <p:nvSpPr>
          <p:cNvPr id="3" name="Callout: Double Bent Line 2">
            <a:extLst>
              <a:ext uri="{FF2B5EF4-FFF2-40B4-BE49-F238E27FC236}">
                <a16:creationId xmlns:a16="http://schemas.microsoft.com/office/drawing/2014/main" id="{D22752AC-639C-5C9C-0DD5-006E68A12E56}"/>
              </a:ext>
            </a:extLst>
          </p:cNvPr>
          <p:cNvSpPr/>
          <p:nvPr/>
        </p:nvSpPr>
        <p:spPr>
          <a:xfrm>
            <a:off x="2736393" y="6105444"/>
            <a:ext cx="3037318" cy="716248"/>
          </a:xfrm>
          <a:prstGeom prst="borderCallout3">
            <a:avLst>
              <a:gd name="adj1" fmla="val 18750"/>
              <a:gd name="adj2" fmla="val -8333"/>
              <a:gd name="adj3" fmla="val 18750"/>
              <a:gd name="adj4" fmla="val -16667"/>
              <a:gd name="adj5" fmla="val -61636"/>
              <a:gd name="adj6" fmla="val -16409"/>
              <a:gd name="adj7" fmla="val -220913"/>
              <a:gd name="adj8" fmla="val 4346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mj-lt"/>
              </a:rPr>
              <a:t>We know we are over-sampling from the blue points</a:t>
            </a:r>
          </a:p>
        </p:txBody>
      </p:sp>
      <p:sp>
        <p:nvSpPr>
          <p:cNvPr id="4" name="Oval 3">
            <a:extLst>
              <a:ext uri="{FF2B5EF4-FFF2-40B4-BE49-F238E27FC236}">
                <a16:creationId xmlns:a16="http://schemas.microsoft.com/office/drawing/2014/main" id="{DE6BF038-4FBB-8E8C-A91E-53FAA5D25BD7}"/>
              </a:ext>
            </a:extLst>
          </p:cNvPr>
          <p:cNvSpPr/>
          <p:nvPr/>
        </p:nvSpPr>
        <p:spPr>
          <a:xfrm>
            <a:off x="5551949" y="26568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 name="Callout: Double Bent Line 4">
            <a:extLst>
              <a:ext uri="{FF2B5EF4-FFF2-40B4-BE49-F238E27FC236}">
                <a16:creationId xmlns:a16="http://schemas.microsoft.com/office/drawing/2014/main" id="{249C4AAD-DB49-D4F5-C0D3-1CD8BAEDFA1B}"/>
              </a:ext>
            </a:extLst>
          </p:cNvPr>
          <p:cNvSpPr/>
          <p:nvPr/>
        </p:nvSpPr>
        <p:spPr>
          <a:xfrm>
            <a:off x="6864971" y="15428"/>
            <a:ext cx="3037318" cy="849925"/>
          </a:xfrm>
          <a:prstGeom prst="borderCallout3">
            <a:avLst>
              <a:gd name="adj1" fmla="val 18750"/>
              <a:gd name="adj2" fmla="val -8333"/>
              <a:gd name="adj3" fmla="val 18750"/>
              <a:gd name="adj4" fmla="val -16667"/>
              <a:gd name="adj5" fmla="val 100000"/>
              <a:gd name="adj6" fmla="val -16667"/>
              <a:gd name="adj7" fmla="val 347065"/>
              <a:gd name="adj8" fmla="val -3833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mj-lt"/>
              </a:rPr>
              <a:t>Say we select a blue point with prob 1/4. We can duplicate any blue point four times </a:t>
            </a:r>
          </a:p>
        </p:txBody>
      </p:sp>
      <p:sp>
        <p:nvSpPr>
          <p:cNvPr id="6" name="Oval 5">
            <a:extLst>
              <a:ext uri="{FF2B5EF4-FFF2-40B4-BE49-F238E27FC236}">
                <a16:creationId xmlns:a16="http://schemas.microsoft.com/office/drawing/2014/main" id="{A8D4AC11-17FA-B93C-C7B8-16E60B9D6DF2}"/>
              </a:ext>
            </a:extLst>
          </p:cNvPr>
          <p:cNvSpPr/>
          <p:nvPr/>
        </p:nvSpPr>
        <p:spPr>
          <a:xfrm>
            <a:off x="5652038" y="26568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 name="Oval 6">
            <a:extLst>
              <a:ext uri="{FF2B5EF4-FFF2-40B4-BE49-F238E27FC236}">
                <a16:creationId xmlns:a16="http://schemas.microsoft.com/office/drawing/2014/main" id="{FC9C6F70-7E39-0C9A-6448-B780A2976D79}"/>
              </a:ext>
            </a:extLst>
          </p:cNvPr>
          <p:cNvSpPr/>
          <p:nvPr/>
        </p:nvSpPr>
        <p:spPr>
          <a:xfrm>
            <a:off x="5753730" y="26568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 name="Oval 7">
            <a:extLst>
              <a:ext uri="{FF2B5EF4-FFF2-40B4-BE49-F238E27FC236}">
                <a16:creationId xmlns:a16="http://schemas.microsoft.com/office/drawing/2014/main" id="{CFCD8800-061C-AE92-EA9D-8D01A561491B}"/>
              </a:ext>
            </a:extLst>
          </p:cNvPr>
          <p:cNvSpPr/>
          <p:nvPr/>
        </p:nvSpPr>
        <p:spPr>
          <a:xfrm>
            <a:off x="5448508" y="299533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 name="Oval 8">
            <a:extLst>
              <a:ext uri="{FF2B5EF4-FFF2-40B4-BE49-F238E27FC236}">
                <a16:creationId xmlns:a16="http://schemas.microsoft.com/office/drawing/2014/main" id="{A45F9973-7950-ADF9-C0B4-ECE44DF28C72}"/>
              </a:ext>
            </a:extLst>
          </p:cNvPr>
          <p:cNvSpPr/>
          <p:nvPr/>
        </p:nvSpPr>
        <p:spPr>
          <a:xfrm>
            <a:off x="5550931" y="299533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314B9988-0EAB-D913-5E86-95D217420105}"/>
              </a:ext>
            </a:extLst>
          </p:cNvPr>
          <p:cNvSpPr/>
          <p:nvPr/>
        </p:nvSpPr>
        <p:spPr>
          <a:xfrm>
            <a:off x="5651020" y="299533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 name="Oval 10">
            <a:extLst>
              <a:ext uri="{FF2B5EF4-FFF2-40B4-BE49-F238E27FC236}">
                <a16:creationId xmlns:a16="http://schemas.microsoft.com/office/drawing/2014/main" id="{4E26F432-D8B3-20DD-A274-3374B69FDEC2}"/>
              </a:ext>
            </a:extLst>
          </p:cNvPr>
          <p:cNvSpPr/>
          <p:nvPr/>
        </p:nvSpPr>
        <p:spPr>
          <a:xfrm>
            <a:off x="5752712" y="299533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 name="Oval 11">
            <a:extLst>
              <a:ext uri="{FF2B5EF4-FFF2-40B4-BE49-F238E27FC236}">
                <a16:creationId xmlns:a16="http://schemas.microsoft.com/office/drawing/2014/main" id="{686F7654-3041-3390-D903-66D4D86A5A29}"/>
              </a:ext>
            </a:extLst>
          </p:cNvPr>
          <p:cNvSpPr/>
          <p:nvPr/>
        </p:nvSpPr>
        <p:spPr>
          <a:xfrm>
            <a:off x="5446439" y="393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 name="Oval 12">
            <a:extLst>
              <a:ext uri="{FF2B5EF4-FFF2-40B4-BE49-F238E27FC236}">
                <a16:creationId xmlns:a16="http://schemas.microsoft.com/office/drawing/2014/main" id="{FA13FE31-B482-0CFB-CC2D-962C3D1C0354}"/>
              </a:ext>
            </a:extLst>
          </p:cNvPr>
          <p:cNvSpPr/>
          <p:nvPr/>
        </p:nvSpPr>
        <p:spPr>
          <a:xfrm>
            <a:off x="5548862" y="393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 name="Oval 13">
            <a:extLst>
              <a:ext uri="{FF2B5EF4-FFF2-40B4-BE49-F238E27FC236}">
                <a16:creationId xmlns:a16="http://schemas.microsoft.com/office/drawing/2014/main" id="{056BFE65-A02A-B74B-EEDD-238E940E09A6}"/>
              </a:ext>
            </a:extLst>
          </p:cNvPr>
          <p:cNvSpPr/>
          <p:nvPr/>
        </p:nvSpPr>
        <p:spPr>
          <a:xfrm>
            <a:off x="5648951" y="393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 name="Oval 14">
            <a:extLst>
              <a:ext uri="{FF2B5EF4-FFF2-40B4-BE49-F238E27FC236}">
                <a16:creationId xmlns:a16="http://schemas.microsoft.com/office/drawing/2014/main" id="{0BC1168F-D2A8-88AC-C992-6DB6DC8B896D}"/>
              </a:ext>
            </a:extLst>
          </p:cNvPr>
          <p:cNvSpPr/>
          <p:nvPr/>
        </p:nvSpPr>
        <p:spPr>
          <a:xfrm>
            <a:off x="5750643" y="393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77A1F6C4-2101-72D4-C7C5-507846C077FF}"/>
              </a:ext>
            </a:extLst>
          </p:cNvPr>
          <p:cNvSpPr/>
          <p:nvPr/>
        </p:nvSpPr>
        <p:spPr>
          <a:xfrm>
            <a:off x="5452459" y="193717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 name="Oval 16">
            <a:extLst>
              <a:ext uri="{FF2B5EF4-FFF2-40B4-BE49-F238E27FC236}">
                <a16:creationId xmlns:a16="http://schemas.microsoft.com/office/drawing/2014/main" id="{AE01E009-BD1A-2531-D094-B6F248D1646A}"/>
              </a:ext>
            </a:extLst>
          </p:cNvPr>
          <p:cNvSpPr/>
          <p:nvPr/>
        </p:nvSpPr>
        <p:spPr>
          <a:xfrm>
            <a:off x="5554882" y="193717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43028102-1F8A-D2B4-C67C-3756F8E5351D}"/>
              </a:ext>
            </a:extLst>
          </p:cNvPr>
          <p:cNvSpPr/>
          <p:nvPr/>
        </p:nvSpPr>
        <p:spPr>
          <a:xfrm>
            <a:off x="5654971" y="193717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5D679618-9A4C-28D8-FB2C-BE3BA0D568B6}"/>
              </a:ext>
            </a:extLst>
          </p:cNvPr>
          <p:cNvSpPr/>
          <p:nvPr/>
        </p:nvSpPr>
        <p:spPr>
          <a:xfrm>
            <a:off x="5756663" y="193717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 name="Callout: Double Bent Line 20">
            <a:extLst>
              <a:ext uri="{FF2B5EF4-FFF2-40B4-BE49-F238E27FC236}">
                <a16:creationId xmlns:a16="http://schemas.microsoft.com/office/drawing/2014/main" id="{7BB5DD90-224C-9E88-0AD4-B7B49662E3D0}"/>
              </a:ext>
            </a:extLst>
          </p:cNvPr>
          <p:cNvSpPr/>
          <p:nvPr/>
        </p:nvSpPr>
        <p:spPr>
          <a:xfrm>
            <a:off x="6324837" y="6040178"/>
            <a:ext cx="3165687" cy="804240"/>
          </a:xfrm>
          <a:prstGeom prst="borderCallout3">
            <a:avLst>
              <a:gd name="adj1" fmla="val 18750"/>
              <a:gd name="adj2" fmla="val -8333"/>
              <a:gd name="adj3" fmla="val 18750"/>
              <a:gd name="adj4" fmla="val -16667"/>
              <a:gd name="adj5" fmla="val -61636"/>
              <a:gd name="adj6" fmla="val -16409"/>
              <a:gd name="adj7" fmla="val -207345"/>
              <a:gd name="adj8" fmla="val -2241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mj-lt"/>
              </a:rPr>
              <a:t>Say we select an orange point with prob 3/4. We can duplicate any orange point 4/3 times</a:t>
            </a:r>
          </a:p>
        </p:txBody>
      </p:sp>
      <p:sp>
        <p:nvSpPr>
          <p:cNvPr id="22" name="Oval 21">
            <a:extLst>
              <a:ext uri="{FF2B5EF4-FFF2-40B4-BE49-F238E27FC236}">
                <a16:creationId xmlns:a16="http://schemas.microsoft.com/office/drawing/2014/main" id="{E5D1B6B4-804B-106A-F1C5-AB1D432C33BE}"/>
              </a:ext>
            </a:extLst>
          </p:cNvPr>
          <p:cNvSpPr/>
          <p:nvPr/>
        </p:nvSpPr>
        <p:spPr>
          <a:xfrm>
            <a:off x="5447457" y="319825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 name="Oval 22">
            <a:extLst>
              <a:ext uri="{FF2B5EF4-FFF2-40B4-BE49-F238E27FC236}">
                <a16:creationId xmlns:a16="http://schemas.microsoft.com/office/drawing/2014/main" id="{7DD9E8A7-3DF3-7BB0-ECEC-55229FA44118}"/>
              </a:ext>
            </a:extLst>
          </p:cNvPr>
          <p:cNvSpPr/>
          <p:nvPr/>
        </p:nvSpPr>
        <p:spPr>
          <a:xfrm>
            <a:off x="5446439" y="319539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4" name="Chord 23">
            <a:extLst>
              <a:ext uri="{FF2B5EF4-FFF2-40B4-BE49-F238E27FC236}">
                <a16:creationId xmlns:a16="http://schemas.microsoft.com/office/drawing/2014/main" id="{7AE43981-C2B4-61F1-E4C2-192CC87954E9}"/>
              </a:ext>
            </a:extLst>
          </p:cNvPr>
          <p:cNvSpPr/>
          <p:nvPr/>
        </p:nvSpPr>
        <p:spPr>
          <a:xfrm>
            <a:off x="5548862" y="3195396"/>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1" name="Oval 40">
            <a:extLst>
              <a:ext uri="{FF2B5EF4-FFF2-40B4-BE49-F238E27FC236}">
                <a16:creationId xmlns:a16="http://schemas.microsoft.com/office/drawing/2014/main" id="{B8A20DD1-B706-6049-225F-3A1B464F47E9}"/>
              </a:ext>
            </a:extLst>
          </p:cNvPr>
          <p:cNvSpPr/>
          <p:nvPr/>
        </p:nvSpPr>
        <p:spPr>
          <a:xfrm>
            <a:off x="5454244" y="368542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2" name="Oval 41">
            <a:extLst>
              <a:ext uri="{FF2B5EF4-FFF2-40B4-BE49-F238E27FC236}">
                <a16:creationId xmlns:a16="http://schemas.microsoft.com/office/drawing/2014/main" id="{84324FFB-4D92-877E-72CA-7811E557339B}"/>
              </a:ext>
            </a:extLst>
          </p:cNvPr>
          <p:cNvSpPr/>
          <p:nvPr/>
        </p:nvSpPr>
        <p:spPr>
          <a:xfrm>
            <a:off x="5452175" y="368606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1" name="Oval 50">
            <a:extLst>
              <a:ext uri="{FF2B5EF4-FFF2-40B4-BE49-F238E27FC236}">
                <a16:creationId xmlns:a16="http://schemas.microsoft.com/office/drawing/2014/main" id="{BDD4CC5D-7AD8-8654-4E72-2C4B51A0BAF5}"/>
              </a:ext>
            </a:extLst>
          </p:cNvPr>
          <p:cNvSpPr/>
          <p:nvPr/>
        </p:nvSpPr>
        <p:spPr>
          <a:xfrm>
            <a:off x="5449905" y="41605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8" name="Oval 57">
            <a:extLst>
              <a:ext uri="{FF2B5EF4-FFF2-40B4-BE49-F238E27FC236}">
                <a16:creationId xmlns:a16="http://schemas.microsoft.com/office/drawing/2014/main" id="{9825A7A5-5570-8AFE-D08E-B8F67BD571BB}"/>
              </a:ext>
            </a:extLst>
          </p:cNvPr>
          <p:cNvSpPr/>
          <p:nvPr/>
        </p:nvSpPr>
        <p:spPr>
          <a:xfrm>
            <a:off x="5447836" y="416115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0" name="Oval 59">
            <a:extLst>
              <a:ext uri="{FF2B5EF4-FFF2-40B4-BE49-F238E27FC236}">
                <a16:creationId xmlns:a16="http://schemas.microsoft.com/office/drawing/2014/main" id="{8CF2DC9F-5232-D946-C7C1-4C65B69BF808}"/>
              </a:ext>
            </a:extLst>
          </p:cNvPr>
          <p:cNvSpPr/>
          <p:nvPr/>
        </p:nvSpPr>
        <p:spPr>
          <a:xfrm>
            <a:off x="5446818" y="415829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3ABBF060-B970-DEED-F051-59E3CD88A4F5}"/>
              </a:ext>
            </a:extLst>
          </p:cNvPr>
          <p:cNvSpPr/>
          <p:nvPr/>
        </p:nvSpPr>
        <p:spPr>
          <a:xfrm>
            <a:off x="5451595" y="446775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9DC83876-6DCD-5A26-ADAC-468DB13965AA}"/>
              </a:ext>
            </a:extLst>
          </p:cNvPr>
          <p:cNvSpPr/>
          <p:nvPr/>
        </p:nvSpPr>
        <p:spPr>
          <a:xfrm>
            <a:off x="5449526" y="446840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8" name="Oval 67">
            <a:extLst>
              <a:ext uri="{FF2B5EF4-FFF2-40B4-BE49-F238E27FC236}">
                <a16:creationId xmlns:a16="http://schemas.microsoft.com/office/drawing/2014/main" id="{E0021414-3906-88E3-D158-B8547FEB57D6}"/>
              </a:ext>
            </a:extLst>
          </p:cNvPr>
          <p:cNvSpPr/>
          <p:nvPr/>
        </p:nvSpPr>
        <p:spPr>
          <a:xfrm>
            <a:off x="5448508" y="446554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B8774336-512D-DFB2-63A9-8BC26EF1B2F3}"/>
              </a:ext>
            </a:extLst>
          </p:cNvPr>
          <p:cNvSpPr/>
          <p:nvPr/>
        </p:nvSpPr>
        <p:spPr>
          <a:xfrm>
            <a:off x="5448696" y="457912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1" name="Oval 70">
            <a:extLst>
              <a:ext uri="{FF2B5EF4-FFF2-40B4-BE49-F238E27FC236}">
                <a16:creationId xmlns:a16="http://schemas.microsoft.com/office/drawing/2014/main" id="{5CD46B0E-25CD-28BD-D4AB-5906CEC19391}"/>
              </a:ext>
            </a:extLst>
          </p:cNvPr>
          <p:cNvSpPr/>
          <p:nvPr/>
        </p:nvSpPr>
        <p:spPr>
          <a:xfrm>
            <a:off x="5446627" y="457977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2" name="Oval 71">
            <a:extLst>
              <a:ext uri="{FF2B5EF4-FFF2-40B4-BE49-F238E27FC236}">
                <a16:creationId xmlns:a16="http://schemas.microsoft.com/office/drawing/2014/main" id="{AEB48254-3A26-92BE-682A-173A4C2F53BC}"/>
              </a:ext>
            </a:extLst>
          </p:cNvPr>
          <p:cNvSpPr/>
          <p:nvPr/>
        </p:nvSpPr>
        <p:spPr>
          <a:xfrm>
            <a:off x="5445609" y="457691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8476A89F-EA9E-1F4E-6E97-BE3FCB716DAB}"/>
              </a:ext>
            </a:extLst>
          </p:cNvPr>
          <p:cNvSpPr/>
          <p:nvPr/>
        </p:nvSpPr>
        <p:spPr>
          <a:xfrm>
            <a:off x="5451595" y="492707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5" name="Oval 74">
            <a:extLst>
              <a:ext uri="{FF2B5EF4-FFF2-40B4-BE49-F238E27FC236}">
                <a16:creationId xmlns:a16="http://schemas.microsoft.com/office/drawing/2014/main" id="{81093261-DD76-6DF0-23E8-43B2F44D0F88}"/>
              </a:ext>
            </a:extLst>
          </p:cNvPr>
          <p:cNvSpPr/>
          <p:nvPr/>
        </p:nvSpPr>
        <p:spPr>
          <a:xfrm>
            <a:off x="5449526" y="492772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6" name="Oval 75">
            <a:extLst>
              <a:ext uri="{FF2B5EF4-FFF2-40B4-BE49-F238E27FC236}">
                <a16:creationId xmlns:a16="http://schemas.microsoft.com/office/drawing/2014/main" id="{282831FC-83B1-6B1C-0C3A-476F003345B2}"/>
              </a:ext>
            </a:extLst>
          </p:cNvPr>
          <p:cNvSpPr/>
          <p:nvPr/>
        </p:nvSpPr>
        <p:spPr>
          <a:xfrm>
            <a:off x="5448508" y="492486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8" name="Oval 77">
            <a:extLst>
              <a:ext uri="{FF2B5EF4-FFF2-40B4-BE49-F238E27FC236}">
                <a16:creationId xmlns:a16="http://schemas.microsoft.com/office/drawing/2014/main" id="{7CDDF964-B2CD-ACF4-F163-5AEA0AB4D95E}"/>
              </a:ext>
            </a:extLst>
          </p:cNvPr>
          <p:cNvSpPr/>
          <p:nvPr/>
        </p:nvSpPr>
        <p:spPr>
          <a:xfrm>
            <a:off x="5447472" y="52233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9" name="Oval 78">
            <a:extLst>
              <a:ext uri="{FF2B5EF4-FFF2-40B4-BE49-F238E27FC236}">
                <a16:creationId xmlns:a16="http://schemas.microsoft.com/office/drawing/2014/main" id="{DEAC29F3-EF8B-C384-458F-7AE80A97F64C}"/>
              </a:ext>
            </a:extLst>
          </p:cNvPr>
          <p:cNvSpPr/>
          <p:nvPr/>
        </p:nvSpPr>
        <p:spPr>
          <a:xfrm>
            <a:off x="5445403" y="522403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0" name="Oval 79">
            <a:extLst>
              <a:ext uri="{FF2B5EF4-FFF2-40B4-BE49-F238E27FC236}">
                <a16:creationId xmlns:a16="http://schemas.microsoft.com/office/drawing/2014/main" id="{B2E73B5A-5EA4-621F-E08E-381FF70FF4CE}"/>
              </a:ext>
            </a:extLst>
          </p:cNvPr>
          <p:cNvSpPr/>
          <p:nvPr/>
        </p:nvSpPr>
        <p:spPr>
          <a:xfrm>
            <a:off x="5444385" y="522117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2" name="Freeform: Shape 121">
            <a:extLst>
              <a:ext uri="{FF2B5EF4-FFF2-40B4-BE49-F238E27FC236}">
                <a16:creationId xmlns:a16="http://schemas.microsoft.com/office/drawing/2014/main" id="{5D15E816-D12B-926D-B929-188F068FBAA5}"/>
              </a:ext>
            </a:extLst>
          </p:cNvPr>
          <p:cNvSpPr/>
          <p:nvPr/>
        </p:nvSpPr>
        <p:spPr>
          <a:xfrm>
            <a:off x="4721854" y="1709067"/>
            <a:ext cx="575680" cy="3694130"/>
          </a:xfrm>
          <a:custGeom>
            <a:avLst/>
            <a:gdLst>
              <a:gd name="connsiteX0" fmla="*/ 575592 w 575680"/>
              <a:gd name="connsiteY0" fmla="*/ 0 h 3694130"/>
              <a:gd name="connsiteX1" fmla="*/ 205281 w 575680"/>
              <a:gd name="connsiteY1" fmla="*/ 309560 h 3694130"/>
              <a:gd name="connsiteX2" fmla="*/ 72781 w 575680"/>
              <a:gd name="connsiteY2" fmla="*/ 1048245 h 3694130"/>
              <a:gd name="connsiteX3" fmla="*/ 241388 w 575680"/>
              <a:gd name="connsiteY3" fmla="*/ 1611995 h 3694130"/>
              <a:gd name="connsiteX4" fmla="*/ 770 w 575680"/>
              <a:gd name="connsiteY4" fmla="*/ 2254324 h 3694130"/>
              <a:gd name="connsiteX5" fmla="*/ 459803 w 575680"/>
              <a:gd name="connsiteY5" fmla="*/ 3088269 h 3694130"/>
              <a:gd name="connsiteX6" fmla="*/ 559153 w 575680"/>
              <a:gd name="connsiteY6" fmla="*/ 3694130 h 369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680" h="3694130" extrusionOk="0">
                <a:moveTo>
                  <a:pt x="575592" y="0"/>
                </a:moveTo>
                <a:cubicBezTo>
                  <a:pt x="582958" y="309870"/>
                  <a:pt x="251103" y="137998"/>
                  <a:pt x="205281" y="309560"/>
                </a:cubicBezTo>
                <a:cubicBezTo>
                  <a:pt x="61178" y="466372"/>
                  <a:pt x="112509" y="805840"/>
                  <a:pt x="72781" y="1048245"/>
                </a:cubicBezTo>
                <a:cubicBezTo>
                  <a:pt x="89548" y="1252267"/>
                  <a:pt x="174608" y="1397342"/>
                  <a:pt x="241388" y="1611995"/>
                </a:cubicBezTo>
                <a:cubicBezTo>
                  <a:pt x="359629" y="1846558"/>
                  <a:pt x="29492" y="2053473"/>
                  <a:pt x="770" y="2254324"/>
                </a:cubicBezTo>
                <a:cubicBezTo>
                  <a:pt x="-36664" y="2385922"/>
                  <a:pt x="394394" y="2915007"/>
                  <a:pt x="459803" y="3088269"/>
                </a:cubicBezTo>
                <a:cubicBezTo>
                  <a:pt x="542469" y="3313658"/>
                  <a:pt x="472265" y="3578781"/>
                  <a:pt x="559153" y="3694130"/>
                </a:cubicBezTo>
              </a:path>
            </a:pathLst>
          </a:custGeom>
          <a:noFill/>
          <a:ln w="38100">
            <a:solidFill>
              <a:schemeClr val="tx1"/>
            </a:solidFill>
            <a:prstDash val="lgDashDot"/>
            <a:extLst>
              <a:ext uri="{C807C97D-BFC1-408E-A445-0C87EB9F89A2}">
                <ask:lineSketchStyleProps xmlns:ask="http://schemas.microsoft.com/office/drawing/2018/sketchyshapes" sd="2225865239">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 name="connsiteX0" fmla="*/ 687883 w 687976"/>
                      <a:gd name="connsiteY0" fmla="*/ 0 h 2386518"/>
                      <a:gd name="connsiteX1" fmla="*/ 317572 w 687976"/>
                      <a:gd name="connsiteY1" fmla="*/ 199985 h 2386518"/>
                      <a:gd name="connsiteX2" fmla="*/ 101944 w 687976"/>
                      <a:gd name="connsiteY2" fmla="*/ 692993 h 2386518"/>
                      <a:gd name="connsiteX3" fmla="*/ 339010 w 687976"/>
                      <a:gd name="connsiteY3" fmla="*/ 1180392 h 2386518"/>
                      <a:gd name="connsiteX4" fmla="*/ 594 w 687976"/>
                      <a:gd name="connsiteY4" fmla="*/ 1639582 h 2386518"/>
                      <a:gd name="connsiteX5" fmla="*/ 572094 w 687976"/>
                      <a:gd name="connsiteY5" fmla="*/ 1995114 h 2386518"/>
                      <a:gd name="connsiteX6" fmla="*/ 671444 w 687976"/>
                      <a:gd name="connsiteY6" fmla="*/ 2386518 h 2386518"/>
                      <a:gd name="connsiteX0" fmla="*/ 687883 w 687971"/>
                      <a:gd name="connsiteY0" fmla="*/ 0 h 2386518"/>
                      <a:gd name="connsiteX1" fmla="*/ 317572 w 687971"/>
                      <a:gd name="connsiteY1" fmla="*/ 199985 h 2386518"/>
                      <a:gd name="connsiteX2" fmla="*/ 185072 w 687971"/>
                      <a:gd name="connsiteY2" fmla="*/ 677198 h 2386518"/>
                      <a:gd name="connsiteX3" fmla="*/ 339010 w 687971"/>
                      <a:gd name="connsiteY3" fmla="*/ 1180392 h 2386518"/>
                      <a:gd name="connsiteX4" fmla="*/ 594 w 687971"/>
                      <a:gd name="connsiteY4" fmla="*/ 1639582 h 2386518"/>
                      <a:gd name="connsiteX5" fmla="*/ 572094 w 687971"/>
                      <a:gd name="connsiteY5" fmla="*/ 1995114 h 2386518"/>
                      <a:gd name="connsiteX6" fmla="*/ 671444 w 687971"/>
                      <a:gd name="connsiteY6" fmla="*/ 2386518 h 2386518"/>
                      <a:gd name="connsiteX0" fmla="*/ 687883 w 687971"/>
                      <a:gd name="connsiteY0" fmla="*/ 0 h 2386518"/>
                      <a:gd name="connsiteX1" fmla="*/ 317572 w 687971"/>
                      <a:gd name="connsiteY1" fmla="*/ 199985 h 2386518"/>
                      <a:gd name="connsiteX2" fmla="*/ 185072 w 687971"/>
                      <a:gd name="connsiteY2" fmla="*/ 677198 h 2386518"/>
                      <a:gd name="connsiteX3" fmla="*/ 353679 w 687971"/>
                      <a:gd name="connsiteY3" fmla="*/ 1041397 h 2386518"/>
                      <a:gd name="connsiteX4" fmla="*/ 594 w 687971"/>
                      <a:gd name="connsiteY4" fmla="*/ 1639582 h 2386518"/>
                      <a:gd name="connsiteX5" fmla="*/ 572094 w 687971"/>
                      <a:gd name="connsiteY5" fmla="*/ 1995114 h 2386518"/>
                      <a:gd name="connsiteX6" fmla="*/ 671444 w 687971"/>
                      <a:gd name="connsiteY6" fmla="*/ 2386518 h 2386518"/>
                      <a:gd name="connsiteX0" fmla="*/ 575592 w 575680"/>
                      <a:gd name="connsiteY0" fmla="*/ 0 h 2386518"/>
                      <a:gd name="connsiteX1" fmla="*/ 205281 w 575680"/>
                      <a:gd name="connsiteY1" fmla="*/ 199985 h 2386518"/>
                      <a:gd name="connsiteX2" fmla="*/ 72781 w 575680"/>
                      <a:gd name="connsiteY2" fmla="*/ 677198 h 2386518"/>
                      <a:gd name="connsiteX3" fmla="*/ 241388 w 575680"/>
                      <a:gd name="connsiteY3" fmla="*/ 1041397 h 2386518"/>
                      <a:gd name="connsiteX4" fmla="*/ 770 w 575680"/>
                      <a:gd name="connsiteY4" fmla="*/ 1456361 h 2386518"/>
                      <a:gd name="connsiteX5" fmla="*/ 459803 w 575680"/>
                      <a:gd name="connsiteY5" fmla="*/ 1995114 h 2386518"/>
                      <a:gd name="connsiteX6" fmla="*/ 559153 w 575680"/>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680" h="2386518">
                        <a:moveTo>
                          <a:pt x="575592" y="0"/>
                        </a:moveTo>
                        <a:cubicBezTo>
                          <a:pt x="581516" y="173214"/>
                          <a:pt x="289083" y="87119"/>
                          <a:pt x="205281" y="199985"/>
                        </a:cubicBezTo>
                        <a:cubicBezTo>
                          <a:pt x="121479" y="312851"/>
                          <a:pt x="66763" y="536963"/>
                          <a:pt x="72781" y="677198"/>
                        </a:cubicBezTo>
                        <a:cubicBezTo>
                          <a:pt x="78799" y="817433"/>
                          <a:pt x="170791" y="903232"/>
                          <a:pt x="241388" y="1041397"/>
                        </a:cubicBezTo>
                        <a:cubicBezTo>
                          <a:pt x="311985" y="1179562"/>
                          <a:pt x="20484" y="1325588"/>
                          <a:pt x="770" y="1456361"/>
                        </a:cubicBezTo>
                        <a:cubicBezTo>
                          <a:pt x="-18944" y="1587134"/>
                          <a:pt x="345878" y="1855127"/>
                          <a:pt x="459803" y="1995114"/>
                        </a:cubicBezTo>
                        <a:cubicBezTo>
                          <a:pt x="573728" y="2135101"/>
                          <a:pt x="500261" y="2315814"/>
                          <a:pt x="559153" y="2386518"/>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3" name="Oval 122">
            <a:extLst>
              <a:ext uri="{FF2B5EF4-FFF2-40B4-BE49-F238E27FC236}">
                <a16:creationId xmlns:a16="http://schemas.microsoft.com/office/drawing/2014/main" id="{E9F3FB0C-DD04-DF7E-86BD-8C26344DFCA4}"/>
              </a:ext>
            </a:extLst>
          </p:cNvPr>
          <p:cNvSpPr/>
          <p:nvPr/>
        </p:nvSpPr>
        <p:spPr>
          <a:xfrm>
            <a:off x="5453381" y="3687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4" name="Oval 123">
            <a:extLst>
              <a:ext uri="{FF2B5EF4-FFF2-40B4-BE49-F238E27FC236}">
                <a16:creationId xmlns:a16="http://schemas.microsoft.com/office/drawing/2014/main" id="{8706A478-BCB6-9644-4020-F66613F3D33F}"/>
              </a:ext>
            </a:extLst>
          </p:cNvPr>
          <p:cNvSpPr/>
          <p:nvPr/>
        </p:nvSpPr>
        <p:spPr>
          <a:xfrm>
            <a:off x="5451312" y="368789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5" name="Oval 124">
            <a:extLst>
              <a:ext uri="{FF2B5EF4-FFF2-40B4-BE49-F238E27FC236}">
                <a16:creationId xmlns:a16="http://schemas.microsoft.com/office/drawing/2014/main" id="{995048F9-383E-755B-7856-600BBB2915D0}"/>
              </a:ext>
            </a:extLst>
          </p:cNvPr>
          <p:cNvSpPr/>
          <p:nvPr/>
        </p:nvSpPr>
        <p:spPr>
          <a:xfrm>
            <a:off x="5450294" y="36850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7" name="Oval 126">
            <a:extLst>
              <a:ext uri="{FF2B5EF4-FFF2-40B4-BE49-F238E27FC236}">
                <a16:creationId xmlns:a16="http://schemas.microsoft.com/office/drawing/2014/main" id="{9E521422-F54B-FEA7-E613-DA757A400D7E}"/>
              </a:ext>
            </a:extLst>
          </p:cNvPr>
          <p:cNvSpPr/>
          <p:nvPr/>
        </p:nvSpPr>
        <p:spPr>
          <a:xfrm>
            <a:off x="5449905" y="41599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8" name="Oval 127">
            <a:extLst>
              <a:ext uri="{FF2B5EF4-FFF2-40B4-BE49-F238E27FC236}">
                <a16:creationId xmlns:a16="http://schemas.microsoft.com/office/drawing/2014/main" id="{6B718B6B-314B-0328-7B2B-61B98CDA0723}"/>
              </a:ext>
            </a:extLst>
          </p:cNvPr>
          <p:cNvSpPr/>
          <p:nvPr/>
        </p:nvSpPr>
        <p:spPr>
          <a:xfrm>
            <a:off x="5447836" y="4160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9" name="Oval 128">
            <a:extLst>
              <a:ext uri="{FF2B5EF4-FFF2-40B4-BE49-F238E27FC236}">
                <a16:creationId xmlns:a16="http://schemas.microsoft.com/office/drawing/2014/main" id="{75C64ADA-59B0-0E17-2423-D7107B6A0C03}"/>
              </a:ext>
            </a:extLst>
          </p:cNvPr>
          <p:cNvSpPr/>
          <p:nvPr/>
        </p:nvSpPr>
        <p:spPr>
          <a:xfrm>
            <a:off x="5446818" y="415769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0" name="Chord 129">
            <a:extLst>
              <a:ext uri="{FF2B5EF4-FFF2-40B4-BE49-F238E27FC236}">
                <a16:creationId xmlns:a16="http://schemas.microsoft.com/office/drawing/2014/main" id="{EBD3053C-8618-1BDA-7B40-E7311C746E1A}"/>
              </a:ext>
            </a:extLst>
          </p:cNvPr>
          <p:cNvSpPr/>
          <p:nvPr/>
        </p:nvSpPr>
        <p:spPr>
          <a:xfrm>
            <a:off x="5549241" y="4157698"/>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1" name="Oval 130">
            <a:extLst>
              <a:ext uri="{FF2B5EF4-FFF2-40B4-BE49-F238E27FC236}">
                <a16:creationId xmlns:a16="http://schemas.microsoft.com/office/drawing/2014/main" id="{F3E510D9-091C-A35C-02C5-702C93FD0693}"/>
              </a:ext>
            </a:extLst>
          </p:cNvPr>
          <p:cNvSpPr/>
          <p:nvPr/>
        </p:nvSpPr>
        <p:spPr>
          <a:xfrm>
            <a:off x="5451228" y="446883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2" name="Oval 131">
            <a:extLst>
              <a:ext uri="{FF2B5EF4-FFF2-40B4-BE49-F238E27FC236}">
                <a16:creationId xmlns:a16="http://schemas.microsoft.com/office/drawing/2014/main" id="{885E3C05-E278-B391-84D0-37314D9DEB81}"/>
              </a:ext>
            </a:extLst>
          </p:cNvPr>
          <p:cNvSpPr/>
          <p:nvPr/>
        </p:nvSpPr>
        <p:spPr>
          <a:xfrm>
            <a:off x="5449159" y="44694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3" name="Oval 132">
            <a:extLst>
              <a:ext uri="{FF2B5EF4-FFF2-40B4-BE49-F238E27FC236}">
                <a16:creationId xmlns:a16="http://schemas.microsoft.com/office/drawing/2014/main" id="{4DAC34D6-A1F7-9037-EFAB-40821558118E}"/>
              </a:ext>
            </a:extLst>
          </p:cNvPr>
          <p:cNvSpPr/>
          <p:nvPr/>
        </p:nvSpPr>
        <p:spPr>
          <a:xfrm>
            <a:off x="5448141" y="446662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4" name="Chord 133">
            <a:extLst>
              <a:ext uri="{FF2B5EF4-FFF2-40B4-BE49-F238E27FC236}">
                <a16:creationId xmlns:a16="http://schemas.microsoft.com/office/drawing/2014/main" id="{658AAB2C-CD8A-BC3B-16EF-2314A7E8B341}"/>
              </a:ext>
            </a:extLst>
          </p:cNvPr>
          <p:cNvSpPr/>
          <p:nvPr/>
        </p:nvSpPr>
        <p:spPr>
          <a:xfrm>
            <a:off x="5550564" y="4466625"/>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5" name="Oval 134">
            <a:extLst>
              <a:ext uri="{FF2B5EF4-FFF2-40B4-BE49-F238E27FC236}">
                <a16:creationId xmlns:a16="http://schemas.microsoft.com/office/drawing/2014/main" id="{9962B4C5-BF56-E2DF-7898-CA63BF4A404F}"/>
              </a:ext>
            </a:extLst>
          </p:cNvPr>
          <p:cNvSpPr/>
          <p:nvPr/>
        </p:nvSpPr>
        <p:spPr>
          <a:xfrm>
            <a:off x="5451228" y="458098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6" name="Oval 135">
            <a:extLst>
              <a:ext uri="{FF2B5EF4-FFF2-40B4-BE49-F238E27FC236}">
                <a16:creationId xmlns:a16="http://schemas.microsoft.com/office/drawing/2014/main" id="{E630B25B-4BA3-B98B-3313-79088ABBE200}"/>
              </a:ext>
            </a:extLst>
          </p:cNvPr>
          <p:cNvSpPr/>
          <p:nvPr/>
        </p:nvSpPr>
        <p:spPr>
          <a:xfrm>
            <a:off x="5449159" y="458163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7" name="Oval 136">
            <a:extLst>
              <a:ext uri="{FF2B5EF4-FFF2-40B4-BE49-F238E27FC236}">
                <a16:creationId xmlns:a16="http://schemas.microsoft.com/office/drawing/2014/main" id="{95813807-4B7F-0F21-24D1-0D85B39F9DB5}"/>
              </a:ext>
            </a:extLst>
          </p:cNvPr>
          <p:cNvSpPr/>
          <p:nvPr/>
        </p:nvSpPr>
        <p:spPr>
          <a:xfrm>
            <a:off x="5448141" y="457877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8" name="Chord 137">
            <a:extLst>
              <a:ext uri="{FF2B5EF4-FFF2-40B4-BE49-F238E27FC236}">
                <a16:creationId xmlns:a16="http://schemas.microsoft.com/office/drawing/2014/main" id="{D6B701DA-D268-3029-0215-665029D2ED53}"/>
              </a:ext>
            </a:extLst>
          </p:cNvPr>
          <p:cNvSpPr/>
          <p:nvPr/>
        </p:nvSpPr>
        <p:spPr>
          <a:xfrm>
            <a:off x="5550564" y="4578776"/>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9" name="Oval 158">
            <a:extLst>
              <a:ext uri="{FF2B5EF4-FFF2-40B4-BE49-F238E27FC236}">
                <a16:creationId xmlns:a16="http://schemas.microsoft.com/office/drawing/2014/main" id="{C5CBA09A-8E0C-A5DC-8089-9BB200104B96}"/>
              </a:ext>
            </a:extLst>
          </p:cNvPr>
          <p:cNvSpPr/>
          <p:nvPr/>
        </p:nvSpPr>
        <p:spPr>
          <a:xfrm>
            <a:off x="5450960" y="49270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0" name="Oval 159">
            <a:extLst>
              <a:ext uri="{FF2B5EF4-FFF2-40B4-BE49-F238E27FC236}">
                <a16:creationId xmlns:a16="http://schemas.microsoft.com/office/drawing/2014/main" id="{640754F6-E565-B59E-2A05-8EFA572BBE55}"/>
              </a:ext>
            </a:extLst>
          </p:cNvPr>
          <p:cNvSpPr/>
          <p:nvPr/>
        </p:nvSpPr>
        <p:spPr>
          <a:xfrm>
            <a:off x="5448891" y="492765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1" name="Oval 160">
            <a:extLst>
              <a:ext uri="{FF2B5EF4-FFF2-40B4-BE49-F238E27FC236}">
                <a16:creationId xmlns:a16="http://schemas.microsoft.com/office/drawing/2014/main" id="{134FCB87-B083-C306-39AA-6E588D332AAF}"/>
              </a:ext>
            </a:extLst>
          </p:cNvPr>
          <p:cNvSpPr/>
          <p:nvPr/>
        </p:nvSpPr>
        <p:spPr>
          <a:xfrm>
            <a:off x="5447873" y="492479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2" name="Chord 161">
            <a:extLst>
              <a:ext uri="{FF2B5EF4-FFF2-40B4-BE49-F238E27FC236}">
                <a16:creationId xmlns:a16="http://schemas.microsoft.com/office/drawing/2014/main" id="{964DAB57-707D-8886-548F-1D015ED668C8}"/>
              </a:ext>
            </a:extLst>
          </p:cNvPr>
          <p:cNvSpPr/>
          <p:nvPr/>
        </p:nvSpPr>
        <p:spPr>
          <a:xfrm>
            <a:off x="5550296" y="4924796"/>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3" name="Oval 162">
            <a:extLst>
              <a:ext uri="{FF2B5EF4-FFF2-40B4-BE49-F238E27FC236}">
                <a16:creationId xmlns:a16="http://schemas.microsoft.com/office/drawing/2014/main" id="{EEA240C3-65DA-2773-5A3B-DE266F8D0D94}"/>
              </a:ext>
            </a:extLst>
          </p:cNvPr>
          <p:cNvSpPr/>
          <p:nvPr/>
        </p:nvSpPr>
        <p:spPr>
          <a:xfrm>
            <a:off x="5449504" y="522222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4" name="Oval 163">
            <a:extLst>
              <a:ext uri="{FF2B5EF4-FFF2-40B4-BE49-F238E27FC236}">
                <a16:creationId xmlns:a16="http://schemas.microsoft.com/office/drawing/2014/main" id="{BE42E340-5589-E9D8-3B1C-65BCF0349B3E}"/>
              </a:ext>
            </a:extLst>
          </p:cNvPr>
          <p:cNvSpPr/>
          <p:nvPr/>
        </p:nvSpPr>
        <p:spPr>
          <a:xfrm>
            <a:off x="5447435" y="522287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5" name="Oval 164">
            <a:extLst>
              <a:ext uri="{FF2B5EF4-FFF2-40B4-BE49-F238E27FC236}">
                <a16:creationId xmlns:a16="http://schemas.microsoft.com/office/drawing/2014/main" id="{C3C925A9-05DD-D1CE-2811-375E20860B29}"/>
              </a:ext>
            </a:extLst>
          </p:cNvPr>
          <p:cNvSpPr/>
          <p:nvPr/>
        </p:nvSpPr>
        <p:spPr>
          <a:xfrm>
            <a:off x="5446417" y="52200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6" name="Chord 165">
            <a:extLst>
              <a:ext uri="{FF2B5EF4-FFF2-40B4-BE49-F238E27FC236}">
                <a16:creationId xmlns:a16="http://schemas.microsoft.com/office/drawing/2014/main" id="{C680FDA8-D380-190B-2227-5AA8C7D1C762}"/>
              </a:ext>
            </a:extLst>
          </p:cNvPr>
          <p:cNvSpPr/>
          <p:nvPr/>
        </p:nvSpPr>
        <p:spPr>
          <a:xfrm>
            <a:off x="5548840" y="5220017"/>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242363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9" grpId="0" animBg="1"/>
      <p:bldP spid="10" grpId="0" animBg="1"/>
      <p:bldP spid="11" grpId="0" animBg="1"/>
      <p:bldP spid="13" grpId="0" animBg="1"/>
      <p:bldP spid="14" grpId="0" animBg="1"/>
      <p:bldP spid="15" grpId="0" animBg="1"/>
      <p:bldP spid="17" grpId="0" animBg="1"/>
      <p:bldP spid="18" grpId="0" animBg="1"/>
      <p:bldP spid="19" grpId="0" animBg="1"/>
      <p:bldP spid="21" grpId="0" animBg="1"/>
      <p:bldP spid="24" grpId="0" animBg="1"/>
      <p:bldP spid="122" grpId="0" animBg="1"/>
      <p:bldP spid="130" grpId="0" animBg="1"/>
      <p:bldP spid="134" grpId="0" animBg="1"/>
      <p:bldP spid="138" grpId="0" animBg="1"/>
      <p:bldP spid="162" grpId="0" animBg="1"/>
      <p:bldP spid="16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62391"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62391"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3"/>
                <a:stretch>
                  <a:fillRect/>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2341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92D050"/>
                          </a:solidFill>
                          <a:latin typeface="Cambria Math" panose="02040503050406030204" pitchFamily="18" charset="0"/>
                        </a:rPr>
                        <m:t>𝑯</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234184" cy="369332"/>
              </a:xfrm>
              <a:prstGeom prst="rect">
                <a:avLst/>
              </a:prstGeom>
              <a:blipFill>
                <a:blip r:embed="rId4"/>
                <a:stretch>
                  <a:fillRect b="-13115"/>
                </a:stretch>
              </a:blipFill>
            </p:spPr>
            <p:txBody>
              <a:bodyPr/>
              <a:lstStyle/>
              <a:p>
                <a:r>
                  <a:rPr lang="en-US">
                    <a:noFill/>
                  </a:rPr>
                  <a:t> </a:t>
                </a:r>
              </a:p>
            </p:txBody>
          </p:sp>
        </mc:Fallback>
      </mc:AlternateContent>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15408"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15408" y="3187576"/>
                <a:ext cx="1384995" cy="369332"/>
              </a:xfrm>
              <a:prstGeom prst="rect">
                <a:avLst/>
              </a:prstGeom>
              <a:blipFill>
                <a:blip r:embed="rId5"/>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2341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92D050"/>
                          </a:solidFill>
                          <a:latin typeface="Cambria Math" panose="02040503050406030204" pitchFamily="18" charset="0"/>
                        </a:rPr>
                        <m:t>𝑯</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234184" cy="369332"/>
              </a:xfrm>
              <a:prstGeom prst="rect">
                <a:avLst/>
              </a:prstGeom>
              <a:blipFill>
                <a:blip r:embed="rId6"/>
                <a:stretch>
                  <a:fillRect b="-13115"/>
                </a:stretch>
              </a:blipFill>
            </p:spPr>
            <p:txBody>
              <a:bodyPr/>
              <a:lstStyle/>
              <a:p>
                <a:r>
                  <a:rPr lang="en-US">
                    <a:noFill/>
                  </a:rPr>
                  <a:t> </a:t>
                </a:r>
              </a:p>
            </p:txBody>
          </p:sp>
        </mc:Fallback>
      </mc:AlternateContent>
      <p:sp>
        <p:nvSpPr>
          <p:cNvPr id="186" name="Oval 185">
            <a:extLst>
              <a:ext uri="{FF2B5EF4-FFF2-40B4-BE49-F238E27FC236}">
                <a16:creationId xmlns:a16="http://schemas.microsoft.com/office/drawing/2014/main" id="{6BCBA187-2949-6CDE-1453-E5C1DECEFD8E}"/>
              </a:ext>
            </a:extLst>
          </p:cNvPr>
          <p:cNvSpPr/>
          <p:nvPr/>
        </p:nvSpPr>
        <p:spPr>
          <a:xfrm>
            <a:off x="6712998" y="235855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7" name="Oval 186">
            <a:extLst>
              <a:ext uri="{FF2B5EF4-FFF2-40B4-BE49-F238E27FC236}">
                <a16:creationId xmlns:a16="http://schemas.microsoft.com/office/drawing/2014/main" id="{DAB76045-8613-403F-EC41-57057987DA0B}"/>
              </a:ext>
            </a:extLst>
          </p:cNvPr>
          <p:cNvSpPr/>
          <p:nvPr/>
        </p:nvSpPr>
        <p:spPr>
          <a:xfrm>
            <a:off x="6712998" y="277098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8" name="Oval 187">
            <a:extLst>
              <a:ext uri="{FF2B5EF4-FFF2-40B4-BE49-F238E27FC236}">
                <a16:creationId xmlns:a16="http://schemas.microsoft.com/office/drawing/2014/main" id="{82D6BDEE-70C6-8F19-F071-9EAF5EE10B38}"/>
              </a:ext>
            </a:extLst>
          </p:cNvPr>
          <p:cNvSpPr/>
          <p:nvPr/>
        </p:nvSpPr>
        <p:spPr>
          <a:xfrm>
            <a:off x="6712998" y="289404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9" name="Oval 188">
            <a:extLst>
              <a:ext uri="{FF2B5EF4-FFF2-40B4-BE49-F238E27FC236}">
                <a16:creationId xmlns:a16="http://schemas.microsoft.com/office/drawing/2014/main" id="{AEB04BA3-6CD4-4AD6-5DE8-31F9CB20C017}"/>
              </a:ext>
            </a:extLst>
          </p:cNvPr>
          <p:cNvSpPr/>
          <p:nvPr/>
        </p:nvSpPr>
        <p:spPr>
          <a:xfrm>
            <a:off x="6712998" y="309098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0" name="Oval 189">
            <a:extLst>
              <a:ext uri="{FF2B5EF4-FFF2-40B4-BE49-F238E27FC236}">
                <a16:creationId xmlns:a16="http://schemas.microsoft.com/office/drawing/2014/main" id="{98759E5C-B655-395C-349A-F3D7D80DBAAF}"/>
              </a:ext>
            </a:extLst>
          </p:cNvPr>
          <p:cNvSpPr/>
          <p:nvPr/>
        </p:nvSpPr>
        <p:spPr>
          <a:xfrm>
            <a:off x="6712998" y="339435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1" name="Oval 190">
            <a:extLst>
              <a:ext uri="{FF2B5EF4-FFF2-40B4-BE49-F238E27FC236}">
                <a16:creationId xmlns:a16="http://schemas.microsoft.com/office/drawing/2014/main" id="{68D7792A-0725-0A51-087F-A4FCC90DDC2C}"/>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2" name="Oval 191">
            <a:extLst>
              <a:ext uri="{FF2B5EF4-FFF2-40B4-BE49-F238E27FC236}">
                <a16:creationId xmlns:a16="http://schemas.microsoft.com/office/drawing/2014/main" id="{841785BD-F08C-2074-4491-831BA34D2FDB}"/>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3" name="Oval 192">
            <a:extLst>
              <a:ext uri="{FF2B5EF4-FFF2-40B4-BE49-F238E27FC236}">
                <a16:creationId xmlns:a16="http://schemas.microsoft.com/office/drawing/2014/main" id="{3C943288-AEAD-0AB7-3592-D7933E3C4A01}"/>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4" name="Oval 193">
            <a:extLst>
              <a:ext uri="{FF2B5EF4-FFF2-40B4-BE49-F238E27FC236}">
                <a16:creationId xmlns:a16="http://schemas.microsoft.com/office/drawing/2014/main" id="{942F011D-07DE-0B1A-6124-BBA62A957AA1}"/>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5" name="Oval 194">
            <a:extLst>
              <a:ext uri="{FF2B5EF4-FFF2-40B4-BE49-F238E27FC236}">
                <a16:creationId xmlns:a16="http://schemas.microsoft.com/office/drawing/2014/main" id="{5F268DB2-8900-C07B-DF3E-C5D55803B47A}"/>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6" name="Oval 195">
            <a:extLst>
              <a:ext uri="{FF2B5EF4-FFF2-40B4-BE49-F238E27FC236}">
                <a16:creationId xmlns:a16="http://schemas.microsoft.com/office/drawing/2014/main" id="{58377C31-BD0F-B830-A015-371248162080}"/>
              </a:ext>
            </a:extLst>
          </p:cNvPr>
          <p:cNvSpPr/>
          <p:nvPr/>
        </p:nvSpPr>
        <p:spPr>
          <a:xfrm>
            <a:off x="6712998" y="4333232"/>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7" name="Oval 196">
            <a:extLst>
              <a:ext uri="{FF2B5EF4-FFF2-40B4-BE49-F238E27FC236}">
                <a16:creationId xmlns:a16="http://schemas.microsoft.com/office/drawing/2014/main" id="{35210D96-3AEE-D300-81B4-8B70EC19C559}"/>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8" name="Oval 197">
            <a:extLst>
              <a:ext uri="{FF2B5EF4-FFF2-40B4-BE49-F238E27FC236}">
                <a16:creationId xmlns:a16="http://schemas.microsoft.com/office/drawing/2014/main" id="{AE5F616B-408E-769E-CCA1-FB0E0DF238C0}"/>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9" name="Oval 198">
            <a:extLst>
              <a:ext uri="{FF2B5EF4-FFF2-40B4-BE49-F238E27FC236}">
                <a16:creationId xmlns:a16="http://schemas.microsoft.com/office/drawing/2014/main" id="{74A76AC0-D985-31B1-1504-5D128E8F812F}"/>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0" name="Oval 199">
            <a:extLst>
              <a:ext uri="{FF2B5EF4-FFF2-40B4-BE49-F238E27FC236}">
                <a16:creationId xmlns:a16="http://schemas.microsoft.com/office/drawing/2014/main" id="{83F407A9-C59C-D71D-13EC-A3C8C5AF79E1}"/>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1" name="Oval 200">
            <a:extLst>
              <a:ext uri="{FF2B5EF4-FFF2-40B4-BE49-F238E27FC236}">
                <a16:creationId xmlns:a16="http://schemas.microsoft.com/office/drawing/2014/main" id="{D4711049-230A-986A-3784-E98C32B1F714}"/>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2" name="Oval 201">
            <a:extLst>
              <a:ext uri="{FF2B5EF4-FFF2-40B4-BE49-F238E27FC236}">
                <a16:creationId xmlns:a16="http://schemas.microsoft.com/office/drawing/2014/main" id="{0640CB89-91A5-3D42-00BF-F546B9D72EA8}"/>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3" name="Oval 202">
            <a:extLst>
              <a:ext uri="{FF2B5EF4-FFF2-40B4-BE49-F238E27FC236}">
                <a16:creationId xmlns:a16="http://schemas.microsoft.com/office/drawing/2014/main" id="{9D210949-18F5-ABA2-7896-693DE60BDCDF}"/>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7"/>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85" name="Oval 284">
            <a:extLst>
              <a:ext uri="{FF2B5EF4-FFF2-40B4-BE49-F238E27FC236}">
                <a16:creationId xmlns:a16="http://schemas.microsoft.com/office/drawing/2014/main" id="{6B11DC2E-9929-9B9C-E981-08FDF0AD465E}"/>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6" name="Oval 285">
            <a:extLst>
              <a:ext uri="{FF2B5EF4-FFF2-40B4-BE49-F238E27FC236}">
                <a16:creationId xmlns:a16="http://schemas.microsoft.com/office/drawing/2014/main" id="{46AE1EE1-630B-FD41-12F3-D0DDAD04CB8A}"/>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7" name="Oval 286">
            <a:extLst>
              <a:ext uri="{FF2B5EF4-FFF2-40B4-BE49-F238E27FC236}">
                <a16:creationId xmlns:a16="http://schemas.microsoft.com/office/drawing/2014/main" id="{0AF3A650-E54B-8378-56B1-DC497F1BBC66}"/>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8" name="Oval 287">
            <a:extLst>
              <a:ext uri="{FF2B5EF4-FFF2-40B4-BE49-F238E27FC236}">
                <a16:creationId xmlns:a16="http://schemas.microsoft.com/office/drawing/2014/main" id="{80C7D4CF-D083-D378-0DB4-59A8FBD0FA3C}"/>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9" name="Oval 288">
            <a:extLst>
              <a:ext uri="{FF2B5EF4-FFF2-40B4-BE49-F238E27FC236}">
                <a16:creationId xmlns:a16="http://schemas.microsoft.com/office/drawing/2014/main" id="{461176C2-8331-C35E-FDF4-63B3C4B3C656}"/>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0" name="Oval 289">
            <a:extLst>
              <a:ext uri="{FF2B5EF4-FFF2-40B4-BE49-F238E27FC236}">
                <a16:creationId xmlns:a16="http://schemas.microsoft.com/office/drawing/2014/main" id="{39657035-1D0A-25C8-B42E-B9592DB5F8F3}"/>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1" name="Oval 290">
            <a:extLst>
              <a:ext uri="{FF2B5EF4-FFF2-40B4-BE49-F238E27FC236}">
                <a16:creationId xmlns:a16="http://schemas.microsoft.com/office/drawing/2014/main" id="{75E65718-D41D-7293-6270-15BA23A5FBED}"/>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2" name="Oval 291">
            <a:extLst>
              <a:ext uri="{FF2B5EF4-FFF2-40B4-BE49-F238E27FC236}">
                <a16:creationId xmlns:a16="http://schemas.microsoft.com/office/drawing/2014/main" id="{5A9D732F-84FF-9783-A082-A8E1A8ADBAA5}"/>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3" name="Oval 292">
            <a:extLst>
              <a:ext uri="{FF2B5EF4-FFF2-40B4-BE49-F238E27FC236}">
                <a16:creationId xmlns:a16="http://schemas.microsoft.com/office/drawing/2014/main" id="{2F5504C6-04FE-F7C4-F31A-98305E6CD845}"/>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4" name="Oval 293">
            <a:extLst>
              <a:ext uri="{FF2B5EF4-FFF2-40B4-BE49-F238E27FC236}">
                <a16:creationId xmlns:a16="http://schemas.microsoft.com/office/drawing/2014/main" id="{C1EC6B48-BDCD-9C0D-6EC1-B49A8DD05D8F}"/>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5" name="Oval 294">
            <a:extLst>
              <a:ext uri="{FF2B5EF4-FFF2-40B4-BE49-F238E27FC236}">
                <a16:creationId xmlns:a16="http://schemas.microsoft.com/office/drawing/2014/main" id="{EB3709EA-8366-79B7-EE90-153112F294B8}"/>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6" name="Oval 295">
            <a:extLst>
              <a:ext uri="{FF2B5EF4-FFF2-40B4-BE49-F238E27FC236}">
                <a16:creationId xmlns:a16="http://schemas.microsoft.com/office/drawing/2014/main" id="{ABF8B69F-0D09-1675-D719-0754DB1E0D95}"/>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7" name="Oval 296">
            <a:extLst>
              <a:ext uri="{FF2B5EF4-FFF2-40B4-BE49-F238E27FC236}">
                <a16:creationId xmlns:a16="http://schemas.microsoft.com/office/drawing/2014/main" id="{E17D5636-B93F-9D35-67C7-3BFCB6D5D9E8}"/>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8" name="Oval 297">
            <a:extLst>
              <a:ext uri="{FF2B5EF4-FFF2-40B4-BE49-F238E27FC236}">
                <a16:creationId xmlns:a16="http://schemas.microsoft.com/office/drawing/2014/main" id="{307635BB-2C33-B26D-D72A-8A8559D221A7}"/>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9" name="Oval 298">
            <a:extLst>
              <a:ext uri="{FF2B5EF4-FFF2-40B4-BE49-F238E27FC236}">
                <a16:creationId xmlns:a16="http://schemas.microsoft.com/office/drawing/2014/main" id="{2166117A-BEA7-8E4A-42F7-ECA6D7001BE1}"/>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0" name="Oval 299">
            <a:extLst>
              <a:ext uri="{FF2B5EF4-FFF2-40B4-BE49-F238E27FC236}">
                <a16:creationId xmlns:a16="http://schemas.microsoft.com/office/drawing/2014/main" id="{09FD449A-E5A1-E046-DDF2-E31EC9F7EAE3}"/>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1" name="Oval 300">
            <a:extLst>
              <a:ext uri="{FF2B5EF4-FFF2-40B4-BE49-F238E27FC236}">
                <a16:creationId xmlns:a16="http://schemas.microsoft.com/office/drawing/2014/main" id="{E3E0D233-85EC-C472-C2CF-B845819903CA}"/>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02" name="Oval 301">
            <a:extLst>
              <a:ext uri="{FF2B5EF4-FFF2-40B4-BE49-F238E27FC236}">
                <a16:creationId xmlns:a16="http://schemas.microsoft.com/office/drawing/2014/main" id="{486AA182-265C-62B8-10C8-AD5537483EA0}"/>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03" name="Oval 302">
            <a:extLst>
              <a:ext uri="{FF2B5EF4-FFF2-40B4-BE49-F238E27FC236}">
                <a16:creationId xmlns:a16="http://schemas.microsoft.com/office/drawing/2014/main" id="{11A519D8-16C9-6E0E-C2DA-741C2CB7D336}"/>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4" name="Oval 303">
            <a:extLst>
              <a:ext uri="{FF2B5EF4-FFF2-40B4-BE49-F238E27FC236}">
                <a16:creationId xmlns:a16="http://schemas.microsoft.com/office/drawing/2014/main" id="{8CAFF31E-9683-F789-B7C2-FCEE67934585}"/>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5" name="Oval 304">
            <a:extLst>
              <a:ext uri="{FF2B5EF4-FFF2-40B4-BE49-F238E27FC236}">
                <a16:creationId xmlns:a16="http://schemas.microsoft.com/office/drawing/2014/main" id="{38B8D7A8-EE40-72E7-290A-F38C42486BFA}"/>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6" name="Oval 305">
            <a:extLst>
              <a:ext uri="{FF2B5EF4-FFF2-40B4-BE49-F238E27FC236}">
                <a16:creationId xmlns:a16="http://schemas.microsoft.com/office/drawing/2014/main" id="{AC70A232-5658-DF09-6A0B-C5EA394DCB57}"/>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7" name="Oval 306">
            <a:extLst>
              <a:ext uri="{FF2B5EF4-FFF2-40B4-BE49-F238E27FC236}">
                <a16:creationId xmlns:a16="http://schemas.microsoft.com/office/drawing/2014/main" id="{962284D1-4963-963C-30CC-629ED154ADD4}"/>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8" name="Oval 307">
            <a:extLst>
              <a:ext uri="{FF2B5EF4-FFF2-40B4-BE49-F238E27FC236}">
                <a16:creationId xmlns:a16="http://schemas.microsoft.com/office/drawing/2014/main" id="{C2B5BB6D-F000-D0B2-79FE-8FF5D233A0F9}"/>
              </a:ext>
            </a:extLst>
          </p:cNvPr>
          <p:cNvSpPr/>
          <p:nvPr/>
        </p:nvSpPr>
        <p:spPr>
          <a:xfrm>
            <a:off x="5449526" y="393172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9" name="Oval 308">
            <a:extLst>
              <a:ext uri="{FF2B5EF4-FFF2-40B4-BE49-F238E27FC236}">
                <a16:creationId xmlns:a16="http://schemas.microsoft.com/office/drawing/2014/main" id="{7C7CF1C6-8D9E-9131-3C36-DAB6D347E6A7}"/>
              </a:ext>
            </a:extLst>
          </p:cNvPr>
          <p:cNvSpPr/>
          <p:nvPr/>
        </p:nvSpPr>
        <p:spPr>
          <a:xfrm>
            <a:off x="5449526" y="1942182"/>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0" name="Oval 309">
            <a:extLst>
              <a:ext uri="{FF2B5EF4-FFF2-40B4-BE49-F238E27FC236}">
                <a16:creationId xmlns:a16="http://schemas.microsoft.com/office/drawing/2014/main" id="{1D64C41D-AE26-B1AA-37F6-537BB920CCC6}"/>
              </a:ext>
            </a:extLst>
          </p:cNvPr>
          <p:cNvSpPr/>
          <p:nvPr/>
        </p:nvSpPr>
        <p:spPr>
          <a:xfrm>
            <a:off x="5449526" y="3197606"/>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1" name="Oval 310">
            <a:extLst>
              <a:ext uri="{FF2B5EF4-FFF2-40B4-BE49-F238E27FC236}">
                <a16:creationId xmlns:a16="http://schemas.microsoft.com/office/drawing/2014/main" id="{2A760938-71F0-855F-29C0-4D9D6213C3AA}"/>
              </a:ext>
            </a:extLst>
          </p:cNvPr>
          <p:cNvSpPr/>
          <p:nvPr/>
        </p:nvSpPr>
        <p:spPr>
          <a:xfrm>
            <a:off x="5449526" y="3684574"/>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2" name="Oval 311">
            <a:extLst>
              <a:ext uri="{FF2B5EF4-FFF2-40B4-BE49-F238E27FC236}">
                <a16:creationId xmlns:a16="http://schemas.microsoft.com/office/drawing/2014/main" id="{1472AF26-A6A7-D451-3FC7-C717AC93E075}"/>
              </a:ext>
            </a:extLst>
          </p:cNvPr>
          <p:cNvSpPr/>
          <p:nvPr/>
        </p:nvSpPr>
        <p:spPr>
          <a:xfrm>
            <a:off x="5449526" y="4158484"/>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3" name="Oval 312">
            <a:extLst>
              <a:ext uri="{FF2B5EF4-FFF2-40B4-BE49-F238E27FC236}">
                <a16:creationId xmlns:a16="http://schemas.microsoft.com/office/drawing/2014/main" id="{C130E1DF-2949-437F-EEEF-7B6134C1B4C5}"/>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4" name="Oval 313">
            <a:extLst>
              <a:ext uri="{FF2B5EF4-FFF2-40B4-BE49-F238E27FC236}">
                <a16:creationId xmlns:a16="http://schemas.microsoft.com/office/drawing/2014/main" id="{9A0D5F41-5F4B-F42B-0AEC-3225784161EB}"/>
              </a:ext>
            </a:extLst>
          </p:cNvPr>
          <p:cNvSpPr/>
          <p:nvPr/>
        </p:nvSpPr>
        <p:spPr>
          <a:xfrm>
            <a:off x="5449526" y="4467211"/>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5" name="Oval 314">
            <a:extLst>
              <a:ext uri="{FF2B5EF4-FFF2-40B4-BE49-F238E27FC236}">
                <a16:creationId xmlns:a16="http://schemas.microsoft.com/office/drawing/2014/main" id="{9723E4E3-5765-7F05-B74F-6D6E3793C210}"/>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6" name="Oval 315">
            <a:extLst>
              <a:ext uri="{FF2B5EF4-FFF2-40B4-BE49-F238E27FC236}">
                <a16:creationId xmlns:a16="http://schemas.microsoft.com/office/drawing/2014/main" id="{7249D104-1A94-A037-C8EA-E1D3E010F675}"/>
              </a:ext>
            </a:extLst>
          </p:cNvPr>
          <p:cNvSpPr/>
          <p:nvPr/>
        </p:nvSpPr>
        <p:spPr>
          <a:xfrm>
            <a:off x="5449526" y="5219760"/>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7" name="Oval 316">
            <a:extLst>
              <a:ext uri="{FF2B5EF4-FFF2-40B4-BE49-F238E27FC236}">
                <a16:creationId xmlns:a16="http://schemas.microsoft.com/office/drawing/2014/main" id="{788ECEB9-F6FE-CA02-14BF-A9B4C2319E3B}"/>
              </a:ext>
            </a:extLst>
          </p:cNvPr>
          <p:cNvSpPr/>
          <p:nvPr/>
        </p:nvSpPr>
        <p:spPr>
          <a:xfrm>
            <a:off x="5449526" y="26568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8" name="Oval 317">
            <a:extLst>
              <a:ext uri="{FF2B5EF4-FFF2-40B4-BE49-F238E27FC236}">
                <a16:creationId xmlns:a16="http://schemas.microsoft.com/office/drawing/2014/main" id="{D2FB659B-5402-5CF0-9510-4C60BEDF91FC}"/>
              </a:ext>
            </a:extLst>
          </p:cNvPr>
          <p:cNvSpPr/>
          <p:nvPr/>
        </p:nvSpPr>
        <p:spPr>
          <a:xfrm>
            <a:off x="5449526" y="299819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9" name="Oval 318">
            <a:extLst>
              <a:ext uri="{FF2B5EF4-FFF2-40B4-BE49-F238E27FC236}">
                <a16:creationId xmlns:a16="http://schemas.microsoft.com/office/drawing/2014/main" id="{5C513A26-FA31-09F2-26D5-EC7E7DD15FAF}"/>
              </a:ext>
            </a:extLst>
          </p:cNvPr>
          <p:cNvSpPr/>
          <p:nvPr/>
        </p:nvSpPr>
        <p:spPr>
          <a:xfrm>
            <a:off x="5449526" y="4579595"/>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20" name="Oval 319">
            <a:extLst>
              <a:ext uri="{FF2B5EF4-FFF2-40B4-BE49-F238E27FC236}">
                <a16:creationId xmlns:a16="http://schemas.microsoft.com/office/drawing/2014/main" id="{E5D04CE6-C4C2-3134-A560-83D57EBA5C7E}"/>
              </a:ext>
            </a:extLst>
          </p:cNvPr>
          <p:cNvSpPr/>
          <p:nvPr/>
        </p:nvSpPr>
        <p:spPr>
          <a:xfrm>
            <a:off x="5449526" y="4923787"/>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 name="Oval 3">
            <a:extLst>
              <a:ext uri="{FF2B5EF4-FFF2-40B4-BE49-F238E27FC236}">
                <a16:creationId xmlns:a16="http://schemas.microsoft.com/office/drawing/2014/main" id="{DE6BF038-4FBB-8E8C-A91E-53FAA5D25BD7}"/>
              </a:ext>
            </a:extLst>
          </p:cNvPr>
          <p:cNvSpPr/>
          <p:nvPr/>
        </p:nvSpPr>
        <p:spPr>
          <a:xfrm>
            <a:off x="5551949" y="26568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 name="Oval 5">
            <a:extLst>
              <a:ext uri="{FF2B5EF4-FFF2-40B4-BE49-F238E27FC236}">
                <a16:creationId xmlns:a16="http://schemas.microsoft.com/office/drawing/2014/main" id="{A8D4AC11-17FA-B93C-C7B8-16E60B9D6DF2}"/>
              </a:ext>
            </a:extLst>
          </p:cNvPr>
          <p:cNvSpPr/>
          <p:nvPr/>
        </p:nvSpPr>
        <p:spPr>
          <a:xfrm>
            <a:off x="5652038" y="26568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 name="Oval 6">
            <a:extLst>
              <a:ext uri="{FF2B5EF4-FFF2-40B4-BE49-F238E27FC236}">
                <a16:creationId xmlns:a16="http://schemas.microsoft.com/office/drawing/2014/main" id="{FC9C6F70-7E39-0C9A-6448-B780A2976D79}"/>
              </a:ext>
            </a:extLst>
          </p:cNvPr>
          <p:cNvSpPr/>
          <p:nvPr/>
        </p:nvSpPr>
        <p:spPr>
          <a:xfrm>
            <a:off x="5753730" y="26568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 name="Oval 7">
            <a:extLst>
              <a:ext uri="{FF2B5EF4-FFF2-40B4-BE49-F238E27FC236}">
                <a16:creationId xmlns:a16="http://schemas.microsoft.com/office/drawing/2014/main" id="{CFCD8800-061C-AE92-EA9D-8D01A561491B}"/>
              </a:ext>
            </a:extLst>
          </p:cNvPr>
          <p:cNvSpPr/>
          <p:nvPr/>
        </p:nvSpPr>
        <p:spPr>
          <a:xfrm>
            <a:off x="5448508" y="299533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 name="Oval 8">
            <a:extLst>
              <a:ext uri="{FF2B5EF4-FFF2-40B4-BE49-F238E27FC236}">
                <a16:creationId xmlns:a16="http://schemas.microsoft.com/office/drawing/2014/main" id="{A45F9973-7950-ADF9-C0B4-ECE44DF28C72}"/>
              </a:ext>
            </a:extLst>
          </p:cNvPr>
          <p:cNvSpPr/>
          <p:nvPr/>
        </p:nvSpPr>
        <p:spPr>
          <a:xfrm>
            <a:off x="5550931" y="299533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314B9988-0EAB-D913-5E86-95D217420105}"/>
              </a:ext>
            </a:extLst>
          </p:cNvPr>
          <p:cNvSpPr/>
          <p:nvPr/>
        </p:nvSpPr>
        <p:spPr>
          <a:xfrm>
            <a:off x="5651020" y="299533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 name="Oval 10">
            <a:extLst>
              <a:ext uri="{FF2B5EF4-FFF2-40B4-BE49-F238E27FC236}">
                <a16:creationId xmlns:a16="http://schemas.microsoft.com/office/drawing/2014/main" id="{4E26F432-D8B3-20DD-A274-3374B69FDEC2}"/>
              </a:ext>
            </a:extLst>
          </p:cNvPr>
          <p:cNvSpPr/>
          <p:nvPr/>
        </p:nvSpPr>
        <p:spPr>
          <a:xfrm>
            <a:off x="5752712" y="299533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 name="Oval 11">
            <a:extLst>
              <a:ext uri="{FF2B5EF4-FFF2-40B4-BE49-F238E27FC236}">
                <a16:creationId xmlns:a16="http://schemas.microsoft.com/office/drawing/2014/main" id="{686F7654-3041-3390-D903-66D4D86A5A29}"/>
              </a:ext>
            </a:extLst>
          </p:cNvPr>
          <p:cNvSpPr/>
          <p:nvPr/>
        </p:nvSpPr>
        <p:spPr>
          <a:xfrm>
            <a:off x="5446439" y="393159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 name="Oval 12">
            <a:extLst>
              <a:ext uri="{FF2B5EF4-FFF2-40B4-BE49-F238E27FC236}">
                <a16:creationId xmlns:a16="http://schemas.microsoft.com/office/drawing/2014/main" id="{FA13FE31-B482-0CFB-CC2D-962C3D1C0354}"/>
              </a:ext>
            </a:extLst>
          </p:cNvPr>
          <p:cNvSpPr/>
          <p:nvPr/>
        </p:nvSpPr>
        <p:spPr>
          <a:xfrm>
            <a:off x="5548862" y="393159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 name="Oval 13">
            <a:extLst>
              <a:ext uri="{FF2B5EF4-FFF2-40B4-BE49-F238E27FC236}">
                <a16:creationId xmlns:a16="http://schemas.microsoft.com/office/drawing/2014/main" id="{056BFE65-A02A-B74B-EEDD-238E940E09A6}"/>
              </a:ext>
            </a:extLst>
          </p:cNvPr>
          <p:cNvSpPr/>
          <p:nvPr/>
        </p:nvSpPr>
        <p:spPr>
          <a:xfrm>
            <a:off x="5648951" y="393159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 name="Oval 14">
            <a:extLst>
              <a:ext uri="{FF2B5EF4-FFF2-40B4-BE49-F238E27FC236}">
                <a16:creationId xmlns:a16="http://schemas.microsoft.com/office/drawing/2014/main" id="{0BC1168F-D2A8-88AC-C992-6DB6DC8B896D}"/>
              </a:ext>
            </a:extLst>
          </p:cNvPr>
          <p:cNvSpPr/>
          <p:nvPr/>
        </p:nvSpPr>
        <p:spPr>
          <a:xfrm>
            <a:off x="5750643" y="393159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77A1F6C4-2101-72D4-C7C5-507846C077FF}"/>
              </a:ext>
            </a:extLst>
          </p:cNvPr>
          <p:cNvSpPr/>
          <p:nvPr/>
        </p:nvSpPr>
        <p:spPr>
          <a:xfrm>
            <a:off x="5452459" y="193717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 name="Oval 16">
            <a:extLst>
              <a:ext uri="{FF2B5EF4-FFF2-40B4-BE49-F238E27FC236}">
                <a16:creationId xmlns:a16="http://schemas.microsoft.com/office/drawing/2014/main" id="{AE01E009-BD1A-2531-D094-B6F248D1646A}"/>
              </a:ext>
            </a:extLst>
          </p:cNvPr>
          <p:cNvSpPr/>
          <p:nvPr/>
        </p:nvSpPr>
        <p:spPr>
          <a:xfrm>
            <a:off x="5554882" y="193717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43028102-1F8A-D2B4-C67C-3756F8E5351D}"/>
              </a:ext>
            </a:extLst>
          </p:cNvPr>
          <p:cNvSpPr/>
          <p:nvPr/>
        </p:nvSpPr>
        <p:spPr>
          <a:xfrm>
            <a:off x="5654971" y="193717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5D679618-9A4C-28D8-FB2C-BE3BA0D568B6}"/>
              </a:ext>
            </a:extLst>
          </p:cNvPr>
          <p:cNvSpPr/>
          <p:nvPr/>
        </p:nvSpPr>
        <p:spPr>
          <a:xfrm>
            <a:off x="5756663" y="193717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 name="Oval 21">
            <a:extLst>
              <a:ext uri="{FF2B5EF4-FFF2-40B4-BE49-F238E27FC236}">
                <a16:creationId xmlns:a16="http://schemas.microsoft.com/office/drawing/2014/main" id="{E5D1B6B4-804B-106A-F1C5-AB1D432C33BE}"/>
              </a:ext>
            </a:extLst>
          </p:cNvPr>
          <p:cNvSpPr/>
          <p:nvPr/>
        </p:nvSpPr>
        <p:spPr>
          <a:xfrm>
            <a:off x="5447457" y="319825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 name="Oval 22">
            <a:extLst>
              <a:ext uri="{FF2B5EF4-FFF2-40B4-BE49-F238E27FC236}">
                <a16:creationId xmlns:a16="http://schemas.microsoft.com/office/drawing/2014/main" id="{7DD9E8A7-3DF3-7BB0-ECEC-55229FA44118}"/>
              </a:ext>
            </a:extLst>
          </p:cNvPr>
          <p:cNvSpPr/>
          <p:nvPr/>
        </p:nvSpPr>
        <p:spPr>
          <a:xfrm>
            <a:off x="5446439" y="3195396"/>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4" name="Chord 23">
            <a:extLst>
              <a:ext uri="{FF2B5EF4-FFF2-40B4-BE49-F238E27FC236}">
                <a16:creationId xmlns:a16="http://schemas.microsoft.com/office/drawing/2014/main" id="{7AE43981-C2B4-61F1-E4C2-192CC87954E9}"/>
              </a:ext>
            </a:extLst>
          </p:cNvPr>
          <p:cNvSpPr/>
          <p:nvPr/>
        </p:nvSpPr>
        <p:spPr>
          <a:xfrm>
            <a:off x="5548862" y="3195396"/>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1" name="Oval 40">
            <a:extLst>
              <a:ext uri="{FF2B5EF4-FFF2-40B4-BE49-F238E27FC236}">
                <a16:creationId xmlns:a16="http://schemas.microsoft.com/office/drawing/2014/main" id="{B8A20DD1-B706-6049-225F-3A1B464F47E9}"/>
              </a:ext>
            </a:extLst>
          </p:cNvPr>
          <p:cNvSpPr/>
          <p:nvPr/>
        </p:nvSpPr>
        <p:spPr>
          <a:xfrm>
            <a:off x="5454244" y="3685421"/>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2" name="Oval 41">
            <a:extLst>
              <a:ext uri="{FF2B5EF4-FFF2-40B4-BE49-F238E27FC236}">
                <a16:creationId xmlns:a16="http://schemas.microsoft.com/office/drawing/2014/main" id="{84324FFB-4D92-877E-72CA-7811E557339B}"/>
              </a:ext>
            </a:extLst>
          </p:cNvPr>
          <p:cNvSpPr/>
          <p:nvPr/>
        </p:nvSpPr>
        <p:spPr>
          <a:xfrm>
            <a:off x="5452175" y="368606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1" name="Oval 50">
            <a:extLst>
              <a:ext uri="{FF2B5EF4-FFF2-40B4-BE49-F238E27FC236}">
                <a16:creationId xmlns:a16="http://schemas.microsoft.com/office/drawing/2014/main" id="{BDD4CC5D-7AD8-8654-4E72-2C4B51A0BAF5}"/>
              </a:ext>
            </a:extLst>
          </p:cNvPr>
          <p:cNvSpPr/>
          <p:nvPr/>
        </p:nvSpPr>
        <p:spPr>
          <a:xfrm>
            <a:off x="5449905" y="4160507"/>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8" name="Oval 57">
            <a:extLst>
              <a:ext uri="{FF2B5EF4-FFF2-40B4-BE49-F238E27FC236}">
                <a16:creationId xmlns:a16="http://schemas.microsoft.com/office/drawing/2014/main" id="{9825A7A5-5570-8AFE-D08E-B8F67BD571BB}"/>
              </a:ext>
            </a:extLst>
          </p:cNvPr>
          <p:cNvSpPr/>
          <p:nvPr/>
        </p:nvSpPr>
        <p:spPr>
          <a:xfrm>
            <a:off x="5447836" y="416115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0" name="Oval 59">
            <a:extLst>
              <a:ext uri="{FF2B5EF4-FFF2-40B4-BE49-F238E27FC236}">
                <a16:creationId xmlns:a16="http://schemas.microsoft.com/office/drawing/2014/main" id="{8CF2DC9F-5232-D946-C7C1-4C65B69BF808}"/>
              </a:ext>
            </a:extLst>
          </p:cNvPr>
          <p:cNvSpPr/>
          <p:nvPr/>
        </p:nvSpPr>
        <p:spPr>
          <a:xfrm>
            <a:off x="5446818" y="415829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3ABBF060-B970-DEED-F051-59E3CD88A4F5}"/>
              </a:ext>
            </a:extLst>
          </p:cNvPr>
          <p:cNvSpPr/>
          <p:nvPr/>
        </p:nvSpPr>
        <p:spPr>
          <a:xfrm>
            <a:off x="5451595" y="4467753"/>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9DC83876-6DCD-5A26-ADAC-468DB13965AA}"/>
              </a:ext>
            </a:extLst>
          </p:cNvPr>
          <p:cNvSpPr/>
          <p:nvPr/>
        </p:nvSpPr>
        <p:spPr>
          <a:xfrm>
            <a:off x="5449526" y="446840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8" name="Oval 67">
            <a:extLst>
              <a:ext uri="{FF2B5EF4-FFF2-40B4-BE49-F238E27FC236}">
                <a16:creationId xmlns:a16="http://schemas.microsoft.com/office/drawing/2014/main" id="{E0021414-3906-88E3-D158-B8547FEB57D6}"/>
              </a:ext>
            </a:extLst>
          </p:cNvPr>
          <p:cNvSpPr/>
          <p:nvPr/>
        </p:nvSpPr>
        <p:spPr>
          <a:xfrm>
            <a:off x="5448508" y="44655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B8774336-512D-DFB2-63A9-8BC26EF1B2F3}"/>
              </a:ext>
            </a:extLst>
          </p:cNvPr>
          <p:cNvSpPr/>
          <p:nvPr/>
        </p:nvSpPr>
        <p:spPr>
          <a:xfrm>
            <a:off x="5448696" y="4579128"/>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1" name="Oval 70">
            <a:extLst>
              <a:ext uri="{FF2B5EF4-FFF2-40B4-BE49-F238E27FC236}">
                <a16:creationId xmlns:a16="http://schemas.microsoft.com/office/drawing/2014/main" id="{5CD46B0E-25CD-28BD-D4AB-5906CEC19391}"/>
              </a:ext>
            </a:extLst>
          </p:cNvPr>
          <p:cNvSpPr/>
          <p:nvPr/>
        </p:nvSpPr>
        <p:spPr>
          <a:xfrm>
            <a:off x="5446627" y="457977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2" name="Oval 71">
            <a:extLst>
              <a:ext uri="{FF2B5EF4-FFF2-40B4-BE49-F238E27FC236}">
                <a16:creationId xmlns:a16="http://schemas.microsoft.com/office/drawing/2014/main" id="{AEB48254-3A26-92BE-682A-173A4C2F53BC}"/>
              </a:ext>
            </a:extLst>
          </p:cNvPr>
          <p:cNvSpPr/>
          <p:nvPr/>
        </p:nvSpPr>
        <p:spPr>
          <a:xfrm>
            <a:off x="5445609" y="457691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8476A89F-EA9E-1F4E-6E97-BE3FCB716DAB}"/>
              </a:ext>
            </a:extLst>
          </p:cNvPr>
          <p:cNvSpPr/>
          <p:nvPr/>
        </p:nvSpPr>
        <p:spPr>
          <a:xfrm>
            <a:off x="5451595" y="4927073"/>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5" name="Oval 74">
            <a:extLst>
              <a:ext uri="{FF2B5EF4-FFF2-40B4-BE49-F238E27FC236}">
                <a16:creationId xmlns:a16="http://schemas.microsoft.com/office/drawing/2014/main" id="{81093261-DD76-6DF0-23E8-43B2F44D0F88}"/>
              </a:ext>
            </a:extLst>
          </p:cNvPr>
          <p:cNvSpPr/>
          <p:nvPr/>
        </p:nvSpPr>
        <p:spPr>
          <a:xfrm>
            <a:off x="5449526" y="492772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6" name="Oval 75">
            <a:extLst>
              <a:ext uri="{FF2B5EF4-FFF2-40B4-BE49-F238E27FC236}">
                <a16:creationId xmlns:a16="http://schemas.microsoft.com/office/drawing/2014/main" id="{282831FC-83B1-6B1C-0C3A-476F003345B2}"/>
              </a:ext>
            </a:extLst>
          </p:cNvPr>
          <p:cNvSpPr/>
          <p:nvPr/>
        </p:nvSpPr>
        <p:spPr>
          <a:xfrm>
            <a:off x="5448508" y="492486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8" name="Oval 77">
            <a:extLst>
              <a:ext uri="{FF2B5EF4-FFF2-40B4-BE49-F238E27FC236}">
                <a16:creationId xmlns:a16="http://schemas.microsoft.com/office/drawing/2014/main" id="{7CDDF964-B2CD-ACF4-F163-5AEA0AB4D95E}"/>
              </a:ext>
            </a:extLst>
          </p:cNvPr>
          <p:cNvSpPr/>
          <p:nvPr/>
        </p:nvSpPr>
        <p:spPr>
          <a:xfrm>
            <a:off x="5447472" y="5223387"/>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9" name="Oval 78">
            <a:extLst>
              <a:ext uri="{FF2B5EF4-FFF2-40B4-BE49-F238E27FC236}">
                <a16:creationId xmlns:a16="http://schemas.microsoft.com/office/drawing/2014/main" id="{DEAC29F3-EF8B-C384-458F-7AE80A97F64C}"/>
              </a:ext>
            </a:extLst>
          </p:cNvPr>
          <p:cNvSpPr/>
          <p:nvPr/>
        </p:nvSpPr>
        <p:spPr>
          <a:xfrm>
            <a:off x="5445403" y="522403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0" name="Oval 79">
            <a:extLst>
              <a:ext uri="{FF2B5EF4-FFF2-40B4-BE49-F238E27FC236}">
                <a16:creationId xmlns:a16="http://schemas.microsoft.com/office/drawing/2014/main" id="{B2E73B5A-5EA4-621F-E08E-381FF70FF4CE}"/>
              </a:ext>
            </a:extLst>
          </p:cNvPr>
          <p:cNvSpPr/>
          <p:nvPr/>
        </p:nvSpPr>
        <p:spPr>
          <a:xfrm>
            <a:off x="5444385" y="522117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2" name="Freeform: Shape 121">
            <a:extLst>
              <a:ext uri="{FF2B5EF4-FFF2-40B4-BE49-F238E27FC236}">
                <a16:creationId xmlns:a16="http://schemas.microsoft.com/office/drawing/2014/main" id="{5D15E816-D12B-926D-B929-188F068FBAA5}"/>
              </a:ext>
            </a:extLst>
          </p:cNvPr>
          <p:cNvSpPr/>
          <p:nvPr/>
        </p:nvSpPr>
        <p:spPr>
          <a:xfrm>
            <a:off x="4721854" y="1709067"/>
            <a:ext cx="575680" cy="3694130"/>
          </a:xfrm>
          <a:custGeom>
            <a:avLst/>
            <a:gdLst>
              <a:gd name="connsiteX0" fmla="*/ 575592 w 575680"/>
              <a:gd name="connsiteY0" fmla="*/ 0 h 3694130"/>
              <a:gd name="connsiteX1" fmla="*/ 205281 w 575680"/>
              <a:gd name="connsiteY1" fmla="*/ 309560 h 3694130"/>
              <a:gd name="connsiteX2" fmla="*/ 72781 w 575680"/>
              <a:gd name="connsiteY2" fmla="*/ 1048245 h 3694130"/>
              <a:gd name="connsiteX3" fmla="*/ 241388 w 575680"/>
              <a:gd name="connsiteY3" fmla="*/ 1611995 h 3694130"/>
              <a:gd name="connsiteX4" fmla="*/ 770 w 575680"/>
              <a:gd name="connsiteY4" fmla="*/ 2254324 h 3694130"/>
              <a:gd name="connsiteX5" fmla="*/ 459803 w 575680"/>
              <a:gd name="connsiteY5" fmla="*/ 3088269 h 3694130"/>
              <a:gd name="connsiteX6" fmla="*/ 559153 w 575680"/>
              <a:gd name="connsiteY6" fmla="*/ 3694130 h 369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680" h="3694130" extrusionOk="0">
                <a:moveTo>
                  <a:pt x="575592" y="0"/>
                </a:moveTo>
                <a:cubicBezTo>
                  <a:pt x="582958" y="309870"/>
                  <a:pt x="251103" y="137998"/>
                  <a:pt x="205281" y="309560"/>
                </a:cubicBezTo>
                <a:cubicBezTo>
                  <a:pt x="61178" y="466372"/>
                  <a:pt x="112509" y="805840"/>
                  <a:pt x="72781" y="1048245"/>
                </a:cubicBezTo>
                <a:cubicBezTo>
                  <a:pt x="89548" y="1252267"/>
                  <a:pt x="174608" y="1397342"/>
                  <a:pt x="241388" y="1611995"/>
                </a:cubicBezTo>
                <a:cubicBezTo>
                  <a:pt x="359629" y="1846558"/>
                  <a:pt x="29492" y="2053473"/>
                  <a:pt x="770" y="2254324"/>
                </a:cubicBezTo>
                <a:cubicBezTo>
                  <a:pt x="-36664" y="2385922"/>
                  <a:pt x="394394" y="2915007"/>
                  <a:pt x="459803" y="3088269"/>
                </a:cubicBezTo>
                <a:cubicBezTo>
                  <a:pt x="542469" y="3313658"/>
                  <a:pt x="472265" y="3578781"/>
                  <a:pt x="559153" y="3694130"/>
                </a:cubicBezTo>
              </a:path>
            </a:pathLst>
          </a:custGeom>
          <a:noFill/>
          <a:ln w="38100">
            <a:solidFill>
              <a:srgbClr val="92D050"/>
            </a:solidFill>
            <a:prstDash val="lgDashDot"/>
            <a:extLst>
              <a:ext uri="{C807C97D-BFC1-408E-A445-0C87EB9F89A2}">
                <ask:lineSketchStyleProps xmlns:ask="http://schemas.microsoft.com/office/drawing/2018/sketchyshapes" sd="2225865239">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 name="connsiteX0" fmla="*/ 687883 w 687976"/>
                      <a:gd name="connsiteY0" fmla="*/ 0 h 2386518"/>
                      <a:gd name="connsiteX1" fmla="*/ 317572 w 687976"/>
                      <a:gd name="connsiteY1" fmla="*/ 199985 h 2386518"/>
                      <a:gd name="connsiteX2" fmla="*/ 101944 w 687976"/>
                      <a:gd name="connsiteY2" fmla="*/ 692993 h 2386518"/>
                      <a:gd name="connsiteX3" fmla="*/ 339010 w 687976"/>
                      <a:gd name="connsiteY3" fmla="*/ 1180392 h 2386518"/>
                      <a:gd name="connsiteX4" fmla="*/ 594 w 687976"/>
                      <a:gd name="connsiteY4" fmla="*/ 1639582 h 2386518"/>
                      <a:gd name="connsiteX5" fmla="*/ 572094 w 687976"/>
                      <a:gd name="connsiteY5" fmla="*/ 1995114 h 2386518"/>
                      <a:gd name="connsiteX6" fmla="*/ 671444 w 687976"/>
                      <a:gd name="connsiteY6" fmla="*/ 2386518 h 2386518"/>
                      <a:gd name="connsiteX0" fmla="*/ 687883 w 687971"/>
                      <a:gd name="connsiteY0" fmla="*/ 0 h 2386518"/>
                      <a:gd name="connsiteX1" fmla="*/ 317572 w 687971"/>
                      <a:gd name="connsiteY1" fmla="*/ 199985 h 2386518"/>
                      <a:gd name="connsiteX2" fmla="*/ 185072 w 687971"/>
                      <a:gd name="connsiteY2" fmla="*/ 677198 h 2386518"/>
                      <a:gd name="connsiteX3" fmla="*/ 339010 w 687971"/>
                      <a:gd name="connsiteY3" fmla="*/ 1180392 h 2386518"/>
                      <a:gd name="connsiteX4" fmla="*/ 594 w 687971"/>
                      <a:gd name="connsiteY4" fmla="*/ 1639582 h 2386518"/>
                      <a:gd name="connsiteX5" fmla="*/ 572094 w 687971"/>
                      <a:gd name="connsiteY5" fmla="*/ 1995114 h 2386518"/>
                      <a:gd name="connsiteX6" fmla="*/ 671444 w 687971"/>
                      <a:gd name="connsiteY6" fmla="*/ 2386518 h 2386518"/>
                      <a:gd name="connsiteX0" fmla="*/ 687883 w 687971"/>
                      <a:gd name="connsiteY0" fmla="*/ 0 h 2386518"/>
                      <a:gd name="connsiteX1" fmla="*/ 317572 w 687971"/>
                      <a:gd name="connsiteY1" fmla="*/ 199985 h 2386518"/>
                      <a:gd name="connsiteX2" fmla="*/ 185072 w 687971"/>
                      <a:gd name="connsiteY2" fmla="*/ 677198 h 2386518"/>
                      <a:gd name="connsiteX3" fmla="*/ 353679 w 687971"/>
                      <a:gd name="connsiteY3" fmla="*/ 1041397 h 2386518"/>
                      <a:gd name="connsiteX4" fmla="*/ 594 w 687971"/>
                      <a:gd name="connsiteY4" fmla="*/ 1639582 h 2386518"/>
                      <a:gd name="connsiteX5" fmla="*/ 572094 w 687971"/>
                      <a:gd name="connsiteY5" fmla="*/ 1995114 h 2386518"/>
                      <a:gd name="connsiteX6" fmla="*/ 671444 w 687971"/>
                      <a:gd name="connsiteY6" fmla="*/ 2386518 h 2386518"/>
                      <a:gd name="connsiteX0" fmla="*/ 575592 w 575680"/>
                      <a:gd name="connsiteY0" fmla="*/ 0 h 2386518"/>
                      <a:gd name="connsiteX1" fmla="*/ 205281 w 575680"/>
                      <a:gd name="connsiteY1" fmla="*/ 199985 h 2386518"/>
                      <a:gd name="connsiteX2" fmla="*/ 72781 w 575680"/>
                      <a:gd name="connsiteY2" fmla="*/ 677198 h 2386518"/>
                      <a:gd name="connsiteX3" fmla="*/ 241388 w 575680"/>
                      <a:gd name="connsiteY3" fmla="*/ 1041397 h 2386518"/>
                      <a:gd name="connsiteX4" fmla="*/ 770 w 575680"/>
                      <a:gd name="connsiteY4" fmla="*/ 1456361 h 2386518"/>
                      <a:gd name="connsiteX5" fmla="*/ 459803 w 575680"/>
                      <a:gd name="connsiteY5" fmla="*/ 1995114 h 2386518"/>
                      <a:gd name="connsiteX6" fmla="*/ 559153 w 575680"/>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680" h="2386518">
                        <a:moveTo>
                          <a:pt x="575592" y="0"/>
                        </a:moveTo>
                        <a:cubicBezTo>
                          <a:pt x="581516" y="173214"/>
                          <a:pt x="289083" y="87119"/>
                          <a:pt x="205281" y="199985"/>
                        </a:cubicBezTo>
                        <a:cubicBezTo>
                          <a:pt x="121479" y="312851"/>
                          <a:pt x="66763" y="536963"/>
                          <a:pt x="72781" y="677198"/>
                        </a:cubicBezTo>
                        <a:cubicBezTo>
                          <a:pt x="78799" y="817433"/>
                          <a:pt x="170791" y="903232"/>
                          <a:pt x="241388" y="1041397"/>
                        </a:cubicBezTo>
                        <a:cubicBezTo>
                          <a:pt x="311985" y="1179562"/>
                          <a:pt x="20484" y="1325588"/>
                          <a:pt x="770" y="1456361"/>
                        </a:cubicBezTo>
                        <a:cubicBezTo>
                          <a:pt x="-18944" y="1587134"/>
                          <a:pt x="345878" y="1855127"/>
                          <a:pt x="459803" y="1995114"/>
                        </a:cubicBezTo>
                        <a:cubicBezTo>
                          <a:pt x="573728" y="2135101"/>
                          <a:pt x="500261" y="2315814"/>
                          <a:pt x="559153" y="2386518"/>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3" name="Oval 122">
            <a:extLst>
              <a:ext uri="{FF2B5EF4-FFF2-40B4-BE49-F238E27FC236}">
                <a16:creationId xmlns:a16="http://schemas.microsoft.com/office/drawing/2014/main" id="{E9F3FB0C-DD04-DF7E-86BD-8C26344DFCA4}"/>
              </a:ext>
            </a:extLst>
          </p:cNvPr>
          <p:cNvSpPr/>
          <p:nvPr/>
        </p:nvSpPr>
        <p:spPr>
          <a:xfrm>
            <a:off x="5453381" y="3687251"/>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4" name="Oval 123">
            <a:extLst>
              <a:ext uri="{FF2B5EF4-FFF2-40B4-BE49-F238E27FC236}">
                <a16:creationId xmlns:a16="http://schemas.microsoft.com/office/drawing/2014/main" id="{8706A478-BCB6-9644-4020-F66613F3D33F}"/>
              </a:ext>
            </a:extLst>
          </p:cNvPr>
          <p:cNvSpPr/>
          <p:nvPr/>
        </p:nvSpPr>
        <p:spPr>
          <a:xfrm>
            <a:off x="5451312" y="368789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5" name="Oval 124">
            <a:extLst>
              <a:ext uri="{FF2B5EF4-FFF2-40B4-BE49-F238E27FC236}">
                <a16:creationId xmlns:a16="http://schemas.microsoft.com/office/drawing/2014/main" id="{995048F9-383E-755B-7856-600BBB2915D0}"/>
              </a:ext>
            </a:extLst>
          </p:cNvPr>
          <p:cNvSpPr/>
          <p:nvPr/>
        </p:nvSpPr>
        <p:spPr>
          <a:xfrm>
            <a:off x="5450294" y="36850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6" name="Chord 125">
            <a:extLst>
              <a:ext uri="{FF2B5EF4-FFF2-40B4-BE49-F238E27FC236}">
                <a16:creationId xmlns:a16="http://schemas.microsoft.com/office/drawing/2014/main" id="{0F055167-AD43-46DA-5310-91C9B5435EF3}"/>
              </a:ext>
            </a:extLst>
          </p:cNvPr>
          <p:cNvSpPr/>
          <p:nvPr/>
        </p:nvSpPr>
        <p:spPr>
          <a:xfrm>
            <a:off x="5552717" y="3685041"/>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7" name="Oval 126">
            <a:extLst>
              <a:ext uri="{FF2B5EF4-FFF2-40B4-BE49-F238E27FC236}">
                <a16:creationId xmlns:a16="http://schemas.microsoft.com/office/drawing/2014/main" id="{9E521422-F54B-FEA7-E613-DA757A400D7E}"/>
              </a:ext>
            </a:extLst>
          </p:cNvPr>
          <p:cNvSpPr/>
          <p:nvPr/>
        </p:nvSpPr>
        <p:spPr>
          <a:xfrm>
            <a:off x="5449905" y="4159908"/>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8" name="Oval 127">
            <a:extLst>
              <a:ext uri="{FF2B5EF4-FFF2-40B4-BE49-F238E27FC236}">
                <a16:creationId xmlns:a16="http://schemas.microsoft.com/office/drawing/2014/main" id="{6B718B6B-314B-0328-7B2B-61B98CDA0723}"/>
              </a:ext>
            </a:extLst>
          </p:cNvPr>
          <p:cNvSpPr/>
          <p:nvPr/>
        </p:nvSpPr>
        <p:spPr>
          <a:xfrm>
            <a:off x="5447836" y="416055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9" name="Oval 128">
            <a:extLst>
              <a:ext uri="{FF2B5EF4-FFF2-40B4-BE49-F238E27FC236}">
                <a16:creationId xmlns:a16="http://schemas.microsoft.com/office/drawing/2014/main" id="{75C64ADA-59B0-0E17-2423-D7107B6A0C03}"/>
              </a:ext>
            </a:extLst>
          </p:cNvPr>
          <p:cNvSpPr/>
          <p:nvPr/>
        </p:nvSpPr>
        <p:spPr>
          <a:xfrm>
            <a:off x="5446818" y="415769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0" name="Chord 129">
            <a:extLst>
              <a:ext uri="{FF2B5EF4-FFF2-40B4-BE49-F238E27FC236}">
                <a16:creationId xmlns:a16="http://schemas.microsoft.com/office/drawing/2014/main" id="{EBD3053C-8618-1BDA-7B40-E7311C746E1A}"/>
              </a:ext>
            </a:extLst>
          </p:cNvPr>
          <p:cNvSpPr/>
          <p:nvPr/>
        </p:nvSpPr>
        <p:spPr>
          <a:xfrm>
            <a:off x="5549241" y="4157698"/>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1" name="Oval 130">
            <a:extLst>
              <a:ext uri="{FF2B5EF4-FFF2-40B4-BE49-F238E27FC236}">
                <a16:creationId xmlns:a16="http://schemas.microsoft.com/office/drawing/2014/main" id="{F3E510D9-091C-A35C-02C5-702C93FD0693}"/>
              </a:ext>
            </a:extLst>
          </p:cNvPr>
          <p:cNvSpPr/>
          <p:nvPr/>
        </p:nvSpPr>
        <p:spPr>
          <a:xfrm>
            <a:off x="5451228" y="4468835"/>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2" name="Oval 131">
            <a:extLst>
              <a:ext uri="{FF2B5EF4-FFF2-40B4-BE49-F238E27FC236}">
                <a16:creationId xmlns:a16="http://schemas.microsoft.com/office/drawing/2014/main" id="{885E3C05-E278-B391-84D0-37314D9DEB81}"/>
              </a:ext>
            </a:extLst>
          </p:cNvPr>
          <p:cNvSpPr/>
          <p:nvPr/>
        </p:nvSpPr>
        <p:spPr>
          <a:xfrm>
            <a:off x="5449159" y="4469482"/>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3" name="Oval 132">
            <a:extLst>
              <a:ext uri="{FF2B5EF4-FFF2-40B4-BE49-F238E27FC236}">
                <a16:creationId xmlns:a16="http://schemas.microsoft.com/office/drawing/2014/main" id="{4DAC34D6-A1F7-9037-EFAB-40821558118E}"/>
              </a:ext>
            </a:extLst>
          </p:cNvPr>
          <p:cNvSpPr/>
          <p:nvPr/>
        </p:nvSpPr>
        <p:spPr>
          <a:xfrm>
            <a:off x="5448141" y="446662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4" name="Chord 133">
            <a:extLst>
              <a:ext uri="{FF2B5EF4-FFF2-40B4-BE49-F238E27FC236}">
                <a16:creationId xmlns:a16="http://schemas.microsoft.com/office/drawing/2014/main" id="{658AAB2C-CD8A-BC3B-16EF-2314A7E8B341}"/>
              </a:ext>
            </a:extLst>
          </p:cNvPr>
          <p:cNvSpPr/>
          <p:nvPr/>
        </p:nvSpPr>
        <p:spPr>
          <a:xfrm>
            <a:off x="5550564" y="4466625"/>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5" name="Oval 134">
            <a:extLst>
              <a:ext uri="{FF2B5EF4-FFF2-40B4-BE49-F238E27FC236}">
                <a16:creationId xmlns:a16="http://schemas.microsoft.com/office/drawing/2014/main" id="{9962B4C5-BF56-E2DF-7898-CA63BF4A404F}"/>
              </a:ext>
            </a:extLst>
          </p:cNvPr>
          <p:cNvSpPr/>
          <p:nvPr/>
        </p:nvSpPr>
        <p:spPr>
          <a:xfrm>
            <a:off x="5451228" y="4580986"/>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6" name="Oval 135">
            <a:extLst>
              <a:ext uri="{FF2B5EF4-FFF2-40B4-BE49-F238E27FC236}">
                <a16:creationId xmlns:a16="http://schemas.microsoft.com/office/drawing/2014/main" id="{E630B25B-4BA3-B98B-3313-79088ABBE200}"/>
              </a:ext>
            </a:extLst>
          </p:cNvPr>
          <p:cNvSpPr/>
          <p:nvPr/>
        </p:nvSpPr>
        <p:spPr>
          <a:xfrm>
            <a:off x="5449159" y="458163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7" name="Oval 136">
            <a:extLst>
              <a:ext uri="{FF2B5EF4-FFF2-40B4-BE49-F238E27FC236}">
                <a16:creationId xmlns:a16="http://schemas.microsoft.com/office/drawing/2014/main" id="{95813807-4B7F-0F21-24D1-0D85B39F9DB5}"/>
              </a:ext>
            </a:extLst>
          </p:cNvPr>
          <p:cNvSpPr/>
          <p:nvPr/>
        </p:nvSpPr>
        <p:spPr>
          <a:xfrm>
            <a:off x="5448141" y="4578776"/>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8" name="Chord 137">
            <a:extLst>
              <a:ext uri="{FF2B5EF4-FFF2-40B4-BE49-F238E27FC236}">
                <a16:creationId xmlns:a16="http://schemas.microsoft.com/office/drawing/2014/main" id="{D6B701DA-D268-3029-0215-665029D2ED53}"/>
              </a:ext>
            </a:extLst>
          </p:cNvPr>
          <p:cNvSpPr/>
          <p:nvPr/>
        </p:nvSpPr>
        <p:spPr>
          <a:xfrm>
            <a:off x="5550564" y="4578776"/>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9" name="Oval 158">
            <a:extLst>
              <a:ext uri="{FF2B5EF4-FFF2-40B4-BE49-F238E27FC236}">
                <a16:creationId xmlns:a16="http://schemas.microsoft.com/office/drawing/2014/main" id="{C5CBA09A-8E0C-A5DC-8089-9BB200104B96}"/>
              </a:ext>
            </a:extLst>
          </p:cNvPr>
          <p:cNvSpPr/>
          <p:nvPr/>
        </p:nvSpPr>
        <p:spPr>
          <a:xfrm>
            <a:off x="5450960" y="4927006"/>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0" name="Oval 159">
            <a:extLst>
              <a:ext uri="{FF2B5EF4-FFF2-40B4-BE49-F238E27FC236}">
                <a16:creationId xmlns:a16="http://schemas.microsoft.com/office/drawing/2014/main" id="{640754F6-E565-B59E-2A05-8EFA572BBE55}"/>
              </a:ext>
            </a:extLst>
          </p:cNvPr>
          <p:cNvSpPr/>
          <p:nvPr/>
        </p:nvSpPr>
        <p:spPr>
          <a:xfrm>
            <a:off x="5448891" y="492765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1" name="Oval 160">
            <a:extLst>
              <a:ext uri="{FF2B5EF4-FFF2-40B4-BE49-F238E27FC236}">
                <a16:creationId xmlns:a16="http://schemas.microsoft.com/office/drawing/2014/main" id="{134FCB87-B083-C306-39AA-6E588D332AAF}"/>
              </a:ext>
            </a:extLst>
          </p:cNvPr>
          <p:cNvSpPr/>
          <p:nvPr/>
        </p:nvSpPr>
        <p:spPr>
          <a:xfrm>
            <a:off x="5447873" y="4924796"/>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2" name="Chord 161">
            <a:extLst>
              <a:ext uri="{FF2B5EF4-FFF2-40B4-BE49-F238E27FC236}">
                <a16:creationId xmlns:a16="http://schemas.microsoft.com/office/drawing/2014/main" id="{964DAB57-707D-8886-548F-1D015ED668C8}"/>
              </a:ext>
            </a:extLst>
          </p:cNvPr>
          <p:cNvSpPr/>
          <p:nvPr/>
        </p:nvSpPr>
        <p:spPr>
          <a:xfrm>
            <a:off x="5550296" y="4924796"/>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3" name="Oval 162">
            <a:extLst>
              <a:ext uri="{FF2B5EF4-FFF2-40B4-BE49-F238E27FC236}">
                <a16:creationId xmlns:a16="http://schemas.microsoft.com/office/drawing/2014/main" id="{EEA240C3-65DA-2773-5A3B-DE266F8D0D94}"/>
              </a:ext>
            </a:extLst>
          </p:cNvPr>
          <p:cNvSpPr/>
          <p:nvPr/>
        </p:nvSpPr>
        <p:spPr>
          <a:xfrm>
            <a:off x="5449504" y="5222227"/>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4" name="Oval 163">
            <a:extLst>
              <a:ext uri="{FF2B5EF4-FFF2-40B4-BE49-F238E27FC236}">
                <a16:creationId xmlns:a16="http://schemas.microsoft.com/office/drawing/2014/main" id="{BE42E340-5589-E9D8-3B1C-65BCF0349B3E}"/>
              </a:ext>
            </a:extLst>
          </p:cNvPr>
          <p:cNvSpPr/>
          <p:nvPr/>
        </p:nvSpPr>
        <p:spPr>
          <a:xfrm>
            <a:off x="5447435" y="522287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5" name="Oval 164">
            <a:extLst>
              <a:ext uri="{FF2B5EF4-FFF2-40B4-BE49-F238E27FC236}">
                <a16:creationId xmlns:a16="http://schemas.microsoft.com/office/drawing/2014/main" id="{C3C925A9-05DD-D1CE-2811-375E20860B29}"/>
              </a:ext>
            </a:extLst>
          </p:cNvPr>
          <p:cNvSpPr/>
          <p:nvPr/>
        </p:nvSpPr>
        <p:spPr>
          <a:xfrm>
            <a:off x="5446417" y="522001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6" name="Chord 165">
            <a:extLst>
              <a:ext uri="{FF2B5EF4-FFF2-40B4-BE49-F238E27FC236}">
                <a16:creationId xmlns:a16="http://schemas.microsoft.com/office/drawing/2014/main" id="{C680FDA8-D380-190B-2227-5AA8C7D1C762}"/>
              </a:ext>
            </a:extLst>
          </p:cNvPr>
          <p:cNvSpPr/>
          <p:nvPr/>
        </p:nvSpPr>
        <p:spPr>
          <a:xfrm>
            <a:off x="5548840" y="5220017"/>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 name="Oval 19">
            <a:extLst>
              <a:ext uri="{FF2B5EF4-FFF2-40B4-BE49-F238E27FC236}">
                <a16:creationId xmlns:a16="http://schemas.microsoft.com/office/drawing/2014/main" id="{70FAE3D2-3D80-6A37-BD0B-041FC9F5CFD6}"/>
              </a:ext>
            </a:extLst>
          </p:cNvPr>
          <p:cNvSpPr/>
          <p:nvPr/>
        </p:nvSpPr>
        <p:spPr>
          <a:xfrm>
            <a:off x="6403192" y="4340152"/>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5" name="Oval 24">
            <a:extLst>
              <a:ext uri="{FF2B5EF4-FFF2-40B4-BE49-F238E27FC236}">
                <a16:creationId xmlns:a16="http://schemas.microsoft.com/office/drawing/2014/main" id="{87E258AA-056C-233D-8578-EA74B8345816}"/>
              </a:ext>
            </a:extLst>
          </p:cNvPr>
          <p:cNvSpPr/>
          <p:nvPr/>
        </p:nvSpPr>
        <p:spPr>
          <a:xfrm>
            <a:off x="6406125" y="43351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6" name="Oval 25">
            <a:extLst>
              <a:ext uri="{FF2B5EF4-FFF2-40B4-BE49-F238E27FC236}">
                <a16:creationId xmlns:a16="http://schemas.microsoft.com/office/drawing/2014/main" id="{E9B82A90-BEE9-B204-286C-93D30CF67C0E}"/>
              </a:ext>
            </a:extLst>
          </p:cNvPr>
          <p:cNvSpPr/>
          <p:nvPr/>
        </p:nvSpPr>
        <p:spPr>
          <a:xfrm>
            <a:off x="6508548" y="43351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3" name="Oval 42">
            <a:extLst>
              <a:ext uri="{FF2B5EF4-FFF2-40B4-BE49-F238E27FC236}">
                <a16:creationId xmlns:a16="http://schemas.microsoft.com/office/drawing/2014/main" id="{A6B825B4-4457-F30F-8A36-49D972E4FA5B}"/>
              </a:ext>
            </a:extLst>
          </p:cNvPr>
          <p:cNvSpPr/>
          <p:nvPr/>
        </p:nvSpPr>
        <p:spPr>
          <a:xfrm>
            <a:off x="6608637" y="43351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6" name="Oval 45">
            <a:extLst>
              <a:ext uri="{FF2B5EF4-FFF2-40B4-BE49-F238E27FC236}">
                <a16:creationId xmlns:a16="http://schemas.microsoft.com/office/drawing/2014/main" id="{9E48F531-4AB5-239D-D716-00741A40028A}"/>
              </a:ext>
            </a:extLst>
          </p:cNvPr>
          <p:cNvSpPr/>
          <p:nvPr/>
        </p:nvSpPr>
        <p:spPr>
          <a:xfrm>
            <a:off x="6710329" y="43351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4" name="Oval 63">
            <a:extLst>
              <a:ext uri="{FF2B5EF4-FFF2-40B4-BE49-F238E27FC236}">
                <a16:creationId xmlns:a16="http://schemas.microsoft.com/office/drawing/2014/main" id="{9CB9277F-C52D-6B53-9C1D-DC1203AD1C23}"/>
              </a:ext>
            </a:extLst>
          </p:cNvPr>
          <p:cNvSpPr/>
          <p:nvPr/>
        </p:nvSpPr>
        <p:spPr>
          <a:xfrm>
            <a:off x="6405861" y="475651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9" name="Oval 68">
            <a:extLst>
              <a:ext uri="{FF2B5EF4-FFF2-40B4-BE49-F238E27FC236}">
                <a16:creationId xmlns:a16="http://schemas.microsoft.com/office/drawing/2014/main" id="{CE301F50-8E5F-6130-76CB-77CCE9D9BF54}"/>
              </a:ext>
            </a:extLst>
          </p:cNvPr>
          <p:cNvSpPr/>
          <p:nvPr/>
        </p:nvSpPr>
        <p:spPr>
          <a:xfrm>
            <a:off x="6408794" y="475150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3" name="Oval 72">
            <a:extLst>
              <a:ext uri="{FF2B5EF4-FFF2-40B4-BE49-F238E27FC236}">
                <a16:creationId xmlns:a16="http://schemas.microsoft.com/office/drawing/2014/main" id="{FD117561-0B9A-188C-320A-5662C720065C}"/>
              </a:ext>
            </a:extLst>
          </p:cNvPr>
          <p:cNvSpPr/>
          <p:nvPr/>
        </p:nvSpPr>
        <p:spPr>
          <a:xfrm>
            <a:off x="6511217" y="475150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7" name="Oval 76">
            <a:extLst>
              <a:ext uri="{FF2B5EF4-FFF2-40B4-BE49-F238E27FC236}">
                <a16:creationId xmlns:a16="http://schemas.microsoft.com/office/drawing/2014/main" id="{579BCCEA-6F77-786B-FCCC-0742EAAC28AA}"/>
              </a:ext>
            </a:extLst>
          </p:cNvPr>
          <p:cNvSpPr/>
          <p:nvPr/>
        </p:nvSpPr>
        <p:spPr>
          <a:xfrm>
            <a:off x="6611306" y="475150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1" name="Oval 120">
            <a:extLst>
              <a:ext uri="{FF2B5EF4-FFF2-40B4-BE49-F238E27FC236}">
                <a16:creationId xmlns:a16="http://schemas.microsoft.com/office/drawing/2014/main" id="{5728DA5C-1B81-6746-7404-12F47A8E0B2F}"/>
              </a:ext>
            </a:extLst>
          </p:cNvPr>
          <p:cNvSpPr/>
          <p:nvPr/>
        </p:nvSpPr>
        <p:spPr>
          <a:xfrm>
            <a:off x="6712998" y="475150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0" name="Chord 169">
            <a:extLst>
              <a:ext uri="{FF2B5EF4-FFF2-40B4-BE49-F238E27FC236}">
                <a16:creationId xmlns:a16="http://schemas.microsoft.com/office/drawing/2014/main" id="{8A155BF2-BB9E-D194-A43E-CB2104F2D48A}"/>
              </a:ext>
            </a:extLst>
          </p:cNvPr>
          <p:cNvSpPr/>
          <p:nvPr/>
        </p:nvSpPr>
        <p:spPr>
          <a:xfrm flipH="1">
            <a:off x="6619974" y="3087258"/>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71" name="Oval 170">
            <a:extLst>
              <a:ext uri="{FF2B5EF4-FFF2-40B4-BE49-F238E27FC236}">
                <a16:creationId xmlns:a16="http://schemas.microsoft.com/office/drawing/2014/main" id="{028BFC13-1E62-CA60-DF54-A0AA1807535A}"/>
              </a:ext>
            </a:extLst>
          </p:cNvPr>
          <p:cNvSpPr/>
          <p:nvPr/>
        </p:nvSpPr>
        <p:spPr>
          <a:xfrm>
            <a:off x="6715577" y="339523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2" name="Chord 171">
            <a:extLst>
              <a:ext uri="{FF2B5EF4-FFF2-40B4-BE49-F238E27FC236}">
                <a16:creationId xmlns:a16="http://schemas.microsoft.com/office/drawing/2014/main" id="{67DE3FE1-73F5-06D7-9D34-56599F106E51}"/>
              </a:ext>
            </a:extLst>
          </p:cNvPr>
          <p:cNvSpPr/>
          <p:nvPr/>
        </p:nvSpPr>
        <p:spPr>
          <a:xfrm flipH="1">
            <a:off x="6622553" y="3391503"/>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73" name="Oval 172">
            <a:extLst>
              <a:ext uri="{FF2B5EF4-FFF2-40B4-BE49-F238E27FC236}">
                <a16:creationId xmlns:a16="http://schemas.microsoft.com/office/drawing/2014/main" id="{1C6213EF-DB50-4691-F69B-1B3816BA09EA}"/>
              </a:ext>
            </a:extLst>
          </p:cNvPr>
          <p:cNvSpPr/>
          <p:nvPr/>
        </p:nvSpPr>
        <p:spPr>
          <a:xfrm>
            <a:off x="6713793" y="289443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4" name="Chord 173">
            <a:extLst>
              <a:ext uri="{FF2B5EF4-FFF2-40B4-BE49-F238E27FC236}">
                <a16:creationId xmlns:a16="http://schemas.microsoft.com/office/drawing/2014/main" id="{B4188D4E-2DEE-99D7-BB66-881C5D085332}"/>
              </a:ext>
            </a:extLst>
          </p:cNvPr>
          <p:cNvSpPr/>
          <p:nvPr/>
        </p:nvSpPr>
        <p:spPr>
          <a:xfrm flipH="1">
            <a:off x="6620769" y="2890708"/>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75" name="Oval 174">
            <a:extLst>
              <a:ext uri="{FF2B5EF4-FFF2-40B4-BE49-F238E27FC236}">
                <a16:creationId xmlns:a16="http://schemas.microsoft.com/office/drawing/2014/main" id="{0551B768-CA7C-3DF3-FE45-73D816F3ED52}"/>
              </a:ext>
            </a:extLst>
          </p:cNvPr>
          <p:cNvSpPr/>
          <p:nvPr/>
        </p:nvSpPr>
        <p:spPr>
          <a:xfrm>
            <a:off x="6715514" y="277128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6" name="Chord 175">
            <a:extLst>
              <a:ext uri="{FF2B5EF4-FFF2-40B4-BE49-F238E27FC236}">
                <a16:creationId xmlns:a16="http://schemas.microsoft.com/office/drawing/2014/main" id="{C50A9426-E08E-A0CB-024A-C3FA6B6E014F}"/>
              </a:ext>
            </a:extLst>
          </p:cNvPr>
          <p:cNvSpPr/>
          <p:nvPr/>
        </p:nvSpPr>
        <p:spPr>
          <a:xfrm flipH="1">
            <a:off x="6622490" y="2767557"/>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81" name="Oval 180">
            <a:extLst>
              <a:ext uri="{FF2B5EF4-FFF2-40B4-BE49-F238E27FC236}">
                <a16:creationId xmlns:a16="http://schemas.microsoft.com/office/drawing/2014/main" id="{4A09793A-1374-4D4A-B98A-CD064C1ED8C0}"/>
              </a:ext>
            </a:extLst>
          </p:cNvPr>
          <p:cNvSpPr/>
          <p:nvPr/>
        </p:nvSpPr>
        <p:spPr>
          <a:xfrm>
            <a:off x="6710329" y="2355862"/>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2" name="Chord 181">
            <a:extLst>
              <a:ext uri="{FF2B5EF4-FFF2-40B4-BE49-F238E27FC236}">
                <a16:creationId xmlns:a16="http://schemas.microsoft.com/office/drawing/2014/main" id="{296A2D99-44EE-9495-A067-2ECC0985989E}"/>
              </a:ext>
            </a:extLst>
          </p:cNvPr>
          <p:cNvSpPr/>
          <p:nvPr/>
        </p:nvSpPr>
        <p:spPr>
          <a:xfrm flipH="1">
            <a:off x="6617305" y="2352132"/>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83" name="Freeform: Shape 182">
            <a:extLst>
              <a:ext uri="{FF2B5EF4-FFF2-40B4-BE49-F238E27FC236}">
                <a16:creationId xmlns:a16="http://schemas.microsoft.com/office/drawing/2014/main" id="{C600630D-1D0C-67E4-F325-01FCD2100FE6}"/>
              </a:ext>
            </a:extLst>
          </p:cNvPr>
          <p:cNvSpPr/>
          <p:nvPr/>
        </p:nvSpPr>
        <p:spPr>
          <a:xfrm flipH="1" flipV="1">
            <a:off x="6999884" y="1722362"/>
            <a:ext cx="508787" cy="3694130"/>
          </a:xfrm>
          <a:custGeom>
            <a:avLst/>
            <a:gdLst>
              <a:gd name="connsiteX0" fmla="*/ 508732 w 508787"/>
              <a:gd name="connsiteY0" fmla="*/ 0 h 3694130"/>
              <a:gd name="connsiteX1" fmla="*/ 2536 w 508787"/>
              <a:gd name="connsiteY1" fmla="*/ 841629 h 3694130"/>
              <a:gd name="connsiteX2" fmla="*/ 278393 w 508787"/>
              <a:gd name="connsiteY2" fmla="*/ 1877947 h 3694130"/>
              <a:gd name="connsiteX3" fmla="*/ 157747 w 508787"/>
              <a:gd name="connsiteY3" fmla="*/ 2493829 h 3694130"/>
              <a:gd name="connsiteX4" fmla="*/ 426809 w 508787"/>
              <a:gd name="connsiteY4" fmla="*/ 3139068 h 3694130"/>
              <a:gd name="connsiteX5" fmla="*/ 492293 w 508787"/>
              <a:gd name="connsiteY5" fmla="*/ 3694130 h 369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787" h="3694130" extrusionOk="0">
                <a:moveTo>
                  <a:pt x="508732" y="0"/>
                </a:moveTo>
                <a:cubicBezTo>
                  <a:pt x="521381" y="206765"/>
                  <a:pt x="79975" y="495821"/>
                  <a:pt x="2536" y="841629"/>
                </a:cubicBezTo>
                <a:cubicBezTo>
                  <a:pt x="-83387" y="1134131"/>
                  <a:pt x="373385" y="1506033"/>
                  <a:pt x="278393" y="1877947"/>
                </a:cubicBezTo>
                <a:cubicBezTo>
                  <a:pt x="174880" y="2136045"/>
                  <a:pt x="201241" y="2307119"/>
                  <a:pt x="157747" y="2493829"/>
                </a:cubicBezTo>
                <a:cubicBezTo>
                  <a:pt x="134508" y="2677830"/>
                  <a:pt x="313008" y="2944838"/>
                  <a:pt x="426809" y="3139068"/>
                </a:cubicBezTo>
                <a:cubicBezTo>
                  <a:pt x="541016" y="3343781"/>
                  <a:pt x="443121" y="3595748"/>
                  <a:pt x="492293" y="3694130"/>
                </a:cubicBezTo>
              </a:path>
            </a:pathLst>
          </a:custGeom>
          <a:noFill/>
          <a:ln w="38100">
            <a:solidFill>
              <a:srgbClr val="92D050"/>
            </a:solidFill>
            <a:prstDash val="lgDashDot"/>
            <a:extLst>
              <a:ext uri="{C807C97D-BFC1-408E-A445-0C87EB9F89A2}">
                <ask:lineSketchStyleProps xmlns:ask="http://schemas.microsoft.com/office/drawing/2018/sketchyshapes" sd="2770477063">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 name="connsiteX0" fmla="*/ 527222 w 527275"/>
                      <a:gd name="connsiteY0" fmla="*/ 0 h 2386518"/>
                      <a:gd name="connsiteX1" fmla="*/ 10394 w 527275"/>
                      <a:gd name="connsiteY1" fmla="*/ 499070 h 2386518"/>
                      <a:gd name="connsiteX2" fmla="*/ 296883 w 527275"/>
                      <a:gd name="connsiteY2" fmla="*/ 1213210 h 2386518"/>
                      <a:gd name="connsiteX3" fmla="*/ 800 w 527275"/>
                      <a:gd name="connsiteY3" fmla="*/ 1563006 h 2386518"/>
                      <a:gd name="connsiteX4" fmla="*/ 445299 w 527275"/>
                      <a:gd name="connsiteY4" fmla="*/ 2027932 h 2386518"/>
                      <a:gd name="connsiteX5" fmla="*/ 510783 w 527275"/>
                      <a:gd name="connsiteY5" fmla="*/ 2386518 h 2386518"/>
                      <a:gd name="connsiteX0" fmla="*/ 519304 w 519357"/>
                      <a:gd name="connsiteY0" fmla="*/ 0 h 2386518"/>
                      <a:gd name="connsiteX1" fmla="*/ 2476 w 519357"/>
                      <a:gd name="connsiteY1" fmla="*/ 499070 h 2386518"/>
                      <a:gd name="connsiteX2" fmla="*/ 288965 w 519357"/>
                      <a:gd name="connsiteY2" fmla="*/ 1213210 h 2386518"/>
                      <a:gd name="connsiteX3" fmla="*/ 168319 w 519357"/>
                      <a:gd name="connsiteY3" fmla="*/ 1611088 h 2386518"/>
                      <a:gd name="connsiteX4" fmla="*/ 437381 w 519357"/>
                      <a:gd name="connsiteY4" fmla="*/ 2027932 h 2386518"/>
                      <a:gd name="connsiteX5" fmla="*/ 502865 w 519357"/>
                      <a:gd name="connsiteY5" fmla="*/ 2386518 h 2386518"/>
                      <a:gd name="connsiteX0" fmla="*/ 429559 w 429625"/>
                      <a:gd name="connsiteY0" fmla="*/ 0 h 2386518"/>
                      <a:gd name="connsiteX1" fmla="*/ 3108 w 429625"/>
                      <a:gd name="connsiteY1" fmla="*/ 536849 h 2386518"/>
                      <a:gd name="connsiteX2" fmla="*/ 199220 w 429625"/>
                      <a:gd name="connsiteY2" fmla="*/ 1213210 h 2386518"/>
                      <a:gd name="connsiteX3" fmla="*/ 78574 w 429625"/>
                      <a:gd name="connsiteY3" fmla="*/ 1611088 h 2386518"/>
                      <a:gd name="connsiteX4" fmla="*/ 347636 w 429625"/>
                      <a:gd name="connsiteY4" fmla="*/ 2027932 h 2386518"/>
                      <a:gd name="connsiteX5" fmla="*/ 413120 w 429625"/>
                      <a:gd name="connsiteY5" fmla="*/ 2386518 h 2386518"/>
                      <a:gd name="connsiteX0" fmla="*/ 508732 w 508787"/>
                      <a:gd name="connsiteY0" fmla="*/ 0 h 2386518"/>
                      <a:gd name="connsiteX1" fmla="*/ 2536 w 508787"/>
                      <a:gd name="connsiteY1" fmla="*/ 543718 h 2386518"/>
                      <a:gd name="connsiteX2" fmla="*/ 278393 w 508787"/>
                      <a:gd name="connsiteY2" fmla="*/ 1213210 h 2386518"/>
                      <a:gd name="connsiteX3" fmla="*/ 157747 w 508787"/>
                      <a:gd name="connsiteY3" fmla="*/ 1611088 h 2386518"/>
                      <a:gd name="connsiteX4" fmla="*/ 426809 w 508787"/>
                      <a:gd name="connsiteY4" fmla="*/ 2027932 h 2386518"/>
                      <a:gd name="connsiteX5" fmla="*/ 492293 w 508787"/>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787" h="2386518">
                        <a:moveTo>
                          <a:pt x="508732" y="0"/>
                        </a:moveTo>
                        <a:cubicBezTo>
                          <a:pt x="514656" y="173214"/>
                          <a:pt x="40926" y="341516"/>
                          <a:pt x="2536" y="543718"/>
                        </a:cubicBezTo>
                        <a:cubicBezTo>
                          <a:pt x="-35854" y="745920"/>
                          <a:pt x="375718" y="1029315"/>
                          <a:pt x="278393" y="1213210"/>
                        </a:cubicBezTo>
                        <a:cubicBezTo>
                          <a:pt x="181068" y="1397105"/>
                          <a:pt x="177461" y="1480315"/>
                          <a:pt x="157747" y="1611088"/>
                        </a:cubicBezTo>
                        <a:cubicBezTo>
                          <a:pt x="138033" y="1741861"/>
                          <a:pt x="312884" y="1887945"/>
                          <a:pt x="426809" y="2027932"/>
                        </a:cubicBezTo>
                        <a:cubicBezTo>
                          <a:pt x="540734" y="2167919"/>
                          <a:pt x="433401" y="2315814"/>
                          <a:pt x="492293" y="2386518"/>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mc:AlternateContent xmlns:mc="http://schemas.openxmlformats.org/markup-compatibility/2006" xmlns:a14="http://schemas.microsoft.com/office/drawing/2010/main">
        <mc:Choice Requires="a14">
          <p:sp>
            <p:nvSpPr>
              <p:cNvPr id="232" name="TextBox 231">
                <a:extLst>
                  <a:ext uri="{FF2B5EF4-FFF2-40B4-BE49-F238E27FC236}">
                    <a16:creationId xmlns:a16="http://schemas.microsoft.com/office/drawing/2014/main" id="{8EA50395-9FFA-EADE-84B9-ECDA8CA419A4}"/>
                  </a:ext>
                </a:extLst>
              </p:cNvPr>
              <p:cNvSpPr txBox="1"/>
              <p:nvPr/>
            </p:nvSpPr>
            <p:spPr>
              <a:xfrm>
                <a:off x="2439950" y="2054589"/>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rgbClr val="0070C0"/>
                              </a:solidFill>
                              <a:latin typeface="Cambria Math" panose="02040503050406030204" pitchFamily="18" charset="0"/>
                            </a:rPr>
                          </m:ctrlPr>
                        </m:funcPr>
                        <m:fName>
                          <m:r>
                            <m:rPr>
                              <m:sty m:val="p"/>
                            </m:rPr>
                            <a:rPr lang="en-US" sz="1400" b="0" i="0" smtClean="0">
                              <a:solidFill>
                                <a:srgbClr val="0070C0"/>
                              </a:solidFill>
                              <a:latin typeface="Cambria Math" panose="02040503050406030204" pitchFamily="18" charset="0"/>
                            </a:rPr>
                            <m:t>P</m:t>
                          </m:r>
                        </m:fName>
                        <m:e>
                          <m:d>
                            <m:dPr>
                              <m:ctrlPr>
                                <a:rPr lang="en-US" sz="1400" b="0" i="1" smtClean="0">
                                  <a:solidFill>
                                    <a:srgbClr val="0070C0"/>
                                  </a:solidFill>
                                  <a:latin typeface="Cambria Math" panose="02040503050406030204" pitchFamily="18" charset="0"/>
                                </a:rPr>
                              </m:ctrlPr>
                            </m:dPr>
                            <m:e>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=0</m:t>
                              </m:r>
                            </m:e>
                            <m:e>
                              <m:r>
                                <a:rPr lang="en-US" sz="1400" b="0" i="1" smtClean="0">
                                  <a:solidFill>
                                    <a:srgbClr val="0070C0"/>
                                  </a:solidFill>
                                  <a:latin typeface="Cambria Math" panose="02040503050406030204" pitchFamily="18" charset="0"/>
                                </a:rPr>
                                <m:t>𝑋</m:t>
                              </m:r>
                              <m:r>
                                <a:rPr lang="en-US" sz="1400" b="0" i="1" smtClean="0">
                                  <a:solidFill>
                                    <a:srgbClr val="0070C0"/>
                                  </a:solidFill>
                                  <a:latin typeface="Cambria Math" panose="02040503050406030204" pitchFamily="18" charset="0"/>
                                </a:rPr>
                                <m:t>=1</m:t>
                              </m:r>
                            </m:e>
                          </m:d>
                          <m:r>
                            <a:rPr lang="en-US" sz="1400" b="0" i="1" smtClean="0">
                              <a:solidFill>
                                <a:srgbClr val="0070C0"/>
                              </a:solidFill>
                              <a:latin typeface="Cambria Math" panose="02040503050406030204" pitchFamily="18" charset="0"/>
                            </a:rPr>
                            <m:t>=1/4</m:t>
                          </m:r>
                        </m:e>
                      </m:func>
                    </m:oMath>
                  </m:oMathPara>
                </a14:m>
                <a:endParaRPr lang="en-US" sz="1400" dirty="0">
                  <a:solidFill>
                    <a:srgbClr val="0070C0"/>
                  </a:solidFill>
                  <a:latin typeface="+mj-lt"/>
                </a:endParaRPr>
              </a:p>
            </p:txBody>
          </p:sp>
        </mc:Choice>
        <mc:Fallback xmlns="">
          <p:sp>
            <p:nvSpPr>
              <p:cNvPr id="232" name="TextBox 231">
                <a:extLst>
                  <a:ext uri="{FF2B5EF4-FFF2-40B4-BE49-F238E27FC236}">
                    <a16:creationId xmlns:a16="http://schemas.microsoft.com/office/drawing/2014/main" id="{8EA50395-9FFA-EADE-84B9-ECDA8CA419A4}"/>
                  </a:ext>
                </a:extLst>
              </p:cNvPr>
              <p:cNvSpPr txBox="1">
                <a:spLocks noRot="1" noChangeAspect="1" noMove="1" noResize="1" noEditPoints="1" noAdjustHandles="1" noChangeArrowheads="1" noChangeShapeType="1" noTextEdit="1"/>
              </p:cNvSpPr>
              <p:nvPr/>
            </p:nvSpPr>
            <p:spPr>
              <a:xfrm>
                <a:off x="2439950" y="2054589"/>
                <a:ext cx="1972207" cy="307777"/>
              </a:xfrm>
              <a:prstGeom prst="rect">
                <a:avLst/>
              </a:prstGeom>
              <a:blipFill>
                <a:blip r:embed="rId8"/>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6" name="TextBox 235">
                <a:extLst>
                  <a:ext uri="{FF2B5EF4-FFF2-40B4-BE49-F238E27FC236}">
                    <a16:creationId xmlns:a16="http://schemas.microsoft.com/office/drawing/2014/main" id="{9EDC0038-4C22-FAE0-5FF2-64BADA1442B4}"/>
                  </a:ext>
                </a:extLst>
              </p:cNvPr>
              <p:cNvSpPr txBox="1"/>
              <p:nvPr/>
            </p:nvSpPr>
            <p:spPr>
              <a:xfrm>
                <a:off x="2437716" y="5012642"/>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=0</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=3/4</m:t>
                          </m:r>
                        </m:e>
                      </m:func>
                    </m:oMath>
                  </m:oMathPara>
                </a14:m>
                <a:endParaRPr lang="en-US" sz="1400" dirty="0">
                  <a:solidFill>
                    <a:schemeClr val="accent2"/>
                  </a:solidFill>
                  <a:latin typeface="+mj-lt"/>
                </a:endParaRPr>
              </a:p>
            </p:txBody>
          </p:sp>
        </mc:Choice>
        <mc:Fallback xmlns="">
          <p:sp>
            <p:nvSpPr>
              <p:cNvPr id="236" name="TextBox 235">
                <a:extLst>
                  <a:ext uri="{FF2B5EF4-FFF2-40B4-BE49-F238E27FC236}">
                    <a16:creationId xmlns:a16="http://schemas.microsoft.com/office/drawing/2014/main" id="{9EDC0038-4C22-FAE0-5FF2-64BADA1442B4}"/>
                  </a:ext>
                </a:extLst>
              </p:cNvPr>
              <p:cNvSpPr txBox="1">
                <a:spLocks noRot="1" noChangeAspect="1" noMove="1" noResize="1" noEditPoints="1" noAdjustHandles="1" noChangeArrowheads="1" noChangeShapeType="1" noTextEdit="1"/>
              </p:cNvSpPr>
              <p:nvPr/>
            </p:nvSpPr>
            <p:spPr>
              <a:xfrm>
                <a:off x="2437716" y="5012642"/>
                <a:ext cx="1972207" cy="307777"/>
              </a:xfrm>
              <a:prstGeom prst="rect">
                <a:avLst/>
              </a:prstGeom>
              <a:blipFill>
                <a:blip r:embed="rId9"/>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8" name="TextBox 237">
                <a:extLst>
                  <a:ext uri="{FF2B5EF4-FFF2-40B4-BE49-F238E27FC236}">
                    <a16:creationId xmlns:a16="http://schemas.microsoft.com/office/drawing/2014/main" id="{0A5F74E3-4273-7B64-F8BC-918DF52190B5}"/>
                  </a:ext>
                </a:extLst>
              </p:cNvPr>
              <p:cNvSpPr txBox="1"/>
              <p:nvPr/>
            </p:nvSpPr>
            <p:spPr>
              <a:xfrm>
                <a:off x="7931010" y="5033824"/>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=1</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=1/4</m:t>
                          </m:r>
                        </m:e>
                      </m:func>
                    </m:oMath>
                  </m:oMathPara>
                </a14:m>
                <a:endParaRPr lang="en-US" sz="1400" dirty="0">
                  <a:solidFill>
                    <a:schemeClr val="accent2"/>
                  </a:solidFill>
                  <a:latin typeface="+mj-lt"/>
                </a:endParaRPr>
              </a:p>
            </p:txBody>
          </p:sp>
        </mc:Choice>
        <mc:Fallback xmlns="">
          <p:sp>
            <p:nvSpPr>
              <p:cNvPr id="238" name="TextBox 237">
                <a:extLst>
                  <a:ext uri="{FF2B5EF4-FFF2-40B4-BE49-F238E27FC236}">
                    <a16:creationId xmlns:a16="http://schemas.microsoft.com/office/drawing/2014/main" id="{0A5F74E3-4273-7B64-F8BC-918DF52190B5}"/>
                  </a:ext>
                </a:extLst>
              </p:cNvPr>
              <p:cNvSpPr txBox="1">
                <a:spLocks noRot="1" noChangeAspect="1" noMove="1" noResize="1" noEditPoints="1" noAdjustHandles="1" noChangeArrowheads="1" noChangeShapeType="1" noTextEdit="1"/>
              </p:cNvSpPr>
              <p:nvPr/>
            </p:nvSpPr>
            <p:spPr>
              <a:xfrm>
                <a:off x="7931010" y="5033824"/>
                <a:ext cx="1972207" cy="307777"/>
              </a:xfrm>
              <a:prstGeom prst="rect">
                <a:avLst/>
              </a:prstGeom>
              <a:blipFill>
                <a:blip r:embed="rId10"/>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9" name="TextBox 238">
                <a:extLst>
                  <a:ext uri="{FF2B5EF4-FFF2-40B4-BE49-F238E27FC236}">
                    <a16:creationId xmlns:a16="http://schemas.microsoft.com/office/drawing/2014/main" id="{7F20E52A-E09D-89AC-AF54-F845D4361B3F}"/>
                  </a:ext>
                </a:extLst>
              </p:cNvPr>
              <p:cNvSpPr txBox="1"/>
              <p:nvPr/>
            </p:nvSpPr>
            <p:spPr>
              <a:xfrm>
                <a:off x="7899788" y="2028931"/>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1"/>
                              </a:solidFill>
                              <a:latin typeface="Cambria Math" panose="02040503050406030204" pitchFamily="18" charset="0"/>
                            </a:rPr>
                          </m:ctrlPr>
                        </m:funcPr>
                        <m:fName>
                          <m:r>
                            <m:rPr>
                              <m:sty m:val="p"/>
                            </m:rPr>
                            <a:rPr lang="en-US" sz="1400" b="0" i="0" smtClean="0">
                              <a:solidFill>
                                <a:schemeClr val="accent1"/>
                              </a:solidFill>
                              <a:latin typeface="Cambria Math" panose="02040503050406030204" pitchFamily="18" charset="0"/>
                            </a:rPr>
                            <m:t>P</m:t>
                          </m:r>
                        </m:fName>
                        <m:e>
                          <m:d>
                            <m:dPr>
                              <m:ctrlPr>
                                <a:rPr lang="en-US" sz="1400" b="0" i="1" smtClean="0">
                                  <a:solidFill>
                                    <a:schemeClr val="accent1"/>
                                  </a:solidFill>
                                  <a:latin typeface="Cambria Math" panose="02040503050406030204" pitchFamily="18" charset="0"/>
                                </a:rPr>
                              </m:ctrlPr>
                            </m:dPr>
                            <m:e>
                              <m:r>
                                <a:rPr lang="en-US" sz="1400" b="0" i="1" smtClean="0">
                                  <a:solidFill>
                                    <a:schemeClr val="accent1"/>
                                  </a:solidFill>
                                  <a:latin typeface="Cambria Math" panose="02040503050406030204" pitchFamily="18" charset="0"/>
                                </a:rPr>
                                <m:t>𝐷</m:t>
                              </m:r>
                              <m:r>
                                <a:rPr lang="en-US" sz="1400" b="0" i="1" smtClean="0">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𝑋</m:t>
                              </m:r>
                              <m:r>
                                <a:rPr lang="en-US" sz="1400" b="0" i="1" smtClean="0">
                                  <a:solidFill>
                                    <a:schemeClr val="accent1"/>
                                  </a:solidFill>
                                  <a:latin typeface="Cambria Math" panose="02040503050406030204" pitchFamily="18" charset="0"/>
                                </a:rPr>
                                <m:t>=1</m:t>
                              </m:r>
                            </m:e>
                          </m:d>
                          <m:r>
                            <a:rPr lang="en-US" sz="1400" b="0" i="1" smtClean="0">
                              <a:solidFill>
                                <a:schemeClr val="accent1"/>
                              </a:solidFill>
                              <a:latin typeface="Cambria Math" panose="02040503050406030204" pitchFamily="18" charset="0"/>
                            </a:rPr>
                            <m:t>=3/4</m:t>
                          </m:r>
                        </m:e>
                      </m:func>
                    </m:oMath>
                  </m:oMathPara>
                </a14:m>
                <a:endParaRPr lang="en-US" sz="1400" dirty="0">
                  <a:solidFill>
                    <a:schemeClr val="accent1"/>
                  </a:solidFill>
                  <a:latin typeface="+mj-lt"/>
                </a:endParaRPr>
              </a:p>
            </p:txBody>
          </p:sp>
        </mc:Choice>
        <mc:Fallback xmlns="">
          <p:sp>
            <p:nvSpPr>
              <p:cNvPr id="239" name="TextBox 238">
                <a:extLst>
                  <a:ext uri="{FF2B5EF4-FFF2-40B4-BE49-F238E27FC236}">
                    <a16:creationId xmlns:a16="http://schemas.microsoft.com/office/drawing/2014/main" id="{7F20E52A-E09D-89AC-AF54-F845D4361B3F}"/>
                  </a:ext>
                </a:extLst>
              </p:cNvPr>
              <p:cNvSpPr txBox="1">
                <a:spLocks noRot="1" noChangeAspect="1" noMove="1" noResize="1" noEditPoints="1" noAdjustHandles="1" noChangeArrowheads="1" noChangeShapeType="1" noTextEdit="1"/>
              </p:cNvSpPr>
              <p:nvPr/>
            </p:nvSpPr>
            <p:spPr>
              <a:xfrm>
                <a:off x="7899788" y="2028931"/>
                <a:ext cx="1972207" cy="307777"/>
              </a:xfrm>
              <a:prstGeom prst="rect">
                <a:avLst/>
              </a:prstGeom>
              <a:blipFill>
                <a:blip r:embed="rId11"/>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272638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A6D0820-73B9-BF84-E456-0655D5142365}"/>
              </a:ext>
            </a:extLst>
          </p:cNvPr>
          <p:cNvPicPr>
            <a:picLocks noGrp="1" noChangeAspect="1"/>
          </p:cNvPicPr>
          <p:nvPr>
            <p:ph idx="1"/>
          </p:nvPr>
        </p:nvPicPr>
        <p:blipFill>
          <a:blip r:embed="rId2"/>
          <a:stretch>
            <a:fillRect/>
          </a:stretch>
        </p:blipFill>
        <p:spPr>
          <a:xfrm>
            <a:off x="764836" y="643466"/>
            <a:ext cx="10662328" cy="5571067"/>
          </a:xfrm>
          <a:prstGeom prst="rect">
            <a:avLst/>
          </a:prstGeom>
        </p:spPr>
      </p:pic>
    </p:spTree>
    <p:extLst>
      <p:ext uri="{BB962C8B-B14F-4D97-AF65-F5344CB8AC3E}">
        <p14:creationId xmlns:p14="http://schemas.microsoft.com/office/powerpoint/2010/main" val="3117968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9259-926C-C8C7-96EF-7A78BF797EEA}"/>
              </a:ext>
            </a:extLst>
          </p:cNvPr>
          <p:cNvSpPr>
            <a:spLocks noGrp="1"/>
          </p:cNvSpPr>
          <p:nvPr>
            <p:ph type="title"/>
          </p:nvPr>
        </p:nvSpPr>
        <p:spPr/>
        <p:txBody>
          <a:bodyPr/>
          <a:lstStyle/>
          <a:p>
            <a:r>
              <a:rPr lang="en-US" dirty="0"/>
              <a:t>Identification via Propensity Scores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552440-6A94-129C-46D3-D2AE00F4175D}"/>
                  </a:ext>
                </a:extLst>
              </p:cNvPr>
              <p:cNvSpPr>
                <a:spLocks noGrp="1"/>
              </p:cNvSpPr>
              <p:nvPr>
                <p:ph idx="1"/>
              </p:nvPr>
            </p:nvSpPr>
            <p:spPr/>
            <p:txBody>
              <a:bodyPr>
                <a:normAutofit/>
              </a:bodyPr>
              <a:lstStyle/>
              <a:p>
                <a:r>
                  <a:rPr lang="en-US" dirty="0"/>
                  <a:t>Re-weight observations based on the inverse of the propensity of their observed treatments and then take the difference in means</a:t>
                </a:r>
              </a:p>
              <a:p>
                <a:pPr>
                  <a:spcAft>
                    <a:spcPts val="1200"/>
                  </a:spcAft>
                </a:pPr>
                <a:r>
                  <a:rPr lang="en-US" dirty="0"/>
                  <a:t>Let </a:t>
                </a:r>
                <a14:m>
                  <m:oMath xmlns:m="http://schemas.openxmlformats.org/officeDocument/2006/math">
                    <m:r>
                      <a:rPr lang="en-US" b="0" i="1" smtClean="0">
                        <a:latin typeface="Cambria Math" panose="02040503050406030204" pitchFamily="18" charset="0"/>
                      </a:rPr>
                      <m:t>𝑊</m:t>
                    </m:r>
                  </m:oMath>
                </a14:m>
                <a:r>
                  <a:rPr lang="en-US" dirty="0"/>
                  <a:t> be inverse propensity weight we multiplied each observation by</a:t>
                </a:r>
              </a:p>
              <a:p>
                <a:pPr>
                  <a:spcAft>
                    <a:spcPts val="1200"/>
                  </a:spcAft>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 </m:t>
                              </m:r>
                              <m:r>
                                <a:rPr lang="en-US" b="0" i="1" smtClean="0">
                                  <a:latin typeface="Cambria Math" panose="02040503050406030204" pitchFamily="18" charset="0"/>
                                </a:rPr>
                                <m:t>𝑌</m:t>
                              </m:r>
                            </m:e>
                          </m:d>
                        </m:num>
                        <m:den>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𝑊</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d>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e>
                                          <m:r>
                                            <a:rPr lang="en-US" b="0" i="1" smtClean="0">
                                              <a:latin typeface="Cambria Math" panose="02040503050406030204" pitchFamily="18" charset="0"/>
                                            </a:rPr>
                                            <m:t>𝑋</m:t>
                                          </m:r>
                                        </m:e>
                                      </m:d>
                                    </m:e>
                                  </m:func>
                                </m:den>
                              </m:f>
                              <m:r>
                                <a:rPr lang="en-US" b="0" i="1" smtClean="0">
                                  <a:latin typeface="Cambria Math" panose="02040503050406030204" pitchFamily="18" charset="0"/>
                                </a:rPr>
                                <m:t>𝑌</m:t>
                              </m:r>
                            </m:e>
                          </m:d>
                        </m:num>
                        <m:den>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e>
                          </m:d>
                        </m:den>
                      </m:f>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𝑌</m:t>
                          </m:r>
                        </m:e>
                      </m:d>
                    </m:oMath>
                  </m:oMathPara>
                </a14:m>
                <a:endParaRPr lang="en-US" dirty="0"/>
              </a:p>
            </p:txBody>
          </p:sp>
        </mc:Choice>
        <mc:Fallback xmlns="">
          <p:sp>
            <p:nvSpPr>
              <p:cNvPr id="3" name="Content Placeholder 2">
                <a:extLst>
                  <a:ext uri="{FF2B5EF4-FFF2-40B4-BE49-F238E27FC236}">
                    <a16:creationId xmlns:a16="http://schemas.microsoft.com/office/drawing/2014/main" id="{D8552440-6A94-129C-46D3-D2AE00F4175D}"/>
                  </a:ext>
                </a:extLst>
              </p:cNvPr>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1272302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DEBA-B6CA-0658-4C6D-6CB552DBA0B6}"/>
              </a:ext>
            </a:extLst>
          </p:cNvPr>
          <p:cNvSpPr>
            <a:spLocks noGrp="1"/>
          </p:cNvSpPr>
          <p:nvPr>
            <p:ph type="title"/>
          </p:nvPr>
        </p:nvSpPr>
        <p:spPr/>
        <p:txBody>
          <a:bodyPr/>
          <a:lstStyle/>
          <a:p>
            <a:r>
              <a:rPr lang="en-US" dirty="0"/>
              <a:t>Horvitz-Thompson Reweighting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667D83-27B3-42E7-B8A0-CCC748A36419}"/>
                  </a:ext>
                </a:extLst>
              </p:cNvPr>
              <p:cNvSpPr>
                <a:spLocks noGrp="1"/>
              </p:cNvSpPr>
              <p:nvPr>
                <p:ph idx="1"/>
              </p:nvPr>
            </p:nvSpPr>
            <p:spPr/>
            <p:txBody>
              <a:bodyPr>
                <a:normAutofit/>
              </a:bodyPr>
              <a:lstStyle/>
              <a:p>
                <a:r>
                  <a:rPr lang="en-US" dirty="0"/>
                  <a:t>An inverse propensity re-weighted average observed outcome, identifies the average potential outcome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d>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e>
                                      <m:r>
                                        <a:rPr lang="en-US" b="0" i="1" smtClean="0">
                                          <a:latin typeface="Cambria Math" panose="02040503050406030204" pitchFamily="18" charset="0"/>
                                        </a:rPr>
                                        <m:t>𝑋</m:t>
                                      </m:r>
                                    </m:e>
                                  </m:d>
                                </m:e>
                              </m:func>
                            </m:den>
                          </m:f>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e>
                      </m:d>
                    </m:oMath>
                  </m:oMathPara>
                </a14:m>
                <a:endParaRPr lang="en-US" dirty="0"/>
              </a:p>
              <a:p>
                <a:endParaRPr lang="en-US" dirty="0"/>
              </a:p>
              <a:p>
                <a:r>
                  <a:rPr lang="en-US" dirty="0"/>
                  <a:t>Same holds even conditioning on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𝑌</m:t>
                              </m:r>
                            </m:e>
                          </m:d>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 | </m:t>
                          </m:r>
                          <m:r>
                            <a:rPr lang="en-US" b="0" i="1" smtClean="0">
                              <a:latin typeface="Cambria Math" panose="02040503050406030204" pitchFamily="18" charset="0"/>
                            </a:rPr>
                            <m:t>𝑋</m:t>
                          </m:r>
                        </m:e>
                      </m:d>
                    </m:oMath>
                  </m:oMathPara>
                </a14:m>
                <a:endParaRPr lang="en-US" dirty="0"/>
              </a:p>
            </p:txBody>
          </p:sp>
        </mc:Choice>
        <mc:Fallback xmlns="">
          <p:sp>
            <p:nvSpPr>
              <p:cNvPr id="3" name="Content Placeholder 2">
                <a:extLst>
                  <a:ext uri="{FF2B5EF4-FFF2-40B4-BE49-F238E27FC236}">
                    <a16:creationId xmlns:a16="http://schemas.microsoft.com/office/drawing/2014/main" id="{7F667D83-27B3-42E7-B8A0-CCC748A3641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07044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DEBA-B6CA-0658-4C6D-6CB552DBA0B6}"/>
              </a:ext>
            </a:extLst>
          </p:cNvPr>
          <p:cNvSpPr>
            <a:spLocks noGrp="1"/>
          </p:cNvSpPr>
          <p:nvPr>
            <p:ph type="title"/>
          </p:nvPr>
        </p:nvSpPr>
        <p:spPr/>
        <p:txBody>
          <a:bodyPr/>
          <a:lstStyle/>
          <a:p>
            <a:r>
              <a:rPr lang="en-US" dirty="0"/>
              <a:t>Horvitz-Thompson Reweighting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667D83-27B3-42E7-B8A0-CCC748A36419}"/>
                  </a:ext>
                </a:extLst>
              </p:cNvPr>
              <p:cNvSpPr>
                <a:spLocks noGrp="1"/>
              </p:cNvSpPr>
              <p:nvPr>
                <p:ph idx="1"/>
              </p:nvPr>
            </p:nvSpPr>
            <p:spPr/>
            <p:txBody>
              <a:bodyPr>
                <a:normAutofit fontScale="92500"/>
              </a:bodyPr>
              <a:lstStyle/>
              <a:p>
                <a:r>
                  <a:rPr lang="en-US" dirty="0"/>
                  <a:t>Simple proof: law of iterated expectations (tower law)</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rPr>
                          </m:ctrlPr>
                        </m:eqArr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𝑌</m:t>
                                  </m:r>
                                </m:e>
                              </m:d>
                              <m:r>
                                <a:rPr lang="en-US" b="0" i="1" smtClean="0">
                                  <a:latin typeface="Cambria Math" panose="02040503050406030204" pitchFamily="18" charset="0"/>
                                </a:rPr>
                                <m:t>𝑋</m:t>
                              </m:r>
                            </m:e>
                          </m:d>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𝑋</m:t>
                                      </m:r>
                                    </m:e>
                                  </m:d>
                                </m:e>
                              </m:d>
                              <m:r>
                                <a:rPr lang="en-US" b="0" i="1" smtClean="0">
                                  <a:latin typeface="Cambria Math" panose="02040503050406030204" pitchFamily="18" charset="0"/>
                                </a:rPr>
                                <m:t>𝑋</m:t>
                              </m:r>
                            </m:e>
                          </m:d>
                        </m:e>
                        <m:e>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𝑋</m:t>
                                      </m:r>
                                    </m:e>
                                  </m:d>
                                </m:e>
                              </m:d>
                              <m:r>
                                <a:rPr lang="en-US" i="1">
                                  <a:latin typeface="Cambria Math" panose="02040503050406030204" pitchFamily="18" charset="0"/>
                                </a:rPr>
                                <m:t>𝑋</m:t>
                              </m:r>
                            </m:e>
                          </m:d>
                        </m:e>
                        <m:e>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e>
                              </m:d>
                              <m:r>
                                <a:rPr lang="en-US" i="1">
                                  <a:latin typeface="Cambria Math" panose="02040503050406030204" pitchFamily="18" charset="0"/>
                                </a:rPr>
                                <m:t>𝑋</m:t>
                              </m:r>
                            </m:e>
                          </m:d>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𝑋</m:t>
                              </m:r>
                            </m:e>
                          </m:d>
                        </m:e>
                        <m:e>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𝑋</m:t>
                              </m:r>
                            </m:e>
                          </m:d>
                        </m:e>
                      </m:eqArr>
                    </m:oMath>
                  </m:oMathPara>
                </a14:m>
                <a:endParaRPr lang="en-US" dirty="0"/>
              </a:p>
            </p:txBody>
          </p:sp>
        </mc:Choice>
        <mc:Fallback xmlns="">
          <p:sp>
            <p:nvSpPr>
              <p:cNvPr id="3" name="Content Placeholder 2">
                <a:extLst>
                  <a:ext uri="{FF2B5EF4-FFF2-40B4-BE49-F238E27FC236}">
                    <a16:creationId xmlns:a16="http://schemas.microsoft.com/office/drawing/2014/main" id="{7F667D83-27B3-42E7-B8A0-CCC748A36419}"/>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CFE3368-FF7A-2E46-3F1E-F09F0DBE510E}"/>
                  </a:ext>
                </a:extLst>
              </p:cNvPr>
              <p:cNvSpPr txBox="1"/>
              <p:nvPr/>
            </p:nvSpPr>
            <p:spPr>
              <a:xfrm>
                <a:off x="8111448" y="327025"/>
                <a:ext cx="3981236" cy="138499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800" b="1" dirty="0">
                    <a:latin typeface="+mj-lt"/>
                  </a:rPr>
                  <a:t>Tower Law.</a:t>
                </a:r>
                <a:r>
                  <a:rPr lang="en-US" sz="2800" b="0" dirty="0">
                    <a:latin typeface="+mj-lt"/>
                  </a:rPr>
                  <a:t> For any random variables </a:t>
                </a:r>
                <a14:m>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r>
                      <a:rPr lang="en-US" sz="2800" b="0" i="1" smtClean="0">
                        <a:latin typeface="Cambria Math" panose="02040503050406030204" pitchFamily="18" charset="0"/>
                      </a:rPr>
                      <m:t>𝑉</m:t>
                    </m:r>
                    <m:r>
                      <a:rPr lang="en-US" sz="2800" b="0" i="1" smtClean="0">
                        <a:latin typeface="Cambria Math" panose="02040503050406030204" pitchFamily="18" charset="0"/>
                      </a:rPr>
                      <m:t>, </m:t>
                    </m:r>
                    <m:r>
                      <a:rPr lang="en-US" sz="2800" b="0" i="1" smtClean="0">
                        <a:latin typeface="Cambria Math" panose="02040503050406030204" pitchFamily="18" charset="0"/>
                      </a:rPr>
                      <m:t>𝑈</m:t>
                    </m:r>
                  </m:oMath>
                </a14:m>
                <a:endParaRPr lang="en-US" sz="2800" b="0" dirty="0">
                  <a:latin typeface="+mj-lt"/>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𝑍</m:t>
                          </m:r>
                          <m:r>
                            <a:rPr lang="en-US" sz="2800" b="0" i="1" smtClean="0">
                              <a:latin typeface="Cambria Math" panose="02040503050406030204" pitchFamily="18" charset="0"/>
                            </a:rPr>
                            <m:t>|</m:t>
                          </m:r>
                          <m:r>
                            <a:rPr lang="en-US" sz="2800" b="0" i="1" smtClean="0">
                              <a:latin typeface="Cambria Math" panose="02040503050406030204" pitchFamily="18" charset="0"/>
                            </a:rPr>
                            <m:t>𝑉</m:t>
                          </m:r>
                        </m:e>
                      </m:d>
                      <m:r>
                        <a:rPr lang="en-US" sz="2800" b="0" i="1" smtClean="0">
                          <a:latin typeface="Cambria Math" panose="02040503050406030204" pitchFamily="18" charset="0"/>
                        </a:rPr>
                        <m:t>=</m:t>
                      </m:r>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d>
                            <m:dPr>
                              <m:begChr m:val=""/>
                              <m:endChr m:val="|"/>
                              <m:ctrlPr>
                                <a:rPr lang="en-US" sz="2800" b="0" i="1" smtClean="0">
                                  <a:latin typeface="Cambria Math" panose="02040503050406030204" pitchFamily="18" charset="0"/>
                                </a:rPr>
                              </m:ctrlPr>
                            </m:dPr>
                            <m:e>
                              <m:r>
                                <a:rPr lang="en-US" sz="2800" i="1">
                                  <a:latin typeface="Cambria Math" panose="02040503050406030204" pitchFamily="18" charset="0"/>
                                </a:rPr>
                                <m:t>𝐸</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𝑍</m:t>
                                  </m:r>
                                </m:e>
                                <m:e>
                                  <m:r>
                                    <a:rPr lang="en-US" sz="2800" i="1">
                                      <a:latin typeface="Cambria Math" panose="02040503050406030204" pitchFamily="18" charset="0"/>
                                    </a:rPr>
                                    <m:t>𝑈</m:t>
                                  </m:r>
                                  <m:r>
                                    <a:rPr lang="en-US" sz="2800" i="1">
                                      <a:latin typeface="Cambria Math" panose="02040503050406030204" pitchFamily="18" charset="0"/>
                                    </a:rPr>
                                    <m:t>,</m:t>
                                  </m:r>
                                  <m:r>
                                    <a:rPr lang="en-US" sz="2800" i="1">
                                      <a:latin typeface="Cambria Math" panose="02040503050406030204" pitchFamily="18" charset="0"/>
                                    </a:rPr>
                                    <m:t>𝑉</m:t>
                                  </m:r>
                                </m:e>
                              </m:d>
                            </m:e>
                          </m:d>
                          <m:r>
                            <a:rPr lang="en-US" sz="2800" b="0" i="1" smtClean="0">
                              <a:latin typeface="Cambria Math" panose="02040503050406030204" pitchFamily="18" charset="0"/>
                            </a:rPr>
                            <m:t>𝑉</m:t>
                          </m:r>
                        </m:e>
                      </m:d>
                    </m:oMath>
                  </m:oMathPara>
                </a14:m>
                <a:endParaRPr lang="en-US" sz="2800" dirty="0">
                  <a:latin typeface="+mj-lt"/>
                </a:endParaRPr>
              </a:p>
            </p:txBody>
          </p:sp>
        </mc:Choice>
        <mc:Fallback xmlns="">
          <p:sp>
            <p:nvSpPr>
              <p:cNvPr id="4" name="TextBox 3">
                <a:extLst>
                  <a:ext uri="{FF2B5EF4-FFF2-40B4-BE49-F238E27FC236}">
                    <a16:creationId xmlns:a16="http://schemas.microsoft.com/office/drawing/2014/main" id="{ACFE3368-FF7A-2E46-3F1E-F09F0DBE510E}"/>
                  </a:ext>
                </a:extLst>
              </p:cNvPr>
              <p:cNvSpPr txBox="1">
                <a:spLocks noRot="1" noChangeAspect="1" noMove="1" noResize="1" noEditPoints="1" noAdjustHandles="1" noChangeArrowheads="1" noChangeShapeType="1" noTextEdit="1"/>
              </p:cNvSpPr>
              <p:nvPr/>
            </p:nvSpPr>
            <p:spPr>
              <a:xfrm>
                <a:off x="8111448" y="327025"/>
                <a:ext cx="3981236" cy="1384995"/>
              </a:xfrm>
              <a:prstGeom prst="rect">
                <a:avLst/>
              </a:prstGeom>
              <a:blipFill>
                <a:blip r:embed="rId3"/>
                <a:stretch>
                  <a:fillRect l="-3049" t="-3913"/>
                </a:stretch>
              </a:blipFill>
            </p:spPr>
            <p:txBody>
              <a:bodyPr/>
              <a:lstStyle/>
              <a:p>
                <a:r>
                  <a:rPr lang="en-US">
                    <a:noFill/>
                  </a:rPr>
                  <a:t> </a:t>
                </a:r>
              </a:p>
            </p:txBody>
          </p:sp>
        </mc:Fallback>
      </mc:AlternateContent>
    </p:spTree>
    <p:extLst>
      <p:ext uri="{BB962C8B-B14F-4D97-AF65-F5344CB8AC3E}">
        <p14:creationId xmlns:p14="http://schemas.microsoft.com/office/powerpoint/2010/main" val="273663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DEBA-B6CA-0658-4C6D-6CB552DBA0B6}"/>
              </a:ext>
            </a:extLst>
          </p:cNvPr>
          <p:cNvSpPr>
            <a:spLocks noGrp="1"/>
          </p:cNvSpPr>
          <p:nvPr>
            <p:ph type="title"/>
          </p:nvPr>
        </p:nvSpPr>
        <p:spPr/>
        <p:txBody>
          <a:bodyPr/>
          <a:lstStyle/>
          <a:p>
            <a:r>
              <a:rPr lang="en-US" dirty="0"/>
              <a:t>Horvitz-Thompson Reweighting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667D83-27B3-42E7-B8A0-CCC748A36419}"/>
                  </a:ext>
                </a:extLst>
              </p:cNvPr>
              <p:cNvSpPr>
                <a:spLocks noGrp="1"/>
              </p:cNvSpPr>
              <p:nvPr>
                <p:ph idx="1"/>
              </p:nvPr>
            </p:nvSpPr>
            <p:spPr/>
            <p:txBody>
              <a:bodyPr>
                <a:normAutofit lnSpcReduction="10000"/>
              </a:bodyPr>
              <a:lstStyle/>
              <a:p>
                <a:r>
                  <a:rPr lang="en-US" dirty="0"/>
                  <a:t>Inverse propensity re-weighted average observed outcome, identifies the average treatment effect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 </m:t>
                          </m:r>
                          <m:r>
                            <a:rPr lang="en-US" b="0" i="1" smtClean="0">
                              <a:latin typeface="Cambria Math" panose="02040503050406030204" pitchFamily="18" charset="0"/>
                            </a:rPr>
                            <m:t>𝑌</m:t>
                          </m:r>
                        </m:e>
                      </m:d>
                      <m:r>
                        <a:rPr lang="en-US" b="0" i="1" smtClean="0">
                          <a:latin typeface="Cambria Math" panose="02040503050406030204" pitchFamily="18" charset="0"/>
                        </a:rPr>
                        <m:t>,  </m:t>
                      </m:r>
                      <m:r>
                        <a:rPr lang="en-US" b="0" i="1" smtClean="0">
                          <a:latin typeface="Cambria Math" panose="02040503050406030204" pitchFamily="18" charset="0"/>
                        </a:rPr>
                        <m:t>𝐻</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e>
                                  <m:r>
                                    <a:rPr lang="en-US" i="1">
                                      <a:latin typeface="Cambria Math" panose="02040503050406030204" pitchFamily="18" charset="0"/>
                                    </a:rPr>
                                    <m:t>𝑋</m:t>
                                  </m:r>
                                </m:e>
                              </m:d>
                            </m:e>
                          </m:func>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=0</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=0</m:t>
                                  </m:r>
                                </m:e>
                                <m:e>
                                  <m:r>
                                    <a:rPr lang="en-US" i="1">
                                      <a:latin typeface="Cambria Math" panose="02040503050406030204" pitchFamily="18" charset="0"/>
                                    </a:rPr>
                                    <m:t>𝑋</m:t>
                                  </m:r>
                                </m:e>
                              </m:d>
                            </m:e>
                          </m:func>
                        </m:den>
                      </m:f>
                    </m:oMath>
                  </m:oMathPara>
                </a14:m>
                <a:endParaRPr lang="en-US" dirty="0"/>
              </a:p>
              <a:p>
                <a:r>
                  <a:rPr lang="en-US" dirty="0"/>
                  <a:t>If we know the propensity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(stratified RCT), then we have an easy way to estimate the ATE (a simple average)</a:t>
                </a:r>
              </a:p>
              <a:p>
                <a:r>
                  <a:rPr lang="en-US" dirty="0"/>
                  <a:t>However, not statistically efficient</a:t>
                </a:r>
              </a:p>
              <a:p>
                <a:r>
                  <a:rPr lang="en-US" dirty="0"/>
                  <a:t>Ignores all extra information in X that can help explain Y</a:t>
                </a:r>
              </a:p>
              <a:p>
                <a:r>
                  <a:rPr lang="en-US" dirty="0"/>
                  <a:t>IPW is similar qualitatively to two-means estimate; can have large variance because it does not remove the “explainable” variation in Y</a:t>
                </a:r>
              </a:p>
            </p:txBody>
          </p:sp>
        </mc:Choice>
        <mc:Fallback xmlns="">
          <p:sp>
            <p:nvSpPr>
              <p:cNvPr id="3" name="Content Placeholder 2">
                <a:extLst>
                  <a:ext uri="{FF2B5EF4-FFF2-40B4-BE49-F238E27FC236}">
                    <a16:creationId xmlns:a16="http://schemas.microsoft.com/office/drawing/2014/main" id="{7F667D83-27B3-42E7-B8A0-CCC748A36419}"/>
                  </a:ext>
                </a:extLst>
              </p:cNvPr>
              <p:cNvSpPr>
                <a:spLocks noGrp="1" noRot="1" noChangeAspect="1" noMove="1" noResize="1" noEditPoints="1" noAdjustHandles="1" noChangeArrowheads="1" noChangeShapeType="1" noTextEdit="1"/>
              </p:cNvSpPr>
              <p:nvPr>
                <p:ph idx="1"/>
              </p:nvPr>
            </p:nvSpPr>
            <p:spPr>
              <a:blipFill>
                <a:blip r:embed="rId2"/>
                <a:stretch>
                  <a:fillRect l="-1043" t="-3081" r="-580"/>
                </a:stretch>
              </a:blipFill>
            </p:spPr>
            <p:txBody>
              <a:bodyPr/>
              <a:lstStyle/>
              <a:p>
                <a:r>
                  <a:rPr lang="en-US">
                    <a:noFill/>
                  </a:rPr>
                  <a:t> </a:t>
                </a:r>
              </a:p>
            </p:txBody>
          </p:sp>
        </mc:Fallback>
      </mc:AlternateContent>
    </p:spTree>
    <p:extLst>
      <p:ext uri="{BB962C8B-B14F-4D97-AF65-F5344CB8AC3E}">
        <p14:creationId xmlns:p14="http://schemas.microsoft.com/office/powerpoint/2010/main" val="336028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Under conditional </a:t>
                </a:r>
                <a:r>
                  <a:rPr lang="en-US" sz="3600" kern="1200" dirty="0" err="1">
                    <a:solidFill>
                      <a:schemeClr val="tx1"/>
                    </a:solidFill>
                  </a:rPr>
                  <a:t>ignorability</a:t>
                </a:r>
                <a:r>
                  <a:rPr lang="en-US" sz="3600" kern="1200" dirty="0">
                    <a:solidFill>
                      <a:schemeClr val="tx1"/>
                    </a:solidFill>
                  </a:rPr>
                  <a:t>, the ATE is a simple weighted average outcome:</a:t>
                </a:r>
                <a:br>
                  <a:rPr lang="en-US" sz="3600" kern="1200" dirty="0">
                    <a:solidFill>
                      <a:schemeClr val="tx1"/>
                    </a:solidFill>
                  </a:rPr>
                </a:b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𝛿</m:t>
                      </m:r>
                      <m:r>
                        <a:rPr lang="en-US" sz="3200" i="1">
                          <a:latin typeface="Cambria Math" panose="02040503050406030204" pitchFamily="18" charset="0"/>
                        </a:rPr>
                        <m:t>=</m:t>
                      </m:r>
                      <m:r>
                        <a:rPr lang="en-US" sz="3200" i="1">
                          <a:latin typeface="Cambria Math" panose="02040503050406030204" pitchFamily="18" charset="0"/>
                        </a:rPr>
                        <m:t>𝐸</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𝐻</m:t>
                          </m:r>
                          <m:r>
                            <a:rPr lang="en-US" sz="3200" i="1">
                              <a:latin typeface="Cambria Math" panose="02040503050406030204" pitchFamily="18" charset="0"/>
                            </a:rPr>
                            <m:t> </m:t>
                          </m:r>
                          <m:r>
                            <a:rPr lang="en-US" sz="3200" i="1">
                              <a:latin typeface="Cambria Math" panose="02040503050406030204" pitchFamily="18" charset="0"/>
                            </a:rPr>
                            <m:t>𝑌</m:t>
                          </m:r>
                        </m:e>
                      </m:d>
                      <m:r>
                        <a:rPr lang="en-US" sz="3200" i="1">
                          <a:latin typeface="Cambria Math" panose="02040503050406030204" pitchFamily="18" charset="0"/>
                        </a:rPr>
                        <m:t>,  </m:t>
                      </m:r>
                      <m:r>
                        <a:rPr lang="en-US" sz="3200" i="1">
                          <a:latin typeface="Cambria Math" panose="02040503050406030204" pitchFamily="18" charset="0"/>
                        </a:rPr>
                        <m:t>𝐻</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𝐷</m:t>
                              </m:r>
                              <m:r>
                                <a:rPr lang="en-US" sz="3200" i="1">
                                  <a:latin typeface="Cambria Math" panose="02040503050406030204" pitchFamily="18" charset="0"/>
                                </a:rPr>
                                <m:t>=1</m:t>
                              </m:r>
                            </m:e>
                          </m:d>
                        </m:num>
                        <m:den>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Pr</m:t>
                              </m:r>
                            </m:fName>
                            <m:e>
                              <m:d>
                                <m:dPr>
                                  <m:ctrlPr>
                                    <a:rPr lang="en-US" sz="3200" i="1">
                                      <a:latin typeface="Cambria Math" panose="02040503050406030204" pitchFamily="18" charset="0"/>
                                    </a:rPr>
                                  </m:ctrlPr>
                                </m:dPr>
                                <m:e>
                                  <m:r>
                                    <a:rPr lang="en-US" sz="3200" i="1">
                                      <a:latin typeface="Cambria Math" panose="02040503050406030204" pitchFamily="18" charset="0"/>
                                    </a:rPr>
                                    <m:t>𝐷</m:t>
                                  </m:r>
                                  <m:r>
                                    <a:rPr lang="en-US" sz="3200" i="1">
                                      <a:latin typeface="Cambria Math" panose="02040503050406030204" pitchFamily="18" charset="0"/>
                                    </a:rPr>
                                    <m:t>=1</m:t>
                                  </m:r>
                                </m:e>
                                <m:e>
                                  <m:r>
                                    <a:rPr lang="en-US" sz="3200" i="1">
                                      <a:latin typeface="Cambria Math" panose="02040503050406030204" pitchFamily="18" charset="0"/>
                                    </a:rPr>
                                    <m:t>𝑋</m:t>
                                  </m:r>
                                </m:e>
                              </m:d>
                            </m:e>
                          </m:func>
                        </m:den>
                      </m:f>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𝐷</m:t>
                              </m:r>
                              <m:r>
                                <a:rPr lang="en-US" sz="3200" i="1">
                                  <a:latin typeface="Cambria Math" panose="02040503050406030204" pitchFamily="18" charset="0"/>
                                </a:rPr>
                                <m:t>=0</m:t>
                              </m:r>
                            </m:e>
                          </m:d>
                        </m:num>
                        <m:den>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Pr</m:t>
                              </m:r>
                            </m:fName>
                            <m:e>
                              <m:d>
                                <m:dPr>
                                  <m:ctrlPr>
                                    <a:rPr lang="en-US" sz="3200" i="1">
                                      <a:latin typeface="Cambria Math" panose="02040503050406030204" pitchFamily="18" charset="0"/>
                                    </a:rPr>
                                  </m:ctrlPr>
                                </m:dPr>
                                <m:e>
                                  <m:r>
                                    <a:rPr lang="en-US" sz="3200" i="1">
                                      <a:latin typeface="Cambria Math" panose="02040503050406030204" pitchFamily="18" charset="0"/>
                                    </a:rPr>
                                    <m:t>𝐷</m:t>
                                  </m:r>
                                  <m:r>
                                    <a:rPr lang="en-US" sz="3200" i="1">
                                      <a:latin typeface="Cambria Math" panose="02040503050406030204" pitchFamily="18" charset="0"/>
                                    </a:rPr>
                                    <m:t>=0</m:t>
                                  </m:r>
                                </m:e>
                                <m:e>
                                  <m:r>
                                    <a:rPr lang="en-US" sz="3200" i="1">
                                      <a:latin typeface="Cambria Math" panose="02040503050406030204" pitchFamily="18" charset="0"/>
                                    </a:rPr>
                                    <m:t>𝑋</m:t>
                                  </m:r>
                                </m:e>
                              </m:d>
                            </m:e>
                          </m:func>
                        </m:den>
                      </m:f>
                    </m:oMath>
                  </m:oMathPara>
                </a14:m>
                <a:br>
                  <a:rPr lang="en-US" sz="3600" kern="1200" dirty="0">
                    <a:solidFill>
                      <a:schemeClr val="tx1"/>
                    </a:solidFill>
                  </a:rPr>
                </a:br>
                <a:r>
                  <a:rPr lang="en-US" sz="3600" dirty="0"/>
                  <a:t>Very simple to estimate if we know the propensity.</a:t>
                </a:r>
                <a:endParaRPr lang="en-US" sz="3600" kern="1200" dirty="0">
                  <a:solidFill>
                    <a:schemeClr val="tx1"/>
                  </a:solidFill>
                </a:endParaRPr>
              </a:p>
            </p:txBody>
          </p:sp>
        </mc:Choice>
        <mc:Fallback xmlns="">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908" r="-445" b="-546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1097804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AA2F-58E3-275B-D11A-BE6453471B48}"/>
              </a:ext>
            </a:extLst>
          </p:cNvPr>
          <p:cNvSpPr>
            <a:spLocks noGrp="1"/>
          </p:cNvSpPr>
          <p:nvPr>
            <p:ph type="title"/>
          </p:nvPr>
        </p:nvSpPr>
        <p:spPr/>
        <p:txBody>
          <a:bodyPr/>
          <a:lstStyle/>
          <a:p>
            <a:r>
              <a:rPr lang="en-US" dirty="0"/>
              <a:t>Clever Target Outcome Approach for CATE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B6698-582A-C882-1F5C-AC40963D027A}"/>
                  </a:ext>
                </a:extLst>
              </p:cNvPr>
              <p:cNvSpPr>
                <a:spLocks noGrp="1"/>
              </p:cNvSpPr>
              <p:nvPr>
                <p:ph idx="1"/>
              </p:nvPr>
            </p:nvSpPr>
            <p:spPr/>
            <p:txBody>
              <a:bodyPr>
                <a:normAutofit/>
              </a:bodyPr>
              <a:lstStyle/>
              <a:p>
                <a:r>
                  <a:rPr lang="en-US" dirty="0"/>
                  <a:t>Note that we showed that the CATE satisfies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sepChr m:val="∣"/>
                          <m:ctrlPr>
                            <a:rPr lang="en-US" b="0" i="1" smtClean="0">
                              <a:latin typeface="Cambria Math" panose="02040503050406030204" pitchFamily="18" charset="0"/>
                            </a:rPr>
                          </m:ctrlPr>
                        </m:dPr>
                        <m:e>
                          <m:r>
                            <a:rPr lang="en-US" b="0" i="1" smtClean="0">
                              <a:latin typeface="Cambria Math" panose="02040503050406030204" pitchFamily="18" charset="0"/>
                            </a:rPr>
                            <m:t>𝐻𝑌</m:t>
                          </m:r>
                        </m:e>
                        <m:e>
                          <m:r>
                            <a:rPr lang="en-US" b="0" i="1" smtClean="0">
                              <a:latin typeface="Cambria Math" panose="02040503050406030204" pitchFamily="18" charset="0"/>
                            </a:rPr>
                            <m:t>𝑋</m:t>
                          </m:r>
                        </m:e>
                      </m:d>
                    </m:oMath>
                  </m:oMathPara>
                </a14:m>
                <a:endParaRPr lang="en-US" dirty="0"/>
              </a:p>
              <a:p>
                <a:r>
                  <a:rPr lang="en-US" dirty="0"/>
                  <a:t>So CATE can be thought as the solution to the prediction problem of predicting </a:t>
                </a:r>
                <a14:m>
                  <m:oMath xmlns:m="http://schemas.openxmlformats.org/officeDocument/2006/math">
                    <m:r>
                      <a:rPr lang="en-US" b="0" i="1" smtClean="0">
                        <a:latin typeface="Cambria Math" panose="02040503050406030204" pitchFamily="18" charset="0"/>
                      </a:rPr>
                      <m:t>𝐻𝑌</m:t>
                    </m:r>
                  </m:oMath>
                </a14:m>
                <a:r>
                  <a:rPr lang="en-US" dirty="0"/>
                  <a:t> from </a:t>
                </a:r>
                <a14:m>
                  <m:oMath xmlns:m="http://schemas.openxmlformats.org/officeDocument/2006/math">
                    <m:r>
                      <a:rPr lang="en-US" b="0" i="1" smtClean="0">
                        <a:latin typeface="Cambria Math" panose="02040503050406030204" pitchFamily="18" charset="0"/>
                      </a:rPr>
                      <m:t>𝑋</m:t>
                    </m:r>
                  </m:oMath>
                </a14:m>
                <a:endParaRPr lang="en-US" dirty="0"/>
              </a:p>
              <a:p>
                <a:r>
                  <a:rPr lang="en-US" dirty="0"/>
                  <a:t>If we assume an interactive CEF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𝐷</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𝑊𝐷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oMath>
                  </m:oMathPara>
                </a14:m>
                <a:endParaRPr lang="en-US" b="0" dirty="0"/>
              </a:p>
              <a:p>
                <a:r>
                  <a:rPr lang="en-US" dirty="0"/>
                  <a:t>Then note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𝐻𝑌</m:t>
                          </m:r>
                        </m:e>
                        <m:e>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𝑊</m:t>
                      </m:r>
                    </m:oMath>
                  </m:oMathPara>
                </a14:m>
                <a:endParaRPr lang="en-US" dirty="0"/>
              </a:p>
              <a:p>
                <a:r>
                  <a:rPr lang="en-US" dirty="0"/>
                  <a:t>OLS and Double Lasso can be used to perform inference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m:t>
                        </m:r>
                      </m:sub>
                    </m:sSub>
                  </m:oMath>
                </a14:m>
                <a:endParaRPr lang="en-US" dirty="0"/>
              </a:p>
            </p:txBody>
          </p:sp>
        </mc:Choice>
        <mc:Fallback xmlns="">
          <p:sp>
            <p:nvSpPr>
              <p:cNvPr id="3" name="Content Placeholder 2">
                <a:extLst>
                  <a:ext uri="{FF2B5EF4-FFF2-40B4-BE49-F238E27FC236}">
                    <a16:creationId xmlns:a16="http://schemas.microsoft.com/office/drawing/2014/main" id="{A36B6698-582A-C882-1F5C-AC40963D027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622603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Under conditional </a:t>
                </a:r>
                <a:r>
                  <a:rPr lang="en-US" sz="3600" kern="1200" dirty="0" err="1">
                    <a:solidFill>
                      <a:schemeClr val="tx1"/>
                    </a:solidFill>
                  </a:rPr>
                  <a:t>ignorability</a:t>
                </a:r>
                <a:r>
                  <a:rPr lang="en-US" sz="3600" kern="1200" dirty="0">
                    <a:solidFill>
                      <a:schemeClr val="tx1"/>
                    </a:solidFill>
                  </a:rPr>
                  <a:t>, the CATE is the solution to a predictive problem, predicting a weighted outcome from covariates:</a:t>
                </a:r>
                <a:br>
                  <a:rPr lang="en-US" sz="3600" kern="1200" dirty="0">
                    <a:solidFill>
                      <a:schemeClr val="tx1"/>
                    </a:solidFill>
                  </a:rPr>
                </a:b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𝛿</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i="1">
                          <a:latin typeface="Cambria Math" panose="02040503050406030204" pitchFamily="18" charset="0"/>
                        </a:rPr>
                        <m:t>=</m:t>
                      </m:r>
                      <m:r>
                        <a:rPr lang="en-US" sz="3200" i="1">
                          <a:latin typeface="Cambria Math" panose="02040503050406030204" pitchFamily="18" charset="0"/>
                        </a:rPr>
                        <m:t>𝐸</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𝐻</m:t>
                          </m:r>
                          <m:r>
                            <a:rPr lang="en-US" sz="3200" i="1">
                              <a:latin typeface="Cambria Math" panose="02040503050406030204" pitchFamily="18" charset="0"/>
                            </a:rPr>
                            <m:t> </m:t>
                          </m:r>
                          <m:r>
                            <a:rPr lang="en-US" sz="3200" i="1">
                              <a:latin typeface="Cambria Math" panose="02040503050406030204" pitchFamily="18" charset="0"/>
                            </a:rPr>
                            <m:t>𝑌</m:t>
                          </m:r>
                          <m:r>
                            <a:rPr lang="en-US" sz="3200" b="0" i="1" smtClean="0">
                              <a:latin typeface="Cambria Math" panose="02040503050406030204" pitchFamily="18" charset="0"/>
                            </a:rPr>
                            <m:t>|</m:t>
                          </m:r>
                          <m:r>
                            <a:rPr lang="en-US" sz="3200" b="0" i="1" smtClean="0">
                              <a:latin typeface="Cambria Math" panose="02040503050406030204" pitchFamily="18" charset="0"/>
                            </a:rPr>
                            <m:t>𝑋</m:t>
                          </m:r>
                        </m:e>
                      </m:d>
                    </m:oMath>
                  </m:oMathPara>
                </a14:m>
                <a:br>
                  <a:rPr lang="en-US" sz="3600" kern="1200" dirty="0">
                    <a:solidFill>
                      <a:schemeClr val="tx1"/>
                    </a:solidFill>
                  </a:rPr>
                </a:br>
                <a:r>
                  <a:rPr lang="en-US" sz="3600" dirty="0"/>
                  <a:t>If we know the propensity, we can easily do inference with linear models of the CATE using OLS and double Lasso techniques.</a:t>
                </a:r>
                <a:endParaRPr lang="en-US" sz="3600" kern="1200" dirty="0">
                  <a:solidFill>
                    <a:schemeClr val="tx1"/>
                  </a:solidFill>
                </a:endParaRPr>
              </a:p>
            </p:txBody>
          </p:sp>
        </mc:Choice>
        <mc:Fallback xmlns="">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908" r="-2036" b="-546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1648032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23F8-10BF-E264-908E-A3BFA661954C}"/>
              </a:ext>
            </a:extLst>
          </p:cNvPr>
          <p:cNvSpPr>
            <a:spLocks noGrp="1"/>
          </p:cNvSpPr>
          <p:nvPr>
            <p:ph type="title"/>
          </p:nvPr>
        </p:nvSpPr>
        <p:spPr/>
        <p:txBody>
          <a:bodyPr/>
          <a:lstStyle/>
          <a:p>
            <a:r>
              <a:rPr lang="en-US" dirty="0"/>
              <a:t>Sensitive to Violations of Randomization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F5B9AB-C4B9-F2B9-B78E-990601614B61}"/>
                  </a:ext>
                </a:extLst>
              </p:cNvPr>
              <p:cNvSpPr>
                <a:spLocks noGrp="1"/>
              </p:cNvSpPr>
              <p:nvPr>
                <p:ph idx="1"/>
              </p:nvPr>
            </p:nvSpPr>
            <p:spPr/>
            <p:txBody>
              <a:bodyPr>
                <a:normAutofit/>
              </a:bodyPr>
              <a:lstStyle/>
              <a:p>
                <a:r>
                  <a:rPr lang="en-US" dirty="0"/>
                  <a:t>Even if we know propensity, should perform co-variate balance checks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e>
                        <m:e>
                          <m:r>
                            <a:rPr lang="en-US" b="0" i="1" smtClean="0">
                              <a:latin typeface="Cambria Math" panose="02040503050406030204" pitchFamily="18" charset="0"/>
                            </a:rPr>
                            <m:t>𝑋</m:t>
                          </m:r>
                        </m:e>
                      </m:d>
                      <m:r>
                        <a:rPr lang="en-US" b="0" i="1" smtClean="0">
                          <a:latin typeface="Cambria Math" panose="02040503050406030204" pitchFamily="18" charset="0"/>
                        </a:rPr>
                        <m:t>=0</m:t>
                      </m:r>
                    </m:oMath>
                  </m:oMathPara>
                </a14:m>
                <a:endParaRPr lang="en-US" b="0" dirty="0"/>
              </a:p>
              <a:p>
                <a:r>
                  <a:rPr lang="en-US" dirty="0"/>
                  <a:t>Equivalently for any function </a:t>
                </a:r>
                <a14:m>
                  <m:oMath xmlns:m="http://schemas.openxmlformats.org/officeDocument/2006/math">
                    <m:r>
                      <a:rPr lang="en-US" b="0" i="1" smtClean="0">
                        <a:latin typeface="Cambria Math" panose="02040503050406030204" pitchFamily="18" charset="0"/>
                      </a:rPr>
                      <m:t>𝑓</m:t>
                    </m:r>
                  </m:oMath>
                </a14:m>
                <a:r>
                  <a:rPr lang="en-US" dirty="0"/>
                  <a:t> of </a:t>
                </a:r>
                <a14:m>
                  <m:oMath xmlns:m="http://schemas.openxmlformats.org/officeDocument/2006/math">
                    <m:r>
                      <a:rPr lang="en-US" b="0" i="1" dirty="0" smtClean="0">
                        <a:latin typeface="Cambria Math" panose="02040503050406030204" pitchFamily="18" charset="0"/>
                      </a:rPr>
                      <m:t>𝑋</m:t>
                    </m:r>
                  </m:oMath>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e>
                            <m:e>
                              <m:r>
                                <a:rPr lang="en-US" b="0" i="1" smtClean="0">
                                  <a:latin typeface="Cambria Math" panose="02040503050406030204" pitchFamily="18" charset="0"/>
                                </a:rPr>
                                <m:t>𝑋</m:t>
                              </m:r>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=0</m:t>
                      </m:r>
                    </m:oMath>
                  </m:oMathPara>
                </a14:m>
                <a:endParaRPr lang="en-US" dirty="0"/>
              </a:p>
              <a:p>
                <a:r>
                  <a:rPr lang="en-US" dirty="0"/>
                  <a:t>For any vector of transformations </a:t>
                </a:r>
                <a14:m>
                  <m:oMath xmlns:m="http://schemas.openxmlformats.org/officeDocument/2006/math">
                    <m:r>
                      <m:rPr>
                        <m:sty m:val="p"/>
                      </m:rPr>
                      <a:rPr lang="en-US" b="0" i="0" smtClean="0">
                        <a:latin typeface="Cambria Math" panose="02040503050406030204" pitchFamily="18" charset="0"/>
                      </a:rPr>
                      <m:t>W</m:t>
                    </m:r>
                    <m:r>
                      <a:rPr lang="en-US" b="0" i="0"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if we run a linear regression of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𝑊</m:t>
                    </m:r>
                  </m:oMath>
                </a14:m>
                <a:r>
                  <a:rPr lang="en-US" dirty="0"/>
                  <a:t>, then by BLP orthogonality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𝑊</m:t>
                              </m:r>
                            </m:e>
                          </m:d>
                          <m:r>
                            <a:rPr lang="en-US" b="0" i="1" smtClean="0">
                              <a:latin typeface="Cambria Math" panose="02040503050406030204" pitchFamily="18" charset="0"/>
                            </a:rPr>
                            <m:t>𝑊</m:t>
                          </m:r>
                        </m:e>
                      </m:d>
                      <m:r>
                        <a:rPr lang="en-US" b="0" i="1" smtClean="0">
                          <a:latin typeface="Cambria Math" panose="02040503050406030204" pitchFamily="18" charset="0"/>
                        </a:rPr>
                        <m:t>=0⇒</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−1</m:t>
                          </m:r>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𝐻𝑊</m:t>
                          </m:r>
                        </m:e>
                      </m:d>
                      <m:r>
                        <a:rPr lang="en-US" b="0" i="1" smtClean="0">
                          <a:latin typeface="Cambria Math" panose="02040503050406030204" pitchFamily="18" charset="0"/>
                        </a:rPr>
                        <m:t>=0</m:t>
                      </m:r>
                    </m:oMath>
                  </m:oMathPara>
                </a14:m>
                <a:endParaRPr lang="en-US" dirty="0"/>
              </a:p>
              <a:p>
                <a:r>
                  <a:rPr lang="en-US" dirty="0"/>
                  <a:t>Run linear regression predicting </a:t>
                </a:r>
                <a14:m>
                  <m:oMath xmlns:m="http://schemas.openxmlformats.org/officeDocument/2006/math">
                    <m:r>
                      <a:rPr lang="en-US" b="0" i="1" smtClean="0">
                        <a:latin typeface="Cambria Math" panose="02040503050406030204" pitchFamily="18" charset="0"/>
                      </a:rPr>
                      <m:t>𝐻</m:t>
                    </m:r>
                  </m:oMath>
                </a14:m>
                <a:r>
                  <a:rPr lang="en-US" dirty="0"/>
                  <a:t> from many transformations </a:t>
                </a:r>
                <a14:m>
                  <m:oMath xmlns:m="http://schemas.openxmlformats.org/officeDocument/2006/math">
                    <m:r>
                      <a:rPr lang="en-US" b="0" i="1" smtClean="0">
                        <a:latin typeface="Cambria Math" panose="02040503050406030204" pitchFamily="18" charset="0"/>
                      </a:rPr>
                      <m:t>𝑊</m:t>
                    </m:r>
                  </m:oMath>
                </a14:m>
                <a:r>
                  <a:rPr lang="en-US" dirty="0"/>
                  <a:t> of </a:t>
                </a:r>
                <a14:m>
                  <m:oMath xmlns:m="http://schemas.openxmlformats.org/officeDocument/2006/math">
                    <m:r>
                      <a:rPr lang="en-US" b="0" i="1" smtClean="0">
                        <a:latin typeface="Cambria Math" panose="02040503050406030204" pitchFamily="18" charset="0"/>
                      </a:rPr>
                      <m:t>𝑋</m:t>
                    </m:r>
                  </m:oMath>
                </a14:m>
                <a:r>
                  <a:rPr lang="en-US" dirty="0"/>
                  <a:t> and check if any coefficient is significant</a:t>
                </a:r>
              </a:p>
            </p:txBody>
          </p:sp>
        </mc:Choice>
        <mc:Fallback xmlns="">
          <p:sp>
            <p:nvSpPr>
              <p:cNvPr id="3" name="Content Placeholder 2">
                <a:extLst>
                  <a:ext uri="{FF2B5EF4-FFF2-40B4-BE49-F238E27FC236}">
                    <a16:creationId xmlns:a16="http://schemas.microsoft.com/office/drawing/2014/main" id="{F7F5B9AB-C4B9-F2B9-B78E-990601614B6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26747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fontScale="90000"/>
              </a:bodyPr>
              <a:lstStyle/>
              <a:p>
                <a:pPr>
                  <a:spcBef>
                    <a:spcPts val="1200"/>
                  </a:spcBef>
                  <a:spcAft>
                    <a:spcPts val="1200"/>
                  </a:spcAft>
                </a:pPr>
                <a:r>
                  <a:rPr lang="en-US" sz="3600" kern="1200" dirty="0">
                    <a:solidFill>
                      <a:schemeClr val="tx1"/>
                    </a:solidFill>
                  </a:rPr>
                  <a:t>If you know the propensity (e.g. in stratified trial) or easy to model the selection mechanism </a:t>
                </a:r>
                <a:br>
                  <a:rPr lang="en-US" sz="3600" kern="1200" dirty="0">
                    <a:solidFill>
                      <a:schemeClr val="tx1"/>
                    </a:solidFill>
                  </a:rPr>
                </a:br>
                <a14:m>
                  <m:oMath xmlns:m="http://schemas.openxmlformats.org/officeDocument/2006/math">
                    <m:r>
                      <a:rPr lang="en-US" sz="3600" b="0" i="1" kern="1200" smtClean="0">
                        <a:solidFill>
                          <a:schemeClr val="tx1"/>
                        </a:solidFill>
                        <a:latin typeface="Cambria Math" panose="02040503050406030204" pitchFamily="18" charset="0"/>
                      </a:rPr>
                      <m:t>⇒ </m:t>
                    </m:r>
                  </m:oMath>
                </a14:m>
                <a:r>
                  <a:rPr lang="en-US" sz="3600" kern="1200" dirty="0">
                    <a:solidFill>
                      <a:schemeClr val="tx1"/>
                    </a:solidFill>
                  </a:rPr>
                  <a:t>use propensity weighting</a:t>
                </a:r>
                <a:br>
                  <a:rPr lang="en-US" sz="3600" kern="1200" dirty="0">
                    <a:solidFill>
                      <a:schemeClr val="tx1"/>
                    </a:solidFill>
                  </a:rPr>
                </a:br>
                <a:br>
                  <a:rPr lang="en-US" sz="3600" kern="1200" dirty="0">
                    <a:solidFill>
                      <a:schemeClr val="tx1"/>
                    </a:solidFill>
                  </a:rPr>
                </a:br>
                <a:r>
                  <a:rPr lang="en-US" sz="3600" kern="1200" dirty="0">
                    <a:solidFill>
                      <a:schemeClr val="tx1"/>
                    </a:solidFill>
                  </a:rPr>
                  <a:t>If </a:t>
                </a:r>
                <a:r>
                  <a:rPr lang="en-US" sz="3600" dirty="0"/>
                  <a:t>you think outcome process is easy to model </a:t>
                </a:r>
                <a:br>
                  <a:rPr lang="en-US" sz="3600" dirty="0"/>
                </a:br>
                <a14:m>
                  <m:oMath xmlns:m="http://schemas.openxmlformats.org/officeDocument/2006/math">
                    <m:r>
                      <a:rPr lang="en-US" sz="3600" b="0" i="1" smtClean="0">
                        <a:latin typeface="Cambria Math" panose="02040503050406030204" pitchFamily="18" charset="0"/>
                      </a:rPr>
                      <m:t>⇒</m:t>
                    </m:r>
                  </m:oMath>
                </a14:m>
                <a:r>
                  <a:rPr lang="en-US" sz="3600" dirty="0"/>
                  <a:t> use identification by conditioning</a:t>
                </a:r>
                <a:br>
                  <a:rPr lang="en-US" sz="3600" dirty="0"/>
                </a:br>
                <a:br>
                  <a:rPr lang="en-US" sz="3600" dirty="0"/>
                </a:br>
                <a:r>
                  <a:rPr lang="en-US" sz="3600" dirty="0"/>
                  <a:t>We’ll see any even better approach in future lectures!</a:t>
                </a:r>
                <a:endParaRPr lang="en-US" sz="3600" kern="1200" dirty="0">
                  <a:solidFill>
                    <a:schemeClr val="tx1"/>
                  </a:solidFill>
                </a:endParaRPr>
              </a:p>
            </p:txBody>
          </p:sp>
        </mc:Choice>
        <mc:Fallback>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590" r="-827" b="-474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1189570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3591-7D49-6708-5AE5-ED0DFAD36B2C}"/>
              </a:ext>
            </a:extLst>
          </p:cNvPr>
          <p:cNvSpPr>
            <a:spLocks noGrp="1"/>
          </p:cNvSpPr>
          <p:nvPr>
            <p:ph type="title"/>
          </p:nvPr>
        </p:nvSpPr>
        <p:spPr/>
        <p:txBody>
          <a:bodyPr/>
          <a:lstStyle/>
          <a:p>
            <a:r>
              <a:rPr lang="en-US" dirty="0"/>
              <a:t>Simplifying Identification by Conditioning: Sufficient Statistic</a:t>
            </a:r>
          </a:p>
        </p:txBody>
      </p:sp>
      <p:sp>
        <p:nvSpPr>
          <p:cNvPr id="3" name="Text Placeholder 2">
            <a:extLst>
              <a:ext uri="{FF2B5EF4-FFF2-40B4-BE49-F238E27FC236}">
                <a16:creationId xmlns:a16="http://schemas.microsoft.com/office/drawing/2014/main" id="{F36D94F8-3EC2-FBED-9DA5-2C34AB07D06C}"/>
              </a:ext>
            </a:extLst>
          </p:cNvPr>
          <p:cNvSpPr>
            <a:spLocks noGrp="1"/>
          </p:cNvSpPr>
          <p:nvPr>
            <p:ph type="body" idx="1"/>
          </p:nvPr>
        </p:nvSpPr>
        <p:spPr/>
        <p:txBody>
          <a:bodyPr/>
          <a:lstStyle/>
          <a:p>
            <a:r>
              <a:rPr lang="en-US" dirty="0"/>
              <a:t>Suffices to control/adjust for propensity</a:t>
            </a:r>
          </a:p>
        </p:txBody>
      </p:sp>
    </p:spTree>
    <p:extLst>
      <p:ext uri="{BB962C8B-B14F-4D97-AF65-F5344CB8AC3E}">
        <p14:creationId xmlns:p14="http://schemas.microsoft.com/office/powerpoint/2010/main" val="211535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9D8C1542-F939-A0E1-A697-F36DF8C6236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2584"/>
          <a:stretch/>
        </p:blipFill>
        <p:spPr>
          <a:xfrm>
            <a:off x="913611" y="3572933"/>
            <a:ext cx="10364777" cy="2641600"/>
          </a:xfrm>
          <a:prstGeom prst="rect">
            <a:avLst/>
          </a:prstGeom>
        </p:spPr>
      </p:pic>
    </p:spTree>
    <p:extLst>
      <p:ext uri="{BB962C8B-B14F-4D97-AF65-F5344CB8AC3E}">
        <p14:creationId xmlns:p14="http://schemas.microsoft.com/office/powerpoint/2010/main" val="4344787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12D9-DC8D-0E09-BD02-0DC8D284832B}"/>
              </a:ext>
            </a:extLst>
          </p:cNvPr>
          <p:cNvSpPr>
            <a:spLocks noGrp="1"/>
          </p:cNvSpPr>
          <p:nvPr>
            <p:ph type="title"/>
          </p:nvPr>
        </p:nvSpPr>
        <p:spPr/>
        <p:txBody>
          <a:bodyPr/>
          <a:lstStyle/>
          <a:p>
            <a:r>
              <a:rPr lang="en-US" dirty="0"/>
              <a:t>Conditioning on Propensity Suffices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707440-CDA7-851D-B8E7-73DB10A16D40}"/>
                  </a:ext>
                </a:extLst>
              </p:cNvPr>
              <p:cNvSpPr>
                <a:spLocks noGrp="1"/>
              </p:cNvSpPr>
              <p:nvPr>
                <p:ph idx="1"/>
              </p:nvPr>
            </p:nvSpPr>
            <p:spPr/>
            <p:txBody>
              <a:bodyPr>
                <a:normAutofit lnSpcReduction="10000"/>
              </a:bodyPr>
              <a:lstStyle/>
              <a:p>
                <a:r>
                  <a:rPr lang="en-US" dirty="0"/>
                  <a:t>Rosenbaum and Rubin: instead of stratifying by </a:t>
                </a:r>
                <a14:m>
                  <m:oMath xmlns:m="http://schemas.openxmlformats.org/officeDocument/2006/math">
                    <m:r>
                      <a:rPr lang="en-US" b="0" i="1" smtClean="0">
                        <a:latin typeface="Cambria Math" panose="02040503050406030204" pitchFamily="18" charset="0"/>
                      </a:rPr>
                      <m:t>𝑋</m:t>
                    </m:r>
                  </m:oMath>
                </a14:m>
                <a:r>
                  <a:rPr lang="en-US" dirty="0"/>
                  <a:t> it suffices to stratify by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sep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m:oMathPara>
                </a14:m>
                <a:endParaRPr lang="en-US" dirty="0"/>
              </a:p>
              <a:p>
                <a:r>
                  <a:rPr lang="en-US" dirty="0"/>
                  <a:t>And therefore, average effect is identified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e>
                      </m:d>
                    </m:oMath>
                  </m:oMathPara>
                </a14:m>
                <a:endParaRPr lang="en-US" dirty="0"/>
              </a:p>
              <a:p>
                <a:r>
                  <a:rPr lang="en-US" dirty="0"/>
                  <a:t>If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is known and </a:t>
                </a:r>
                <a14:m>
                  <m:oMath xmlns:m="http://schemas.openxmlformats.org/officeDocument/2006/math">
                    <m:r>
                      <a:rPr lang="en-US" b="0" i="1" smtClean="0">
                        <a:latin typeface="Cambria Math" panose="02040503050406030204" pitchFamily="18" charset="0"/>
                      </a:rPr>
                      <m:t>𝑋</m:t>
                    </m:r>
                  </m:oMath>
                </a14:m>
                <a:r>
                  <a:rPr lang="en-US" dirty="0"/>
                  <a:t> is complex and high-dimensional, allows us to avoid the high-dimensional regression problem</a:t>
                </a:r>
              </a:p>
              <a:p>
                <a:r>
                  <a:rPr lang="en-US" dirty="0"/>
                  <a:t>Suffices to run a (non-linear) regression on a single scalar co-variate to estimate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a14:m>
                <a:r>
                  <a:rPr lang="en-US" dirty="0"/>
                  <a:t> (e.g. run OLS on many engineered features of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or generic ML)</a:t>
                </a:r>
              </a:p>
            </p:txBody>
          </p:sp>
        </mc:Choice>
        <mc:Fallback xmlns="">
          <p:sp>
            <p:nvSpPr>
              <p:cNvPr id="3" name="Content Placeholder 2">
                <a:extLst>
                  <a:ext uri="{FF2B5EF4-FFF2-40B4-BE49-F238E27FC236}">
                    <a16:creationId xmlns:a16="http://schemas.microsoft.com/office/drawing/2014/main" id="{57707440-CDA7-851D-B8E7-73DB10A16D40}"/>
                  </a:ext>
                </a:extLst>
              </p:cNvPr>
              <p:cNvSpPr>
                <a:spLocks noGrp="1" noRot="1" noChangeAspect="1" noMove="1" noResize="1" noEditPoints="1" noAdjustHandles="1" noChangeArrowheads="1" noChangeShapeType="1" noTextEdit="1"/>
              </p:cNvSpPr>
              <p:nvPr>
                <p:ph idx="1"/>
              </p:nvPr>
            </p:nvSpPr>
            <p:spPr>
              <a:blipFill>
                <a:blip r:embed="rId2"/>
                <a:stretch>
                  <a:fillRect l="-1043" t="-3081" r="-870"/>
                </a:stretch>
              </a:blipFill>
            </p:spPr>
            <p:txBody>
              <a:bodyPr/>
              <a:lstStyle/>
              <a:p>
                <a:r>
                  <a:rPr lang="en-US">
                    <a:noFill/>
                  </a:rPr>
                  <a:t> </a:t>
                </a:r>
              </a:p>
            </p:txBody>
          </p:sp>
        </mc:Fallback>
      </mc:AlternateContent>
    </p:spTree>
    <p:extLst>
      <p:ext uri="{BB962C8B-B14F-4D97-AF65-F5344CB8AC3E}">
        <p14:creationId xmlns:p14="http://schemas.microsoft.com/office/powerpoint/2010/main" val="125885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12D9-DC8D-0E09-BD02-0DC8D284832B}"/>
              </a:ext>
            </a:extLst>
          </p:cNvPr>
          <p:cNvSpPr>
            <a:spLocks noGrp="1"/>
          </p:cNvSpPr>
          <p:nvPr>
            <p:ph type="title"/>
          </p:nvPr>
        </p:nvSpPr>
        <p:spPr/>
        <p:txBody>
          <a:bodyPr/>
          <a:lstStyle/>
          <a:p>
            <a:r>
              <a:rPr lang="en-US" dirty="0"/>
              <a:t>Conditioning on Propensity Suffices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707440-CDA7-851D-B8E7-73DB10A16D40}"/>
                  </a:ext>
                </a:extLst>
              </p:cNvPr>
              <p:cNvSpPr>
                <a:spLocks noGrp="1"/>
              </p:cNvSpPr>
              <p:nvPr>
                <p:ph idx="1"/>
              </p:nvPr>
            </p:nvSpPr>
            <p:spPr/>
            <p:txBody>
              <a:bodyPr>
                <a:normAutofit fontScale="92500"/>
              </a:bodyPr>
              <a:lstStyle/>
              <a:p>
                <a:r>
                  <a:rPr lang="en-US" dirty="0"/>
                  <a:t>Rosenbaum and Rubin: instead of stratifying by </a:t>
                </a:r>
                <a14:m>
                  <m:oMath xmlns:m="http://schemas.openxmlformats.org/officeDocument/2006/math">
                    <m:r>
                      <a:rPr lang="en-US" b="0" i="1" smtClean="0">
                        <a:latin typeface="Cambria Math" panose="02040503050406030204" pitchFamily="18" charset="0"/>
                      </a:rPr>
                      <m:t>𝑋</m:t>
                    </m:r>
                  </m:oMath>
                </a14:m>
                <a:r>
                  <a:rPr lang="en-US" dirty="0"/>
                  <a:t> it suffices to stratify by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sep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m:oMathPara>
                </a14:m>
                <a:endParaRPr lang="en-US" dirty="0"/>
              </a:p>
              <a:p>
                <a:r>
                  <a:rPr lang="en-US" dirty="0"/>
                  <a:t>Intuition: we can think of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=1</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r>
                          <a:rPr lang="en-US" b="0" i="1" smtClean="0">
                            <a:latin typeface="Cambria Math" panose="02040503050406030204" pitchFamily="18" charset="0"/>
                          </a:rPr>
                          <m:t>&lt;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a14:m>
                <a:r>
                  <a:rPr lang="en-US" dirty="0"/>
                  <a:t> with </a:t>
                </a:r>
                <a14:m>
                  <m:oMath xmlns:m="http://schemas.openxmlformats.org/officeDocument/2006/math">
                    <m:r>
                      <a:rPr lang="en-US" b="0" i="1" smtClean="0">
                        <a:latin typeface="Cambria Math" panose="02040503050406030204" pitchFamily="18" charset="0"/>
                      </a:rPr>
                      <m:t>𝑈</m:t>
                    </m:r>
                    <m:r>
                      <a:rPr lang="en-US" i="1" spc="-80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So </a:t>
                </a:r>
                <a14:m>
                  <m:oMath xmlns:m="http://schemas.openxmlformats.org/officeDocument/2006/math">
                    <m:r>
                      <a:rPr lang="en-US" b="0" i="1" smtClean="0">
                        <a:latin typeface="Cambria Math" panose="02040503050406030204" pitchFamily="18" charset="0"/>
                      </a:rPr>
                      <m:t>𝐷</m:t>
                    </m:r>
                  </m:oMath>
                </a14:m>
                <a:r>
                  <a:rPr lang="en-US" dirty="0"/>
                  <a:t> only correlates with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oMath>
                </a14:m>
                <a:r>
                  <a:rPr lang="en-US" dirty="0"/>
                  <a:t> through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endParaRPr lang="en-US" dirty="0"/>
              </a:p>
              <a:p>
                <a:r>
                  <a:rPr lang="en-US" dirty="0"/>
                  <a:t>Formally: by Horvitz-Thompson Theorem</a:t>
                </a:r>
              </a:p>
              <a:p>
                <a:pPr marL="0" indent="0">
                  <a:buNone/>
                </a:pPr>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rPr>
                          </m:ctrlPr>
                        </m:eqArr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𝑌</m:t>
                                  </m:r>
                                </m:e>
                                <m:sup>
                                  <m:d>
                                    <m:dPr>
                                      <m:ctrlPr>
                                        <a:rPr lang="en-US" i="1">
                                          <a:latin typeface="Cambria Math" panose="02040503050406030204" pitchFamily="18" charset="0"/>
                                        </a:rPr>
                                      </m:ctrlPr>
                                    </m:dPr>
                                    <m:e>
                                      <m:r>
                                        <a:rPr lang="en-US" i="1">
                                          <a:latin typeface="Cambria Math" panose="02040503050406030204" pitchFamily="18" charset="0"/>
                                        </a:rPr>
                                        <m:t>1</m:t>
                                      </m:r>
                                    </m:e>
                                  </m:d>
                                </m:sup>
                              </m:sSup>
                            </m:e>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d>
                                </m:num>
                                <m:den>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den>
                              </m:f>
                            </m:e>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e>
                        <m:e>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=1,</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d>
                                </m:num>
                                <m:den>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den>
                              </m:f>
                            </m:e>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=1,</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e>
                      </m:eqAr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7707440-CDA7-851D-B8E7-73DB10A16D40}"/>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US">
                    <a:noFill/>
                  </a:rPr>
                  <a:t> </a:t>
                </a:r>
              </a:p>
            </p:txBody>
          </p:sp>
        </mc:Fallback>
      </mc:AlternateContent>
    </p:spTree>
    <p:extLst>
      <p:ext uri="{BB962C8B-B14F-4D97-AF65-F5344CB8AC3E}">
        <p14:creationId xmlns:p14="http://schemas.microsoft.com/office/powerpoint/2010/main" val="275294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FE96-DFDB-2185-AA18-EEB1349A8271}"/>
              </a:ext>
            </a:extLst>
          </p:cNvPr>
          <p:cNvSpPr>
            <a:spLocks noGrp="1"/>
          </p:cNvSpPr>
          <p:nvPr>
            <p:ph type="title"/>
          </p:nvPr>
        </p:nvSpPr>
        <p:spPr/>
        <p:txBody>
          <a:bodyPr/>
          <a:lstStyle/>
          <a:p>
            <a:r>
              <a:rPr lang="en-US" dirty="0"/>
              <a:t>Improving precision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0BBF60-FB30-2F1C-8AB3-BFF2F101BE74}"/>
                  </a:ext>
                </a:extLst>
              </p:cNvPr>
              <p:cNvSpPr>
                <a:spLocks noGrp="1"/>
              </p:cNvSpPr>
              <p:nvPr>
                <p:ph idx="1"/>
              </p:nvPr>
            </p:nvSpPr>
            <p:spPr/>
            <p:txBody>
              <a:bodyPr>
                <a:normAutofit lnSpcReduction="10000"/>
              </a:bodyPr>
              <a:lstStyle/>
              <a:p>
                <a:r>
                  <a:rPr lang="en-US" dirty="0"/>
                  <a:t>Extra co-variates </a:t>
                </a:r>
                <a14:m>
                  <m:oMath xmlns:m="http://schemas.openxmlformats.org/officeDocument/2006/math">
                    <m:r>
                      <a:rPr lang="en-US" b="0" i="1" smtClean="0">
                        <a:latin typeface="Cambria Math" panose="02040503050406030204" pitchFamily="18" charset="0"/>
                      </a:rPr>
                      <m:t>𝑊</m:t>
                    </m:r>
                  </m:oMath>
                </a14:m>
                <a:r>
                  <a:rPr lang="en-US" dirty="0"/>
                  <a:t> can easily be incorporated in the Rosenbaum-Rubin approach to increase precision</a:t>
                </a:r>
              </a:p>
              <a:p>
                <a:endParaRPr lang="en-US" dirty="0"/>
              </a:p>
              <a:p>
                <a:r>
                  <a:rPr lang="en-US" dirty="0"/>
                  <a:t>Especially if we identify a </a:t>
                </a:r>
                <a14:m>
                  <m:oMath xmlns:m="http://schemas.openxmlformats.org/officeDocument/2006/math">
                    <m:r>
                      <a:rPr lang="en-US" b="0" i="1" smtClean="0">
                        <a:latin typeface="Cambria Math" panose="02040503050406030204" pitchFamily="18" charset="0"/>
                      </a:rPr>
                      <m:t>𝑊</m:t>
                    </m:r>
                  </m:oMath>
                </a14:m>
                <a:r>
                  <a:rPr lang="en-US" dirty="0"/>
                  <a:t> for which the co-variate balance check is violated, it is advisable to include it in the regression</a:t>
                </a:r>
              </a:p>
              <a:p>
                <a:endParaRPr lang="en-US" dirty="0"/>
              </a:p>
              <a:p>
                <a:r>
                  <a:rPr lang="en-US" dirty="0"/>
                  <a:t>Run OLS for each treatment group, or equivalently interactive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𝛾</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r>
                        <a:rPr lang="en-US" b="0" i="1" smtClean="0">
                          <a:latin typeface="Cambria Math" panose="02040503050406030204" pitchFamily="18" charset="0"/>
                        </a:rPr>
                        <m:t>𝐷</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𝛾</m:t>
                          </m:r>
                        </m:e>
                        <m:sub>
                          <m:r>
                            <a:rPr lang="en-US" b="0" i="1" smtClean="0">
                              <a:latin typeface="Cambria Math" panose="02040503050406030204" pitchFamily="18" charset="0"/>
                            </a:rPr>
                            <m:t>0</m:t>
                          </m:r>
                        </m:sub>
                        <m:sup>
                          <m:r>
                            <a:rPr lang="en-US" b="0" i="1" smtClean="0">
                              <a:latin typeface="Cambria Math" panose="02040503050406030204" pitchFamily="18" charset="0"/>
                            </a:rPr>
                            <m:t>′</m:t>
                          </m:r>
                        </m:sup>
                      </m:sSubSup>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𝐷</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a:p>
                <a:r>
                  <a:rPr lang="en-US" dirty="0"/>
                  <a:t>Then take difference of average predictions of the model in treatment and control group</a:t>
                </a:r>
              </a:p>
            </p:txBody>
          </p:sp>
        </mc:Choice>
        <mc:Fallback xmlns="">
          <p:sp>
            <p:nvSpPr>
              <p:cNvPr id="3" name="Content Placeholder 2">
                <a:extLst>
                  <a:ext uri="{FF2B5EF4-FFF2-40B4-BE49-F238E27FC236}">
                    <a16:creationId xmlns:a16="http://schemas.microsoft.com/office/drawing/2014/main" id="{CC0BBF60-FB30-2F1C-8AB3-BFF2F101BE74}"/>
                  </a:ext>
                </a:extLst>
              </p:cNvPr>
              <p:cNvSpPr>
                <a:spLocks noGrp="1" noRot="1" noChangeAspect="1" noMove="1" noResize="1" noEditPoints="1" noAdjustHandles="1" noChangeArrowheads="1" noChangeShapeType="1" noTextEdit="1"/>
              </p:cNvSpPr>
              <p:nvPr>
                <p:ph idx="1"/>
              </p:nvPr>
            </p:nvSpPr>
            <p:spPr>
              <a:blipFill>
                <a:blip r:embed="rId2"/>
                <a:stretch>
                  <a:fillRect l="-1043" t="-3081" r="-464" b="-1401"/>
                </a:stretch>
              </a:blipFill>
            </p:spPr>
            <p:txBody>
              <a:bodyPr/>
              <a:lstStyle/>
              <a:p>
                <a:r>
                  <a:rPr lang="en-US">
                    <a:noFill/>
                  </a:rPr>
                  <a:t> </a:t>
                </a:r>
              </a:p>
            </p:txBody>
          </p:sp>
        </mc:Fallback>
      </mc:AlternateContent>
    </p:spTree>
    <p:extLst>
      <p:ext uri="{BB962C8B-B14F-4D97-AF65-F5344CB8AC3E}">
        <p14:creationId xmlns:p14="http://schemas.microsoft.com/office/powerpoint/2010/main" val="122886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399C-D73C-E1FB-CBB0-ED219D4D98BC}"/>
              </a:ext>
            </a:extLst>
          </p:cNvPr>
          <p:cNvSpPr>
            <a:spLocks noGrp="1"/>
          </p:cNvSpPr>
          <p:nvPr>
            <p:ph type="title"/>
          </p:nvPr>
        </p:nvSpPr>
        <p:spPr/>
        <p:txBody>
          <a:bodyPr/>
          <a:lstStyle/>
          <a:p>
            <a:r>
              <a:rPr lang="en-US" dirty="0"/>
              <a:t>Clever Co-Variate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9A06C2-D01B-7C98-9B15-F3731890E6CE}"/>
                  </a:ext>
                </a:extLst>
              </p:cNvPr>
              <p:cNvSpPr>
                <a:spLocks noGrp="1"/>
              </p:cNvSpPr>
              <p:nvPr>
                <p:ph idx="1"/>
              </p:nvPr>
            </p:nvSpPr>
            <p:spPr/>
            <p:txBody>
              <a:bodyPr>
                <a:normAutofit/>
              </a:bodyPr>
              <a:lstStyle/>
              <a:p>
                <a:r>
                  <a:rPr lang="en-US" dirty="0"/>
                  <a:t>[</a:t>
                </a:r>
                <a:r>
                  <a:rPr lang="en-US" dirty="0" err="1"/>
                  <a:t>Scharfstein</a:t>
                </a:r>
                <a:r>
                  <a:rPr lang="en-US" dirty="0"/>
                  <a:t>-</a:t>
                </a:r>
                <a:r>
                  <a:rPr lang="en-US" dirty="0" err="1"/>
                  <a:t>Rotnitzky</a:t>
                </a:r>
                <a:r>
                  <a:rPr lang="en-US" dirty="0"/>
                  <a:t>-Robins] In fact it suffices to run a regression with the clever covariate </a:t>
                </a:r>
                <a14:m>
                  <m:oMath xmlns:m="http://schemas.openxmlformats.org/officeDocument/2006/math">
                    <m:r>
                      <a:rPr lang="en-US" b="0" i="1" smtClean="0">
                        <a:latin typeface="Cambria Math" panose="02040503050406030204" pitchFamily="18" charset="0"/>
                      </a:rPr>
                      <m:t>𝐻</m:t>
                    </m:r>
                  </m:oMath>
                </a14:m>
                <a:r>
                  <a:rPr lang="en-US" dirty="0"/>
                  <a:t>!</a:t>
                </a:r>
              </a:p>
              <a:p>
                <a:r>
                  <a:rPr lang="en-US" dirty="0"/>
                  <a:t>Equivalently run an OLS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𝛾</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𝐷</m:t>
                              </m:r>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𝐷</m:t>
                                  </m:r>
                                </m:e>
                              </m:d>
                            </m:num>
                            <m:den>
                              <m:r>
                                <a:rPr lang="en-US" b="0" i="1" smtClean="0">
                                  <a:latin typeface="Cambria Math" panose="02040503050406030204" pitchFamily="18" charset="0"/>
                                </a:rPr>
                                <m:t>1−</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a:p>
                <a:r>
                  <a:rPr lang="en-US" dirty="0"/>
                  <a:t>Even if the model is wrong, the BLP solution in the above decomposition will recover the correct ATE!</a:t>
                </a:r>
              </a:p>
            </p:txBody>
          </p:sp>
        </mc:Choice>
        <mc:Fallback xmlns="">
          <p:sp>
            <p:nvSpPr>
              <p:cNvPr id="3" name="Content Placeholder 2">
                <a:extLst>
                  <a:ext uri="{FF2B5EF4-FFF2-40B4-BE49-F238E27FC236}">
                    <a16:creationId xmlns:a16="http://schemas.microsoft.com/office/drawing/2014/main" id="{629A06C2-D01B-7C98-9B15-F3731890E6C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275807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C618-3944-2005-B3AD-0FD0B8832419}"/>
              </a:ext>
            </a:extLst>
          </p:cNvPr>
          <p:cNvSpPr>
            <a:spLocks noGrp="1"/>
          </p:cNvSpPr>
          <p:nvPr>
            <p:ph type="title"/>
          </p:nvPr>
        </p:nvSpPr>
        <p:spPr/>
        <p:txBody>
          <a:bodyPr/>
          <a:lstStyle/>
          <a:p>
            <a:r>
              <a:rPr lang="en-US" dirty="0"/>
              <a:t>Clever Co-Variate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A1895F-3903-6C0D-98D8-3D6B1DAA7946}"/>
                  </a:ext>
                </a:extLst>
              </p:cNvPr>
              <p:cNvSpPr>
                <a:spLocks noGrp="1"/>
              </p:cNvSpPr>
              <p:nvPr>
                <p:ph idx="1"/>
              </p:nvPr>
            </p:nvSpPr>
            <p:spPr/>
            <p:txBody>
              <a:bodyPr/>
              <a:lstStyle/>
              <a:p>
                <a:r>
                  <a:rPr lang="en-US" dirty="0"/>
                  <a:t>Let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oMath>
                </a14:m>
                <a:r>
                  <a:rPr lang="en-US" dirty="0"/>
                  <a:t> and note that </a:t>
                </a:r>
                <a14:m>
                  <m:oMath xmlns:m="http://schemas.openxmlformats.org/officeDocument/2006/math">
                    <m:r>
                      <a:rPr lang="en-US" b="0" i="1" smtClean="0">
                        <a:latin typeface="Cambria Math" panose="02040503050406030204" pitchFamily="18" charset="0"/>
                      </a:rPr>
                      <m:t>𝐻</m:t>
                    </m:r>
                  </m:oMath>
                </a14:m>
                <a:r>
                  <a:rPr lang="en-US" dirty="0"/>
                  <a:t> guarantees for any </a:t>
                </a:r>
                <a14:m>
                  <m:oMath xmlns:m="http://schemas.openxmlformats.org/officeDocument/2006/math">
                    <m:r>
                      <a:rPr lang="en-US" b="0" i="1" smtClean="0">
                        <a:latin typeface="Cambria Math" panose="02040503050406030204" pitchFamily="18" charset="0"/>
                      </a:rPr>
                      <m:t>𝑓</m:t>
                    </m:r>
                  </m:oMath>
                </a14:m>
                <a:r>
                  <a:rPr lang="en-US" b="0" i="1" dirty="0">
                    <a:latin typeface="Cambria Math" panose="02040503050406030204" pitchFamily="18" charset="0"/>
                  </a:rPr>
                  <a:t> </a:t>
                </a:r>
                <a:r>
                  <a:rPr lang="en-US" dirty="0">
                    <a:latin typeface="Cambria Math" panose="02040503050406030204" pitchFamily="18" charset="0"/>
                  </a:rPr>
                  <a:t>(homework)</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𝐻</m:t>
                          </m:r>
                        </m:e>
                      </m:d>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𝑋</m:t>
                              </m:r>
                            </m:e>
                          </m:d>
                        </m:e>
                      </m:d>
                    </m:oMath>
                  </m:oMathPara>
                </a14:m>
                <a:endParaRPr lang="en-US" dirty="0"/>
              </a:p>
              <a:p>
                <a:r>
                  <a:rPr lang="en-US" dirty="0"/>
                  <a:t>Then by the BLP orthogonality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𝜖</m:t>
                          </m:r>
                          <m:r>
                            <a:rPr lang="en-US" b="0" i="1" smtClean="0">
                              <a:latin typeface="Cambria Math" panose="02040503050406030204" pitchFamily="18" charset="0"/>
                            </a:rPr>
                            <m:t>𝐻</m:t>
                          </m:r>
                        </m:e>
                      </m:d>
                      <m:r>
                        <a:rPr lang="en-US" b="0" i="1" smtClean="0">
                          <a:latin typeface="Cambria Math" panose="02040503050406030204" pitchFamily="18" charset="0"/>
                        </a:rPr>
                        <m:t>=0⇒</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𝑌𝐻</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𝛾𝜙</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 </m:t>
                          </m:r>
                          <m:r>
                            <a:rPr lang="en-US" b="0" i="1" smtClean="0">
                              <a:latin typeface="Cambria Math" panose="02040503050406030204" pitchFamily="18" charset="0"/>
                            </a:rPr>
                            <m:t>𝐻</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𝑋</m:t>
                                  </m:r>
                                </m:e>
                              </m:d>
                            </m:e>
                          </m:d>
                        </m:e>
                      </m:d>
                    </m:oMath>
                  </m:oMathPara>
                </a14:m>
                <a:endParaRPr lang="en-US" dirty="0"/>
              </a:p>
              <a:p>
                <a:r>
                  <a:rPr lang="en-US" dirty="0"/>
                  <a:t>Thus, we have by the Horvitz-Thompson theorem: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𝑌𝐻</m:t>
                          </m:r>
                        </m:e>
                      </m:d>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𝑋</m:t>
                                  </m:r>
                                </m:e>
                              </m:d>
                              <m:r>
                                <a:rPr lang="en-US" i="1">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𝑋</m:t>
                                  </m:r>
                                </m:e>
                              </m:d>
                            </m:e>
                          </m:d>
                        </m:e>
                      </m:d>
                    </m:oMath>
                  </m:oMathPara>
                </a14:m>
                <a:endParaRPr lang="en-US" dirty="0"/>
              </a:p>
              <a:p>
                <a:r>
                  <a:rPr lang="en-US" dirty="0"/>
                  <a:t>Hence, if we use a BLP model as the CEF, we correctly recover the ATE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𝛾</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𝐷</m:t>
                              </m:r>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𝐷</m:t>
                                  </m:r>
                                </m:e>
                              </m:d>
                            </m:num>
                            <m:den>
                              <m:r>
                                <a:rPr lang="en-US" b="0" i="1" smtClean="0">
                                  <a:latin typeface="Cambria Math" panose="02040503050406030204" pitchFamily="18" charset="0"/>
                                </a:rPr>
                                <m:t>1−</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e>
                      </m:d>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p:txBody>
          </p:sp>
        </mc:Choice>
        <mc:Fallback xmlns="">
          <p:sp>
            <p:nvSpPr>
              <p:cNvPr id="3" name="Content Placeholder 2">
                <a:extLst>
                  <a:ext uri="{FF2B5EF4-FFF2-40B4-BE49-F238E27FC236}">
                    <a16:creationId xmlns:a16="http://schemas.microsoft.com/office/drawing/2014/main" id="{5EA1895F-3903-6C0D-98D8-3D6B1DAA7946}"/>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en-US">
                    <a:noFill/>
                  </a:rPr>
                  <a:t> </a:t>
                </a:r>
              </a:p>
            </p:txBody>
          </p:sp>
        </mc:Fallback>
      </mc:AlternateContent>
    </p:spTree>
    <p:extLst>
      <p:ext uri="{BB962C8B-B14F-4D97-AF65-F5344CB8AC3E}">
        <p14:creationId xmlns:p14="http://schemas.microsoft.com/office/powerpoint/2010/main" val="68016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3591-7D49-6708-5AE5-ED0DFAD36B2C}"/>
              </a:ext>
            </a:extLst>
          </p:cNvPr>
          <p:cNvSpPr>
            <a:spLocks noGrp="1"/>
          </p:cNvSpPr>
          <p:nvPr>
            <p:ph type="title"/>
          </p:nvPr>
        </p:nvSpPr>
        <p:spPr/>
        <p:txBody>
          <a:bodyPr/>
          <a:lstStyle/>
          <a:p>
            <a:r>
              <a:rPr lang="en-US" dirty="0"/>
              <a:t>Relaxing Assumptions when we only want Effect on the Treated</a:t>
            </a:r>
          </a:p>
        </p:txBody>
      </p:sp>
      <p:sp>
        <p:nvSpPr>
          <p:cNvPr id="3" name="Text Placeholder 2">
            <a:extLst>
              <a:ext uri="{FF2B5EF4-FFF2-40B4-BE49-F238E27FC236}">
                <a16:creationId xmlns:a16="http://schemas.microsoft.com/office/drawing/2014/main" id="{F36D94F8-3EC2-FBED-9DA5-2C34AB07D06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7811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2EDE-C2EC-91DE-9197-41DD2891055C}"/>
              </a:ext>
            </a:extLst>
          </p:cNvPr>
          <p:cNvSpPr>
            <a:spLocks noGrp="1"/>
          </p:cNvSpPr>
          <p:nvPr>
            <p:ph type="title"/>
          </p:nvPr>
        </p:nvSpPr>
        <p:spPr/>
        <p:txBody>
          <a:bodyPr/>
          <a:lstStyle/>
          <a:p>
            <a:r>
              <a:rPr lang="en-US" dirty="0"/>
              <a:t>Average Treatment Effect on the Treated ATT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DB7B68-86A2-7279-005B-40BAAA2F4718}"/>
                  </a:ext>
                </a:extLst>
              </p:cNvPr>
              <p:cNvSpPr>
                <a:spLocks noGrp="1"/>
              </p:cNvSpPr>
              <p:nvPr>
                <p:ph idx="1"/>
              </p:nvPr>
            </p:nvSpPr>
            <p:spPr/>
            <p:txBody>
              <a:bodyPr/>
              <a:lstStyle/>
              <a:p>
                <a:r>
                  <a:rPr lang="en-US" dirty="0"/>
                  <a:t>Many times we care about the effect for the people that actually received the treatment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e>
                        <m:e>
                          <m:r>
                            <a:rPr lang="en-US" b="0" i="1" smtClean="0">
                              <a:latin typeface="Cambria Math" panose="02040503050406030204" pitchFamily="18" charset="0"/>
                            </a:rPr>
                            <m:t>𝐷</m:t>
                          </m:r>
                          <m:r>
                            <a:rPr lang="en-US" b="0" i="1" smtClean="0">
                              <a:latin typeface="Cambria Math" panose="02040503050406030204" pitchFamily="18" charset="0"/>
                            </a:rPr>
                            <m:t>=1</m:t>
                          </m:r>
                        </m:e>
                      </m:d>
                    </m:oMath>
                  </m:oMathPara>
                </a14:m>
                <a:endParaRPr lang="en-US" dirty="0"/>
              </a:p>
              <a:p>
                <a:r>
                  <a:rPr lang="en-US" dirty="0"/>
                  <a:t>Since we have observed data for one potential outcome, we can relax conditions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e>
                        <m:e>
                          <m:r>
                            <a:rPr lang="en-US" b="0" i="1" smtClean="0">
                              <a:latin typeface="Cambria Math" panose="02040503050406030204" pitchFamily="18" charset="0"/>
                            </a:rPr>
                            <m:t>𝐷</m:t>
                          </m:r>
                          <m:r>
                            <a:rPr lang="en-US" b="0" i="1" smtClean="0">
                              <a:latin typeface="Cambria Math" panose="02040503050406030204" pitchFamily="18" charset="0"/>
                            </a:rPr>
                            <m:t>=1</m:t>
                          </m:r>
                        </m:e>
                      </m:d>
                    </m:oMath>
                  </m:oMathPara>
                </a14:m>
                <a:endParaRPr lang="en-US" dirty="0"/>
              </a:p>
              <a:p>
                <a:r>
                  <a:rPr lang="en-US" dirty="0"/>
                  <a:t>Conditional </a:t>
                </a:r>
                <a:r>
                  <a:rPr lang="en-US" dirty="0" err="1"/>
                  <a:t>ignorability</a:t>
                </a:r>
                <a:r>
                  <a:rPr lang="en-US" dirty="0"/>
                  <a:t> only for one potential outcome</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i="1" spc="-80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𝑋</m:t>
                      </m:r>
                    </m:oMath>
                  </m:oMathPara>
                </a14:m>
                <a:endParaRPr lang="en-US" dirty="0"/>
              </a:p>
              <a:p>
                <a:r>
                  <a:rPr lang="en-US" dirty="0"/>
                  <a:t>Weak overlap: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&lt;1</m:t>
                    </m:r>
                  </m:oMath>
                </a14:m>
                <a:endParaRPr lang="en-US" dirty="0"/>
              </a:p>
            </p:txBody>
          </p:sp>
        </mc:Choice>
        <mc:Fallback xmlns="">
          <p:sp>
            <p:nvSpPr>
              <p:cNvPr id="3" name="Content Placeholder 2">
                <a:extLst>
                  <a:ext uri="{FF2B5EF4-FFF2-40B4-BE49-F238E27FC236}">
                    <a16:creationId xmlns:a16="http://schemas.microsoft.com/office/drawing/2014/main" id="{6BDB7B68-86A2-7279-005B-40BAAA2F471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62385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E338-F686-AE76-1B6E-B6F014ED158C}"/>
              </a:ext>
            </a:extLst>
          </p:cNvPr>
          <p:cNvSpPr>
            <a:spLocks noGrp="1"/>
          </p:cNvSpPr>
          <p:nvPr>
            <p:ph type="title"/>
          </p:nvPr>
        </p:nvSpPr>
        <p:spPr/>
        <p:txBody>
          <a:bodyPr/>
          <a:lstStyle/>
          <a:p>
            <a:r>
              <a:rPr lang="en-US" dirty="0"/>
              <a:t>Identification of ATT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F81530-E6FE-2C07-065E-03555CC18E64}"/>
                  </a:ext>
                </a:extLst>
              </p:cNvPr>
              <p:cNvSpPr>
                <a:spLocks noGrp="1"/>
              </p:cNvSpPr>
              <p:nvPr>
                <p:ph idx="1"/>
              </p:nvPr>
            </p:nvSpPr>
            <p:spPr/>
            <p:txBody>
              <a:bodyPr/>
              <a:lstStyle/>
              <a:p>
                <a:r>
                  <a:rPr lang="en-US" dirty="0"/>
                  <a:t>Under one-sided conditional </a:t>
                </a:r>
                <a:r>
                  <a:rPr lang="en-US" dirty="0" err="1"/>
                  <a:t>ignorability</a:t>
                </a:r>
                <a:r>
                  <a:rPr lang="en-US" dirty="0"/>
                  <a:t> and overlap</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e>
                      </m:d>
                    </m:oMath>
                  </m:oMathPara>
                </a14:m>
                <a:endParaRPr lang="en-US" dirty="0"/>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eqArr>
                        <m:eqArrPr>
                          <m:ctrlPr>
                            <a:rPr lang="en-US" i="1" smtClean="0">
                              <a:latin typeface="Cambria Math" panose="02040503050406030204" pitchFamily="18" charset="0"/>
                            </a:rPr>
                          </m:ctrlPr>
                        </m:eqArrPr>
                        <m:e>
                          <m:r>
                            <a:rPr lang="en-US" i="1" smtClean="0">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0</m:t>
                                  </m:r>
                                </m:e>
                              </m:d>
                            </m:e>
                            <m:e>
                              <m:r>
                                <a:rPr lang="en-US" i="1">
                                  <a:latin typeface="Cambria Math" panose="02040503050406030204" pitchFamily="18" charset="0"/>
                                </a:rPr>
                                <m:t>𝐷</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0</m:t>
                                      </m:r>
                                    </m:e>
                                  </m:d>
                                </m:e>
                                <m:e>
                                  <m:r>
                                    <a:rPr lang="en-US" i="1">
                                      <a:latin typeface="Cambria Math" panose="02040503050406030204" pitchFamily="18" charset="0"/>
                                    </a:rPr>
                                    <m:t>𝐷</m:t>
                                  </m:r>
                                  <m:r>
                                    <a:rPr lang="en-US" i="1">
                                      <a:latin typeface="Cambria Math" panose="02040503050406030204" pitchFamily="18" charset="0"/>
                                    </a:rPr>
                                    <m:t>=1,</m:t>
                                  </m:r>
                                  <m:r>
                                    <a:rPr lang="en-US" i="1">
                                      <a:latin typeface="Cambria Math" panose="02040503050406030204" pitchFamily="18" charset="0"/>
                                    </a:rPr>
                                    <m:t>𝑋</m:t>
                                  </m:r>
                                </m:e>
                              </m:d>
                            </m:e>
                            <m:e>
                              <m:r>
                                <a:rPr lang="en-US" i="1">
                                  <a:latin typeface="Cambria Math" panose="02040503050406030204" pitchFamily="18" charset="0"/>
                                </a:rPr>
                                <m:t>𝐷</m:t>
                              </m:r>
                              <m:r>
                                <a:rPr lang="en-US" i="1">
                                  <a:latin typeface="Cambria Math" panose="02040503050406030204" pitchFamily="18" charset="0"/>
                                </a:rPr>
                                <m:t>=1</m:t>
                              </m:r>
                            </m:e>
                          </m:d>
                        </m:e>
                        <m:e>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0</m:t>
                                      </m:r>
                                    </m:e>
                                  </m:d>
                                </m:e>
                                <m:e>
                                  <m:r>
                                    <a:rPr lang="en-US" i="1">
                                      <a:latin typeface="Cambria Math" panose="02040503050406030204" pitchFamily="18" charset="0"/>
                                    </a:rPr>
                                    <m:t>𝐷</m:t>
                                  </m:r>
                                  <m:r>
                                    <a:rPr lang="en-US" i="1">
                                      <a:latin typeface="Cambria Math" panose="02040503050406030204" pitchFamily="18" charset="0"/>
                                    </a:rPr>
                                    <m:t>=0,</m:t>
                                  </m:r>
                                  <m:r>
                                    <a:rPr lang="en-US" i="1">
                                      <a:latin typeface="Cambria Math" panose="02040503050406030204" pitchFamily="18" charset="0"/>
                                    </a:rPr>
                                    <m:t>𝑋</m:t>
                                  </m:r>
                                </m:e>
                              </m:d>
                            </m:e>
                          </m:d>
                        </m:e>
                        <m:e>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=0,</m:t>
                                  </m:r>
                                  <m:r>
                                    <a:rPr lang="en-US" i="1">
                                      <a:latin typeface="Cambria Math" panose="02040503050406030204" pitchFamily="18" charset="0"/>
                                    </a:rPr>
                                    <m:t>𝑋</m:t>
                                  </m:r>
                                </m:e>
                              </m:d>
                            </m:e>
                          </m:d>
                        </m:e>
                      </m:eqArr>
                    </m:oMath>
                  </m:oMathPara>
                </a14:m>
                <a:endParaRPr lang="en-US" dirty="0"/>
              </a:p>
              <a:p>
                <a:endParaRPr lang="en-US" dirty="0"/>
              </a:p>
              <a:p>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BF81530-E6FE-2C07-065E-03555CC18E6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48749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A142-EABA-2561-4949-F12AEF08BEEA}"/>
              </a:ext>
            </a:extLst>
          </p:cNvPr>
          <p:cNvSpPr>
            <a:spLocks noGrp="1"/>
          </p:cNvSpPr>
          <p:nvPr>
            <p:ph type="title"/>
          </p:nvPr>
        </p:nvSpPr>
        <p:spPr/>
        <p:txBody>
          <a:bodyPr/>
          <a:lstStyle/>
          <a:p>
            <a:r>
              <a:rPr lang="en-US" dirty="0"/>
              <a:t>Identification of ATT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5D47F8-4F4A-DAC1-E0B1-C0CBF8231193}"/>
                  </a:ext>
                </a:extLst>
              </p:cNvPr>
              <p:cNvSpPr>
                <a:spLocks noGrp="1"/>
              </p:cNvSpPr>
              <p:nvPr>
                <p:ph idx="1"/>
              </p:nvPr>
            </p:nvSpPr>
            <p:spPr/>
            <p:txBody>
              <a:bodyPr>
                <a:normAutofit/>
              </a:bodyPr>
              <a:lstStyle/>
              <a:p>
                <a:r>
                  <a:rPr lang="en-US" dirty="0"/>
                  <a:t>Under one-sided conditional </a:t>
                </a:r>
                <a:r>
                  <a:rPr lang="en-US" dirty="0" err="1"/>
                  <a:t>ignorability</a:t>
                </a:r>
                <a:r>
                  <a:rPr lang="en-US" dirty="0"/>
                  <a:t> and overlap</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e>
                      </m:d>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r>
                  <a:rPr lang="en-US" dirty="0"/>
                  <a:t>We can also derive a Horvitz-Thompson style identification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e>
                      </m:d>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𝐻</m:t>
                          </m:r>
                        </m:e>
                      </m:acc>
                      <m:r>
                        <a:rPr lang="en-US" i="1">
                          <a:latin typeface="Cambria Math" panose="02040503050406030204" pitchFamily="18" charset="0"/>
                        </a:rPr>
                        <m:t>=</m:t>
                      </m:r>
                      <m:r>
                        <a:rPr lang="en-US" i="1">
                          <a:latin typeface="Cambria Math" panose="02040503050406030204" pitchFamily="18" charset="0"/>
                        </a:rPr>
                        <m:t>𝐻</m:t>
                      </m:r>
                      <m:f>
                        <m:fPr>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num>
                        <m:den>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𝐷</m:t>
                              </m:r>
                            </m:e>
                          </m:d>
                        </m:den>
                      </m:f>
                    </m:oMath>
                  </m:oMathPara>
                </a14:m>
                <a:endParaRPr lang="en-US" dirty="0"/>
              </a:p>
            </p:txBody>
          </p:sp>
        </mc:Choice>
        <mc:Fallback xmlns="">
          <p:sp>
            <p:nvSpPr>
              <p:cNvPr id="3" name="Content Placeholder 2">
                <a:extLst>
                  <a:ext uri="{FF2B5EF4-FFF2-40B4-BE49-F238E27FC236}">
                    <a16:creationId xmlns:a16="http://schemas.microsoft.com/office/drawing/2014/main" id="{8A5D47F8-4F4A-DAC1-E0B1-C0CBF823119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27192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9D8C1542-F939-A0E1-A697-F36DF8C623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611" y="643466"/>
            <a:ext cx="10364777" cy="5571067"/>
          </a:xfrm>
          <a:prstGeom prst="rect">
            <a:avLst/>
          </a:prstGeom>
        </p:spPr>
      </p:pic>
    </p:spTree>
    <p:extLst>
      <p:ext uri="{BB962C8B-B14F-4D97-AF65-F5344CB8AC3E}">
        <p14:creationId xmlns:p14="http://schemas.microsoft.com/office/powerpoint/2010/main" val="411716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3591-7D49-6708-5AE5-ED0DFAD36B2C}"/>
              </a:ext>
            </a:extLst>
          </p:cNvPr>
          <p:cNvSpPr>
            <a:spLocks noGrp="1"/>
          </p:cNvSpPr>
          <p:nvPr>
            <p:ph type="title"/>
          </p:nvPr>
        </p:nvSpPr>
        <p:spPr/>
        <p:txBody>
          <a:bodyPr/>
          <a:lstStyle/>
          <a:p>
            <a:r>
              <a:rPr lang="en-US" dirty="0"/>
              <a:t>Through the Lens of Potential Outcomes</a:t>
            </a:r>
          </a:p>
        </p:txBody>
      </p:sp>
      <p:sp>
        <p:nvSpPr>
          <p:cNvPr id="3" name="Text Placeholder 2">
            <a:extLst>
              <a:ext uri="{FF2B5EF4-FFF2-40B4-BE49-F238E27FC236}">
                <a16:creationId xmlns:a16="http://schemas.microsoft.com/office/drawing/2014/main" id="{F36D94F8-3EC2-FBED-9DA5-2C34AB07D0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053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2"/>
                <a:stretch>
                  <a:fillRect/>
                </a:stretch>
              </a:blipFill>
            </p:spPr>
            <p:txBody>
              <a:bodyPr/>
              <a:lstStyle/>
              <a:p>
                <a:r>
                  <a:rPr lang="en-US">
                    <a:noFill/>
                  </a:rPr>
                  <a:t> </a:t>
                </a:r>
              </a:p>
            </p:txBody>
          </p:sp>
        </mc:Fallback>
      </mc:AlternateContent>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053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053044" cy="369332"/>
              </a:xfrm>
              <a:prstGeom prst="rect">
                <a:avLst/>
              </a:prstGeom>
              <a:blipFill>
                <a:blip r:embed="rId3"/>
                <a:stretch>
                  <a:fillRect b="-13115"/>
                </a:stretch>
              </a:blipFill>
            </p:spPr>
            <p:txBody>
              <a:bodyPr/>
              <a:lstStyle/>
              <a:p>
                <a:r>
                  <a:rPr lang="en-US">
                    <a:noFill/>
                  </a:rPr>
                  <a:t> </a:t>
                </a:r>
              </a:p>
            </p:txBody>
          </p:sp>
        </mc:Fallback>
      </mc:AlternateContent>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053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053045" cy="369332"/>
              </a:xfrm>
              <a:prstGeom prst="rect">
                <a:avLst/>
              </a:prstGeom>
              <a:blipFill>
                <a:blip r:embed="rId4"/>
                <a:stretch>
                  <a:fillRect b="-13115"/>
                </a:stretch>
              </a:blipFill>
            </p:spPr>
            <p:txBody>
              <a:bodyPr/>
              <a:lstStyle/>
              <a:p>
                <a:r>
                  <a:rPr lang="en-US">
                    <a:noFill/>
                  </a:rPr>
                  <a:t> </a:t>
                </a:r>
              </a:p>
            </p:txBody>
          </p:sp>
        </mc:Fallback>
      </mc:AlternateContent>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 name="Freeform: Shape 1">
            <a:extLst>
              <a:ext uri="{FF2B5EF4-FFF2-40B4-BE49-F238E27FC236}">
                <a16:creationId xmlns:a16="http://schemas.microsoft.com/office/drawing/2014/main" id="{16DC2119-D6FE-386C-C7EB-72EAF5D14EF5}"/>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3" name="Straight Connector 2">
            <a:extLst>
              <a:ext uri="{FF2B5EF4-FFF2-40B4-BE49-F238E27FC236}">
                <a16:creationId xmlns:a16="http://schemas.microsoft.com/office/drawing/2014/main" id="{05F15140-B870-6222-D311-8FDB86D961F6}"/>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67B81AA-F83A-4436-830C-18A61DC35DDE}"/>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4" name="TextBox 3">
                <a:extLst>
                  <a:ext uri="{FF2B5EF4-FFF2-40B4-BE49-F238E27FC236}">
                    <a16:creationId xmlns:a16="http://schemas.microsoft.com/office/drawing/2014/main" id="{A67B81AA-F83A-4436-830C-18A61DC35DDE}"/>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5"/>
                <a:stretch>
                  <a:fillRect/>
                </a:stretch>
              </a:blipFill>
            </p:spPr>
            <p:txBody>
              <a:bodyPr/>
              <a:lstStyle/>
              <a:p>
                <a:r>
                  <a:rPr lang="en-US">
                    <a:noFill/>
                  </a:rPr>
                  <a:t> </a:t>
                </a:r>
              </a:p>
            </p:txBody>
          </p:sp>
        </mc:Fallback>
      </mc:AlternateContent>
      <p:sp>
        <p:nvSpPr>
          <p:cNvPr id="43" name="Oval 42">
            <a:extLst>
              <a:ext uri="{FF2B5EF4-FFF2-40B4-BE49-F238E27FC236}">
                <a16:creationId xmlns:a16="http://schemas.microsoft.com/office/drawing/2014/main" id="{D98A66D9-45E2-0974-7C68-F180E39FC30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5" name="Oval 44">
            <a:extLst>
              <a:ext uri="{FF2B5EF4-FFF2-40B4-BE49-F238E27FC236}">
                <a16:creationId xmlns:a16="http://schemas.microsoft.com/office/drawing/2014/main" id="{4AB21428-1DDA-6B53-FCEF-B8790BF88307}"/>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6" name="Oval 45">
            <a:extLst>
              <a:ext uri="{FF2B5EF4-FFF2-40B4-BE49-F238E27FC236}">
                <a16:creationId xmlns:a16="http://schemas.microsoft.com/office/drawing/2014/main" id="{0D591456-FC8E-E980-23F5-844D041F05FE}"/>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8" name="Oval 47">
            <a:extLst>
              <a:ext uri="{FF2B5EF4-FFF2-40B4-BE49-F238E27FC236}">
                <a16:creationId xmlns:a16="http://schemas.microsoft.com/office/drawing/2014/main" id="{DF1D2234-D7BF-D8D8-8BB2-C2363922EC89}"/>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9" name="Oval 48">
            <a:extLst>
              <a:ext uri="{FF2B5EF4-FFF2-40B4-BE49-F238E27FC236}">
                <a16:creationId xmlns:a16="http://schemas.microsoft.com/office/drawing/2014/main" id="{689F14B2-DEEE-1212-0259-81A16000CDC8}"/>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0" name="Oval 49">
            <a:extLst>
              <a:ext uri="{FF2B5EF4-FFF2-40B4-BE49-F238E27FC236}">
                <a16:creationId xmlns:a16="http://schemas.microsoft.com/office/drawing/2014/main" id="{9A2CAB72-07C7-B7D2-0470-3040F72055E3}"/>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1" name="Oval 50">
            <a:extLst>
              <a:ext uri="{FF2B5EF4-FFF2-40B4-BE49-F238E27FC236}">
                <a16:creationId xmlns:a16="http://schemas.microsoft.com/office/drawing/2014/main" id="{CB297550-C9FA-54FF-924B-A5B31500B9D2}"/>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2" name="Oval 51">
            <a:extLst>
              <a:ext uri="{FF2B5EF4-FFF2-40B4-BE49-F238E27FC236}">
                <a16:creationId xmlns:a16="http://schemas.microsoft.com/office/drawing/2014/main" id="{53D778A0-F8DD-7C8C-AE33-E35666429C72}"/>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3" name="Oval 52">
            <a:extLst>
              <a:ext uri="{FF2B5EF4-FFF2-40B4-BE49-F238E27FC236}">
                <a16:creationId xmlns:a16="http://schemas.microsoft.com/office/drawing/2014/main" id="{80667485-8B71-C62E-FCA5-5D07D25A8BA8}"/>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6" name="Oval 55">
            <a:extLst>
              <a:ext uri="{FF2B5EF4-FFF2-40B4-BE49-F238E27FC236}">
                <a16:creationId xmlns:a16="http://schemas.microsoft.com/office/drawing/2014/main" id="{B0E5D055-8B37-FCA7-3AEB-EB75D84F7F9F}"/>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8" name="Oval 57">
            <a:extLst>
              <a:ext uri="{FF2B5EF4-FFF2-40B4-BE49-F238E27FC236}">
                <a16:creationId xmlns:a16="http://schemas.microsoft.com/office/drawing/2014/main" id="{03C41523-D09F-8A1C-47BF-039363A0DF29}"/>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0" name="Oval 59">
            <a:extLst>
              <a:ext uri="{FF2B5EF4-FFF2-40B4-BE49-F238E27FC236}">
                <a16:creationId xmlns:a16="http://schemas.microsoft.com/office/drawing/2014/main" id="{6273C59D-C524-4D9B-F843-A75D143010A4}"/>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2" name="Oval 61">
            <a:extLst>
              <a:ext uri="{FF2B5EF4-FFF2-40B4-BE49-F238E27FC236}">
                <a16:creationId xmlns:a16="http://schemas.microsoft.com/office/drawing/2014/main" id="{A8749001-2DF7-FB9D-525E-5969E5851CC8}"/>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3" name="Oval 62">
            <a:extLst>
              <a:ext uri="{FF2B5EF4-FFF2-40B4-BE49-F238E27FC236}">
                <a16:creationId xmlns:a16="http://schemas.microsoft.com/office/drawing/2014/main" id="{504C3BF4-D9B6-DBC4-5776-25A176DCC092}"/>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4" name="Oval 63">
            <a:extLst>
              <a:ext uri="{FF2B5EF4-FFF2-40B4-BE49-F238E27FC236}">
                <a16:creationId xmlns:a16="http://schemas.microsoft.com/office/drawing/2014/main" id="{5D99EBB0-DFE0-C672-859C-48FDF057DB2F}"/>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3D8D01DB-FCD5-2E73-A426-1A49D163FEAA}"/>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6" name="Oval 65">
            <a:extLst>
              <a:ext uri="{FF2B5EF4-FFF2-40B4-BE49-F238E27FC236}">
                <a16:creationId xmlns:a16="http://schemas.microsoft.com/office/drawing/2014/main" id="{2E000D44-9E55-BF3B-1AA7-D77260956C2B}"/>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4559CCB9-4395-F118-AD90-3824F92F6D7E}"/>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8" name="Oval 67">
            <a:extLst>
              <a:ext uri="{FF2B5EF4-FFF2-40B4-BE49-F238E27FC236}">
                <a16:creationId xmlns:a16="http://schemas.microsoft.com/office/drawing/2014/main" id="{BC506C5A-3AB2-132F-C48C-EEF4E4C58D36}"/>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9" name="Oval 68">
            <a:extLst>
              <a:ext uri="{FF2B5EF4-FFF2-40B4-BE49-F238E27FC236}">
                <a16:creationId xmlns:a16="http://schemas.microsoft.com/office/drawing/2014/main" id="{6ED6CCCA-6857-EBE9-230F-11AA4337C8E6}"/>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7A20367A-FDEA-1E6B-767F-BAED184E2C28}"/>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1" name="Oval 70">
            <a:extLst>
              <a:ext uri="{FF2B5EF4-FFF2-40B4-BE49-F238E27FC236}">
                <a16:creationId xmlns:a16="http://schemas.microsoft.com/office/drawing/2014/main" id="{2FFAF70C-75EE-D03E-0260-71CA553A46AE}"/>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2" name="Oval 71">
            <a:extLst>
              <a:ext uri="{FF2B5EF4-FFF2-40B4-BE49-F238E27FC236}">
                <a16:creationId xmlns:a16="http://schemas.microsoft.com/office/drawing/2014/main" id="{2FCBBA94-1E5B-6EE0-83E9-0A8A22E70BF1}"/>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3" name="Oval 72">
            <a:extLst>
              <a:ext uri="{FF2B5EF4-FFF2-40B4-BE49-F238E27FC236}">
                <a16:creationId xmlns:a16="http://schemas.microsoft.com/office/drawing/2014/main" id="{2780E698-5CFE-4966-C44E-5FFA23CA91D0}"/>
              </a:ext>
            </a:extLst>
          </p:cNvPr>
          <p:cNvSpPr/>
          <p:nvPr/>
        </p:nvSpPr>
        <p:spPr>
          <a:xfrm>
            <a:off x="5449526" y="39317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CBE2D346-D673-FEA6-C1EB-64682E528315}"/>
              </a:ext>
            </a:extLst>
          </p:cNvPr>
          <p:cNvSpPr/>
          <p:nvPr/>
        </p:nvSpPr>
        <p:spPr>
          <a:xfrm>
            <a:off x="5449526" y="19421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5" name="Oval 74">
            <a:extLst>
              <a:ext uri="{FF2B5EF4-FFF2-40B4-BE49-F238E27FC236}">
                <a16:creationId xmlns:a16="http://schemas.microsoft.com/office/drawing/2014/main" id="{765AD6E0-F18D-FEC3-AD0A-6C826F494EFF}"/>
              </a:ext>
            </a:extLst>
          </p:cNvPr>
          <p:cNvSpPr/>
          <p:nvPr/>
        </p:nvSpPr>
        <p:spPr>
          <a:xfrm>
            <a:off x="5449526" y="31976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6" name="Oval 75">
            <a:extLst>
              <a:ext uri="{FF2B5EF4-FFF2-40B4-BE49-F238E27FC236}">
                <a16:creationId xmlns:a16="http://schemas.microsoft.com/office/drawing/2014/main" id="{49AFF77C-B7E7-F7E1-B464-7F650E5C8A92}"/>
              </a:ext>
            </a:extLst>
          </p:cNvPr>
          <p:cNvSpPr/>
          <p:nvPr/>
        </p:nvSpPr>
        <p:spPr>
          <a:xfrm>
            <a:off x="5449526" y="36845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7" name="Oval 76">
            <a:extLst>
              <a:ext uri="{FF2B5EF4-FFF2-40B4-BE49-F238E27FC236}">
                <a16:creationId xmlns:a16="http://schemas.microsoft.com/office/drawing/2014/main" id="{30BD6CF3-6768-A7A4-5835-B382EDF9018F}"/>
              </a:ext>
            </a:extLst>
          </p:cNvPr>
          <p:cNvSpPr/>
          <p:nvPr/>
        </p:nvSpPr>
        <p:spPr>
          <a:xfrm>
            <a:off x="5449526" y="415848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8" name="Oval 77">
            <a:extLst>
              <a:ext uri="{FF2B5EF4-FFF2-40B4-BE49-F238E27FC236}">
                <a16:creationId xmlns:a16="http://schemas.microsoft.com/office/drawing/2014/main" id="{114A4555-0ADA-6AF5-1E1B-DE22D8007BBE}"/>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9" name="Oval 78">
            <a:extLst>
              <a:ext uri="{FF2B5EF4-FFF2-40B4-BE49-F238E27FC236}">
                <a16:creationId xmlns:a16="http://schemas.microsoft.com/office/drawing/2014/main" id="{380B8074-19FF-7D56-DF75-FA077127D589}"/>
              </a:ext>
            </a:extLst>
          </p:cNvPr>
          <p:cNvSpPr/>
          <p:nvPr/>
        </p:nvSpPr>
        <p:spPr>
          <a:xfrm>
            <a:off x="5449526" y="446721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0" name="Oval 79">
            <a:extLst>
              <a:ext uri="{FF2B5EF4-FFF2-40B4-BE49-F238E27FC236}">
                <a16:creationId xmlns:a16="http://schemas.microsoft.com/office/drawing/2014/main" id="{631895DC-B479-899A-B23A-4F483FBA1C34}"/>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1" name="Oval 120">
            <a:extLst>
              <a:ext uri="{FF2B5EF4-FFF2-40B4-BE49-F238E27FC236}">
                <a16:creationId xmlns:a16="http://schemas.microsoft.com/office/drawing/2014/main" id="{3E4728BC-50A5-017D-6DE6-7BF751462DC7}"/>
              </a:ext>
            </a:extLst>
          </p:cNvPr>
          <p:cNvSpPr/>
          <p:nvPr/>
        </p:nvSpPr>
        <p:spPr>
          <a:xfrm>
            <a:off x="5449526" y="521976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2" name="Oval 121">
            <a:extLst>
              <a:ext uri="{FF2B5EF4-FFF2-40B4-BE49-F238E27FC236}">
                <a16:creationId xmlns:a16="http://schemas.microsoft.com/office/drawing/2014/main" id="{4B24D73B-98B7-AADE-8919-764C27E52278}"/>
              </a:ext>
            </a:extLst>
          </p:cNvPr>
          <p:cNvSpPr/>
          <p:nvPr/>
        </p:nvSpPr>
        <p:spPr>
          <a:xfrm>
            <a:off x="5449526" y="265935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3" name="Oval 122">
            <a:extLst>
              <a:ext uri="{FF2B5EF4-FFF2-40B4-BE49-F238E27FC236}">
                <a16:creationId xmlns:a16="http://schemas.microsoft.com/office/drawing/2014/main" id="{5D2BD394-7C47-2CF8-F4B8-65CEDD4C71A0}"/>
              </a:ext>
            </a:extLst>
          </p:cNvPr>
          <p:cNvSpPr/>
          <p:nvPr/>
        </p:nvSpPr>
        <p:spPr>
          <a:xfrm>
            <a:off x="5449526" y="299819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4" name="Oval 123">
            <a:extLst>
              <a:ext uri="{FF2B5EF4-FFF2-40B4-BE49-F238E27FC236}">
                <a16:creationId xmlns:a16="http://schemas.microsoft.com/office/drawing/2014/main" id="{DFBF569F-788F-CAB0-62C0-E161199DAF0F}"/>
              </a:ext>
            </a:extLst>
          </p:cNvPr>
          <p:cNvSpPr/>
          <p:nvPr/>
        </p:nvSpPr>
        <p:spPr>
          <a:xfrm>
            <a:off x="5449526" y="457959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5" name="Oval 124">
            <a:extLst>
              <a:ext uri="{FF2B5EF4-FFF2-40B4-BE49-F238E27FC236}">
                <a16:creationId xmlns:a16="http://schemas.microsoft.com/office/drawing/2014/main" id="{DE55311B-C192-132C-8814-34767D98773E}"/>
              </a:ext>
            </a:extLst>
          </p:cNvPr>
          <p:cNvSpPr/>
          <p:nvPr/>
        </p:nvSpPr>
        <p:spPr>
          <a:xfrm>
            <a:off x="5449526" y="49237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6" name="Oval 125">
            <a:extLst>
              <a:ext uri="{FF2B5EF4-FFF2-40B4-BE49-F238E27FC236}">
                <a16:creationId xmlns:a16="http://schemas.microsoft.com/office/drawing/2014/main" id="{E126386E-8E0C-0BBA-CB86-B79CCA3C30DB}"/>
              </a:ext>
            </a:extLst>
          </p:cNvPr>
          <p:cNvSpPr/>
          <p:nvPr/>
        </p:nvSpPr>
        <p:spPr>
          <a:xfrm>
            <a:off x="6712998" y="2358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7" name="Oval 126">
            <a:extLst>
              <a:ext uri="{FF2B5EF4-FFF2-40B4-BE49-F238E27FC236}">
                <a16:creationId xmlns:a16="http://schemas.microsoft.com/office/drawing/2014/main" id="{C007FFC3-63C1-34B0-21D9-B8FBAC48AA0B}"/>
              </a:ext>
            </a:extLst>
          </p:cNvPr>
          <p:cNvSpPr/>
          <p:nvPr/>
        </p:nvSpPr>
        <p:spPr>
          <a:xfrm>
            <a:off x="6712998" y="27709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8" name="Oval 127">
            <a:extLst>
              <a:ext uri="{FF2B5EF4-FFF2-40B4-BE49-F238E27FC236}">
                <a16:creationId xmlns:a16="http://schemas.microsoft.com/office/drawing/2014/main" id="{5277C3F3-D337-203C-D296-5EEFE6901296}"/>
              </a:ext>
            </a:extLst>
          </p:cNvPr>
          <p:cNvSpPr/>
          <p:nvPr/>
        </p:nvSpPr>
        <p:spPr>
          <a:xfrm>
            <a:off x="6712998" y="289404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9" name="Oval 128">
            <a:extLst>
              <a:ext uri="{FF2B5EF4-FFF2-40B4-BE49-F238E27FC236}">
                <a16:creationId xmlns:a16="http://schemas.microsoft.com/office/drawing/2014/main" id="{A4C025AB-D93A-0DC8-8713-63F342B9F83A}"/>
              </a:ext>
            </a:extLst>
          </p:cNvPr>
          <p:cNvSpPr/>
          <p:nvPr/>
        </p:nvSpPr>
        <p:spPr>
          <a:xfrm>
            <a:off x="6712998" y="309098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0" name="Oval 129">
            <a:extLst>
              <a:ext uri="{FF2B5EF4-FFF2-40B4-BE49-F238E27FC236}">
                <a16:creationId xmlns:a16="http://schemas.microsoft.com/office/drawing/2014/main" id="{CB1FA8B4-ACE2-5F93-D9A8-F0EFCE672D06}"/>
              </a:ext>
            </a:extLst>
          </p:cNvPr>
          <p:cNvSpPr/>
          <p:nvPr/>
        </p:nvSpPr>
        <p:spPr>
          <a:xfrm>
            <a:off x="6712998" y="339435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1" name="Oval 130">
            <a:extLst>
              <a:ext uri="{FF2B5EF4-FFF2-40B4-BE49-F238E27FC236}">
                <a16:creationId xmlns:a16="http://schemas.microsoft.com/office/drawing/2014/main" id="{67A2D033-5FF1-2C92-A4D2-E3E7C8C53E2F}"/>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2" name="Oval 131">
            <a:extLst>
              <a:ext uri="{FF2B5EF4-FFF2-40B4-BE49-F238E27FC236}">
                <a16:creationId xmlns:a16="http://schemas.microsoft.com/office/drawing/2014/main" id="{5A1086CA-8406-809B-E505-A478FC71A79A}"/>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3" name="Oval 132">
            <a:extLst>
              <a:ext uri="{FF2B5EF4-FFF2-40B4-BE49-F238E27FC236}">
                <a16:creationId xmlns:a16="http://schemas.microsoft.com/office/drawing/2014/main" id="{58F41726-8F87-6F65-346A-5FA647D72E07}"/>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4" name="Oval 133">
            <a:extLst>
              <a:ext uri="{FF2B5EF4-FFF2-40B4-BE49-F238E27FC236}">
                <a16:creationId xmlns:a16="http://schemas.microsoft.com/office/drawing/2014/main" id="{701DB96E-AAFF-225F-FA39-E71C7B81C0E6}"/>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5" name="Oval 134">
            <a:extLst>
              <a:ext uri="{FF2B5EF4-FFF2-40B4-BE49-F238E27FC236}">
                <a16:creationId xmlns:a16="http://schemas.microsoft.com/office/drawing/2014/main" id="{95F200BE-4959-BCEB-6F74-F3EB40F0B07E}"/>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6" name="Oval 135">
            <a:extLst>
              <a:ext uri="{FF2B5EF4-FFF2-40B4-BE49-F238E27FC236}">
                <a16:creationId xmlns:a16="http://schemas.microsoft.com/office/drawing/2014/main" id="{D644A6E9-29B9-BFE2-F303-CFE02E5E0CD0}"/>
              </a:ext>
            </a:extLst>
          </p:cNvPr>
          <p:cNvSpPr/>
          <p:nvPr/>
        </p:nvSpPr>
        <p:spPr>
          <a:xfrm>
            <a:off x="6712998" y="433323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7" name="Oval 136">
            <a:extLst>
              <a:ext uri="{FF2B5EF4-FFF2-40B4-BE49-F238E27FC236}">
                <a16:creationId xmlns:a16="http://schemas.microsoft.com/office/drawing/2014/main" id="{0C6A188D-C62F-730A-1947-754C88A4E5DD}"/>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8" name="Oval 137">
            <a:extLst>
              <a:ext uri="{FF2B5EF4-FFF2-40B4-BE49-F238E27FC236}">
                <a16:creationId xmlns:a16="http://schemas.microsoft.com/office/drawing/2014/main" id="{80B1024E-9B7B-98E3-FEEC-C3A73BDD0838}"/>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81" name="Oval 180">
            <a:extLst>
              <a:ext uri="{FF2B5EF4-FFF2-40B4-BE49-F238E27FC236}">
                <a16:creationId xmlns:a16="http://schemas.microsoft.com/office/drawing/2014/main" id="{556913B4-F715-D9E8-B381-095A00CB73DB}"/>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82" name="Oval 181">
            <a:extLst>
              <a:ext uri="{FF2B5EF4-FFF2-40B4-BE49-F238E27FC236}">
                <a16:creationId xmlns:a16="http://schemas.microsoft.com/office/drawing/2014/main" id="{879D1FA6-093F-BADD-385D-7ED1AE889CC9}"/>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3" name="Oval 182">
            <a:extLst>
              <a:ext uri="{FF2B5EF4-FFF2-40B4-BE49-F238E27FC236}">
                <a16:creationId xmlns:a16="http://schemas.microsoft.com/office/drawing/2014/main" id="{AA11A142-0EA4-CF68-A47B-A8612ABC6FE9}"/>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3" name="Oval 222">
            <a:extLst>
              <a:ext uri="{FF2B5EF4-FFF2-40B4-BE49-F238E27FC236}">
                <a16:creationId xmlns:a16="http://schemas.microsoft.com/office/drawing/2014/main" id="{C524C6B9-7D87-698D-6317-74BBD2CEF315}"/>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4" name="Oval 223">
            <a:extLst>
              <a:ext uri="{FF2B5EF4-FFF2-40B4-BE49-F238E27FC236}">
                <a16:creationId xmlns:a16="http://schemas.microsoft.com/office/drawing/2014/main" id="{6913AD25-25D3-F163-7FD5-9194DBF57904}"/>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6" name="Oval 225">
            <a:extLst>
              <a:ext uri="{FF2B5EF4-FFF2-40B4-BE49-F238E27FC236}">
                <a16:creationId xmlns:a16="http://schemas.microsoft.com/office/drawing/2014/main" id="{D8F9235A-46E4-3143-7E64-6AA566333DB8}"/>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7" name="Oval 226">
            <a:extLst>
              <a:ext uri="{FF2B5EF4-FFF2-40B4-BE49-F238E27FC236}">
                <a16:creationId xmlns:a16="http://schemas.microsoft.com/office/drawing/2014/main" id="{F6266709-8B28-F716-E8DF-0367411C6FCE}"/>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8" name="Oval 227">
            <a:extLst>
              <a:ext uri="{FF2B5EF4-FFF2-40B4-BE49-F238E27FC236}">
                <a16:creationId xmlns:a16="http://schemas.microsoft.com/office/drawing/2014/main" id="{07BD6CDD-A960-D15E-7ED4-4AE115C65FF2}"/>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9" name="Oval 228">
            <a:extLst>
              <a:ext uri="{FF2B5EF4-FFF2-40B4-BE49-F238E27FC236}">
                <a16:creationId xmlns:a16="http://schemas.microsoft.com/office/drawing/2014/main" id="{244B246E-D363-5084-4018-DAEB1DE0DB7D}"/>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2" name="Oval 231">
            <a:extLst>
              <a:ext uri="{FF2B5EF4-FFF2-40B4-BE49-F238E27FC236}">
                <a16:creationId xmlns:a16="http://schemas.microsoft.com/office/drawing/2014/main" id="{8911AB5E-7D6C-F6C3-796A-CB1584557FCA}"/>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6" name="Oval 235">
            <a:extLst>
              <a:ext uri="{FF2B5EF4-FFF2-40B4-BE49-F238E27FC236}">
                <a16:creationId xmlns:a16="http://schemas.microsoft.com/office/drawing/2014/main" id="{979E4937-DF58-0020-CDE9-15B1B43B4710}"/>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8" name="Oval 237">
            <a:extLst>
              <a:ext uri="{FF2B5EF4-FFF2-40B4-BE49-F238E27FC236}">
                <a16:creationId xmlns:a16="http://schemas.microsoft.com/office/drawing/2014/main" id="{18063DB6-D301-CB6C-4568-A38E5085DCD3}"/>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9" name="Oval 238">
            <a:extLst>
              <a:ext uri="{FF2B5EF4-FFF2-40B4-BE49-F238E27FC236}">
                <a16:creationId xmlns:a16="http://schemas.microsoft.com/office/drawing/2014/main" id="{2EDD1EFE-49BA-93EB-F182-A689FBB549E1}"/>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0" name="Oval 239">
            <a:extLst>
              <a:ext uri="{FF2B5EF4-FFF2-40B4-BE49-F238E27FC236}">
                <a16:creationId xmlns:a16="http://schemas.microsoft.com/office/drawing/2014/main" id="{46E0D45D-FB7F-BA94-9414-4A61478DF58C}"/>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1" name="Oval 240">
            <a:extLst>
              <a:ext uri="{FF2B5EF4-FFF2-40B4-BE49-F238E27FC236}">
                <a16:creationId xmlns:a16="http://schemas.microsoft.com/office/drawing/2014/main" id="{CA5895EE-839C-7773-E022-E1CF600BFBAF}"/>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2" name="Oval 241">
            <a:extLst>
              <a:ext uri="{FF2B5EF4-FFF2-40B4-BE49-F238E27FC236}">
                <a16:creationId xmlns:a16="http://schemas.microsoft.com/office/drawing/2014/main" id="{C2555935-E288-9CE9-522E-C2FC8C3AC6D2}"/>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3" name="Oval 242">
            <a:extLst>
              <a:ext uri="{FF2B5EF4-FFF2-40B4-BE49-F238E27FC236}">
                <a16:creationId xmlns:a16="http://schemas.microsoft.com/office/drawing/2014/main" id="{AF8092DA-82BF-99BF-D8F8-162E2FEA0899}"/>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4" name="Oval 243">
            <a:extLst>
              <a:ext uri="{FF2B5EF4-FFF2-40B4-BE49-F238E27FC236}">
                <a16:creationId xmlns:a16="http://schemas.microsoft.com/office/drawing/2014/main" id="{DEB829F8-1324-F357-15D0-DB99D482B4D5}"/>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5" name="Oval 244">
            <a:extLst>
              <a:ext uri="{FF2B5EF4-FFF2-40B4-BE49-F238E27FC236}">
                <a16:creationId xmlns:a16="http://schemas.microsoft.com/office/drawing/2014/main" id="{E77D9BCE-9B2A-25D2-CD5E-578C9D76E87A}"/>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6" name="Oval 245">
            <a:extLst>
              <a:ext uri="{FF2B5EF4-FFF2-40B4-BE49-F238E27FC236}">
                <a16:creationId xmlns:a16="http://schemas.microsoft.com/office/drawing/2014/main" id="{746C091E-7C4C-C1A2-75C4-FE5A5E43241F}"/>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47" name="Oval 246">
            <a:extLst>
              <a:ext uri="{FF2B5EF4-FFF2-40B4-BE49-F238E27FC236}">
                <a16:creationId xmlns:a16="http://schemas.microsoft.com/office/drawing/2014/main" id="{120A4880-A560-4CD9-FD6E-92FF923B3BE0}"/>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48" name="Oval 247">
            <a:extLst>
              <a:ext uri="{FF2B5EF4-FFF2-40B4-BE49-F238E27FC236}">
                <a16:creationId xmlns:a16="http://schemas.microsoft.com/office/drawing/2014/main" id="{1D8E7877-4ACA-2D17-2354-FB4F6A4BD21A}"/>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9" name="Oval 248">
            <a:extLst>
              <a:ext uri="{FF2B5EF4-FFF2-40B4-BE49-F238E27FC236}">
                <a16:creationId xmlns:a16="http://schemas.microsoft.com/office/drawing/2014/main" id="{7CC121AE-2A96-B20B-22B5-F253ADC110C8}"/>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3659546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49329"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49329"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3"/>
                <a:stretch>
                  <a:fillRect/>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3937417"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3937417"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3937417"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3937417"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3937417"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3937417"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3937417"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0" name="Plus Sign 109">
            <a:extLst>
              <a:ext uri="{FF2B5EF4-FFF2-40B4-BE49-F238E27FC236}">
                <a16:creationId xmlns:a16="http://schemas.microsoft.com/office/drawing/2014/main" id="{D4C810E3-0F05-35F7-3657-D94B0A311BCF}"/>
              </a:ext>
            </a:extLst>
          </p:cNvPr>
          <p:cNvSpPr/>
          <p:nvPr/>
        </p:nvSpPr>
        <p:spPr>
          <a:xfrm>
            <a:off x="3937417"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1" name="Plus Sign 110">
            <a:extLst>
              <a:ext uri="{FF2B5EF4-FFF2-40B4-BE49-F238E27FC236}">
                <a16:creationId xmlns:a16="http://schemas.microsoft.com/office/drawing/2014/main" id="{5394FC76-FB7F-6B0E-47A5-4C74E07DD421}"/>
              </a:ext>
            </a:extLst>
          </p:cNvPr>
          <p:cNvSpPr/>
          <p:nvPr/>
        </p:nvSpPr>
        <p:spPr>
          <a:xfrm>
            <a:off x="3937417"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2" name="Plus Sign 111">
            <a:extLst>
              <a:ext uri="{FF2B5EF4-FFF2-40B4-BE49-F238E27FC236}">
                <a16:creationId xmlns:a16="http://schemas.microsoft.com/office/drawing/2014/main" id="{2DC8F9C7-8449-9D16-27A6-C13872910C2F}"/>
              </a:ext>
            </a:extLst>
          </p:cNvPr>
          <p:cNvSpPr/>
          <p:nvPr/>
        </p:nvSpPr>
        <p:spPr>
          <a:xfrm>
            <a:off x="3937417"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3" name="Plus Sign 112">
            <a:extLst>
              <a:ext uri="{FF2B5EF4-FFF2-40B4-BE49-F238E27FC236}">
                <a16:creationId xmlns:a16="http://schemas.microsoft.com/office/drawing/2014/main" id="{ABC98AC2-5131-9691-EE59-27FDFC973269}"/>
              </a:ext>
            </a:extLst>
          </p:cNvPr>
          <p:cNvSpPr/>
          <p:nvPr/>
        </p:nvSpPr>
        <p:spPr>
          <a:xfrm>
            <a:off x="3937417"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4" name="Plus Sign 113">
            <a:extLst>
              <a:ext uri="{FF2B5EF4-FFF2-40B4-BE49-F238E27FC236}">
                <a16:creationId xmlns:a16="http://schemas.microsoft.com/office/drawing/2014/main" id="{7209B0D0-4ED7-4926-D827-9F18B8A7704E}"/>
              </a:ext>
            </a:extLst>
          </p:cNvPr>
          <p:cNvSpPr/>
          <p:nvPr/>
        </p:nvSpPr>
        <p:spPr>
          <a:xfrm>
            <a:off x="3937417"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5" name="Plus Sign 114">
            <a:extLst>
              <a:ext uri="{FF2B5EF4-FFF2-40B4-BE49-F238E27FC236}">
                <a16:creationId xmlns:a16="http://schemas.microsoft.com/office/drawing/2014/main" id="{68A0710E-B3FD-6FB9-A74C-51171E597A0C}"/>
              </a:ext>
            </a:extLst>
          </p:cNvPr>
          <p:cNvSpPr/>
          <p:nvPr/>
        </p:nvSpPr>
        <p:spPr>
          <a:xfrm>
            <a:off x="3937417"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6" name="Plus Sign 115">
            <a:extLst>
              <a:ext uri="{FF2B5EF4-FFF2-40B4-BE49-F238E27FC236}">
                <a16:creationId xmlns:a16="http://schemas.microsoft.com/office/drawing/2014/main" id="{A3738A7C-B6C0-2C83-F115-A4AC476A7E74}"/>
              </a:ext>
            </a:extLst>
          </p:cNvPr>
          <p:cNvSpPr/>
          <p:nvPr/>
        </p:nvSpPr>
        <p:spPr>
          <a:xfrm>
            <a:off x="3937417"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3937417"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3937417"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9" name="Plus Sign 118">
            <a:extLst>
              <a:ext uri="{FF2B5EF4-FFF2-40B4-BE49-F238E27FC236}">
                <a16:creationId xmlns:a16="http://schemas.microsoft.com/office/drawing/2014/main" id="{22119A2E-C191-591C-8B23-5F02F950207F}"/>
              </a:ext>
            </a:extLst>
          </p:cNvPr>
          <p:cNvSpPr/>
          <p:nvPr/>
        </p:nvSpPr>
        <p:spPr>
          <a:xfrm>
            <a:off x="3937417"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0" name="Plus Sign 119">
            <a:extLst>
              <a:ext uri="{FF2B5EF4-FFF2-40B4-BE49-F238E27FC236}">
                <a16:creationId xmlns:a16="http://schemas.microsoft.com/office/drawing/2014/main" id="{F3C621C2-F9A2-F625-8DAD-BBD4750F26F5}"/>
              </a:ext>
            </a:extLst>
          </p:cNvPr>
          <p:cNvSpPr/>
          <p:nvPr/>
        </p:nvSpPr>
        <p:spPr>
          <a:xfrm>
            <a:off x="3937417"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053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053044" cy="369332"/>
              </a:xfrm>
              <a:prstGeom prst="rect">
                <a:avLst/>
              </a:prstGeom>
              <a:blipFill>
                <a:blip r:embed="rId4"/>
                <a:stretch>
                  <a:fillRect b="-13115"/>
                </a:stretch>
              </a:blipFill>
            </p:spPr>
            <p:txBody>
              <a:bodyPr/>
              <a:lstStyle/>
              <a:p>
                <a:r>
                  <a:rPr lang="en-US">
                    <a:noFill/>
                  </a:rPr>
                  <a:t> </a:t>
                </a:r>
              </a:p>
            </p:txBody>
          </p:sp>
        </mc:Fallback>
      </mc:AlternateContent>
      <p:sp>
        <p:nvSpPr>
          <p:cNvPr id="159" name="Oval 158">
            <a:extLst>
              <a:ext uri="{FF2B5EF4-FFF2-40B4-BE49-F238E27FC236}">
                <a16:creationId xmlns:a16="http://schemas.microsoft.com/office/drawing/2014/main" id="{301B637B-08FE-E86B-6C0A-0555AA331768}"/>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0" name="Oval 159">
            <a:extLst>
              <a:ext uri="{FF2B5EF4-FFF2-40B4-BE49-F238E27FC236}">
                <a16:creationId xmlns:a16="http://schemas.microsoft.com/office/drawing/2014/main" id="{0C65F091-5CD0-3FD3-00FD-C8E8133A2DAE}"/>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1" name="Oval 160">
            <a:extLst>
              <a:ext uri="{FF2B5EF4-FFF2-40B4-BE49-F238E27FC236}">
                <a16:creationId xmlns:a16="http://schemas.microsoft.com/office/drawing/2014/main" id="{1AEFA19B-0F9C-DD49-D2C7-F256C1B8C652}"/>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2" name="Oval 161">
            <a:extLst>
              <a:ext uri="{FF2B5EF4-FFF2-40B4-BE49-F238E27FC236}">
                <a16:creationId xmlns:a16="http://schemas.microsoft.com/office/drawing/2014/main" id="{21D874B8-5D6C-2110-AA86-8A3EDB50F21D}"/>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3" name="Oval 162">
            <a:extLst>
              <a:ext uri="{FF2B5EF4-FFF2-40B4-BE49-F238E27FC236}">
                <a16:creationId xmlns:a16="http://schemas.microsoft.com/office/drawing/2014/main" id="{D6933637-1520-AC06-1B01-3FD73E49F6A0}"/>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4" name="Oval 163">
            <a:extLst>
              <a:ext uri="{FF2B5EF4-FFF2-40B4-BE49-F238E27FC236}">
                <a16:creationId xmlns:a16="http://schemas.microsoft.com/office/drawing/2014/main" id="{0EE522F1-02A5-8B42-7A58-0D5316028DD2}"/>
              </a:ext>
            </a:extLst>
          </p:cNvPr>
          <p:cNvSpPr/>
          <p:nvPr/>
        </p:nvSpPr>
        <p:spPr>
          <a:xfrm>
            <a:off x="5449526" y="39317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5" name="Oval 164">
            <a:extLst>
              <a:ext uri="{FF2B5EF4-FFF2-40B4-BE49-F238E27FC236}">
                <a16:creationId xmlns:a16="http://schemas.microsoft.com/office/drawing/2014/main" id="{8DE4D2C0-C257-9167-8289-4F5748D91182}"/>
              </a:ext>
            </a:extLst>
          </p:cNvPr>
          <p:cNvSpPr/>
          <p:nvPr/>
        </p:nvSpPr>
        <p:spPr>
          <a:xfrm>
            <a:off x="5449526" y="19421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6" name="Oval 165">
            <a:extLst>
              <a:ext uri="{FF2B5EF4-FFF2-40B4-BE49-F238E27FC236}">
                <a16:creationId xmlns:a16="http://schemas.microsoft.com/office/drawing/2014/main" id="{33A693B6-D92D-DC99-460A-2540754A9713}"/>
              </a:ext>
            </a:extLst>
          </p:cNvPr>
          <p:cNvSpPr/>
          <p:nvPr/>
        </p:nvSpPr>
        <p:spPr>
          <a:xfrm>
            <a:off x="5449526" y="31976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7" name="Oval 166">
            <a:extLst>
              <a:ext uri="{FF2B5EF4-FFF2-40B4-BE49-F238E27FC236}">
                <a16:creationId xmlns:a16="http://schemas.microsoft.com/office/drawing/2014/main" id="{9B866725-0F82-A83C-F251-5CBCC4BB5734}"/>
              </a:ext>
            </a:extLst>
          </p:cNvPr>
          <p:cNvSpPr/>
          <p:nvPr/>
        </p:nvSpPr>
        <p:spPr>
          <a:xfrm>
            <a:off x="5449526" y="36845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8" name="Oval 167">
            <a:extLst>
              <a:ext uri="{FF2B5EF4-FFF2-40B4-BE49-F238E27FC236}">
                <a16:creationId xmlns:a16="http://schemas.microsoft.com/office/drawing/2014/main" id="{C944C928-3382-B814-7839-C17F899C0E01}"/>
              </a:ext>
            </a:extLst>
          </p:cNvPr>
          <p:cNvSpPr/>
          <p:nvPr/>
        </p:nvSpPr>
        <p:spPr>
          <a:xfrm>
            <a:off x="5449526" y="415848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9" name="Oval 168">
            <a:extLst>
              <a:ext uri="{FF2B5EF4-FFF2-40B4-BE49-F238E27FC236}">
                <a16:creationId xmlns:a16="http://schemas.microsoft.com/office/drawing/2014/main" id="{4949AC9F-EAED-AFDD-AAED-95339C2B07D3}"/>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0" name="Oval 169">
            <a:extLst>
              <a:ext uri="{FF2B5EF4-FFF2-40B4-BE49-F238E27FC236}">
                <a16:creationId xmlns:a16="http://schemas.microsoft.com/office/drawing/2014/main" id="{D4868B0D-809F-F170-064C-EC716B8DAD8E}"/>
              </a:ext>
            </a:extLst>
          </p:cNvPr>
          <p:cNvSpPr/>
          <p:nvPr/>
        </p:nvSpPr>
        <p:spPr>
          <a:xfrm>
            <a:off x="5449526" y="446721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1" name="Oval 170">
            <a:extLst>
              <a:ext uri="{FF2B5EF4-FFF2-40B4-BE49-F238E27FC236}">
                <a16:creationId xmlns:a16="http://schemas.microsoft.com/office/drawing/2014/main" id="{E54939A1-365B-CBD6-A4A8-87AFBA88F864}"/>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2" name="Oval 171">
            <a:extLst>
              <a:ext uri="{FF2B5EF4-FFF2-40B4-BE49-F238E27FC236}">
                <a16:creationId xmlns:a16="http://schemas.microsoft.com/office/drawing/2014/main" id="{48DD5730-F642-3284-CCDF-4C31BD39BD61}"/>
              </a:ext>
            </a:extLst>
          </p:cNvPr>
          <p:cNvSpPr/>
          <p:nvPr/>
        </p:nvSpPr>
        <p:spPr>
          <a:xfrm>
            <a:off x="5449526" y="521976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3" name="Oval 172">
            <a:extLst>
              <a:ext uri="{FF2B5EF4-FFF2-40B4-BE49-F238E27FC236}">
                <a16:creationId xmlns:a16="http://schemas.microsoft.com/office/drawing/2014/main" id="{8400A1F3-E886-CFAC-402B-EBD45F8F2B3C}"/>
              </a:ext>
            </a:extLst>
          </p:cNvPr>
          <p:cNvSpPr/>
          <p:nvPr/>
        </p:nvSpPr>
        <p:spPr>
          <a:xfrm>
            <a:off x="5449526" y="265935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4" name="Oval 173">
            <a:extLst>
              <a:ext uri="{FF2B5EF4-FFF2-40B4-BE49-F238E27FC236}">
                <a16:creationId xmlns:a16="http://schemas.microsoft.com/office/drawing/2014/main" id="{84B808F3-A4A5-630C-57E3-0362BCD89931}"/>
              </a:ext>
            </a:extLst>
          </p:cNvPr>
          <p:cNvSpPr/>
          <p:nvPr/>
        </p:nvSpPr>
        <p:spPr>
          <a:xfrm>
            <a:off x="5449526" y="299819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5" name="Oval 174">
            <a:extLst>
              <a:ext uri="{FF2B5EF4-FFF2-40B4-BE49-F238E27FC236}">
                <a16:creationId xmlns:a16="http://schemas.microsoft.com/office/drawing/2014/main" id="{988FD6F2-EC46-943F-CC00-C02AEA6AA545}"/>
              </a:ext>
            </a:extLst>
          </p:cNvPr>
          <p:cNvSpPr/>
          <p:nvPr/>
        </p:nvSpPr>
        <p:spPr>
          <a:xfrm>
            <a:off x="5449526" y="457959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6" name="Oval 175">
            <a:extLst>
              <a:ext uri="{FF2B5EF4-FFF2-40B4-BE49-F238E27FC236}">
                <a16:creationId xmlns:a16="http://schemas.microsoft.com/office/drawing/2014/main" id="{B4951100-4551-C15B-2E6E-15C466476370}"/>
              </a:ext>
            </a:extLst>
          </p:cNvPr>
          <p:cNvSpPr/>
          <p:nvPr/>
        </p:nvSpPr>
        <p:spPr>
          <a:xfrm>
            <a:off x="5449526" y="49237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41532"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41532" y="3187576"/>
                <a:ext cx="1384995" cy="369332"/>
              </a:xfrm>
              <a:prstGeom prst="rect">
                <a:avLst/>
              </a:prstGeom>
              <a:blipFill>
                <a:blip r:embed="rId5"/>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053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053045" cy="369332"/>
              </a:xfrm>
              <a:prstGeom prst="rect">
                <a:avLst/>
              </a:prstGeom>
              <a:blipFill>
                <a:blip r:embed="rId6"/>
                <a:stretch>
                  <a:fillRect b="-13115"/>
                </a:stretch>
              </a:blipFill>
            </p:spPr>
            <p:txBody>
              <a:bodyPr/>
              <a:lstStyle/>
              <a:p>
                <a:r>
                  <a:rPr lang="en-US">
                    <a:noFill/>
                  </a:rPr>
                  <a:t> </a:t>
                </a:r>
              </a:p>
            </p:txBody>
          </p:sp>
        </mc:Fallback>
      </mc:AlternateContent>
      <p:sp>
        <p:nvSpPr>
          <p:cNvPr id="186" name="Oval 185">
            <a:extLst>
              <a:ext uri="{FF2B5EF4-FFF2-40B4-BE49-F238E27FC236}">
                <a16:creationId xmlns:a16="http://schemas.microsoft.com/office/drawing/2014/main" id="{6BCBA187-2949-6CDE-1453-E5C1DECEFD8E}"/>
              </a:ext>
            </a:extLst>
          </p:cNvPr>
          <p:cNvSpPr/>
          <p:nvPr/>
        </p:nvSpPr>
        <p:spPr>
          <a:xfrm>
            <a:off x="6712998" y="2358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7" name="Oval 186">
            <a:extLst>
              <a:ext uri="{FF2B5EF4-FFF2-40B4-BE49-F238E27FC236}">
                <a16:creationId xmlns:a16="http://schemas.microsoft.com/office/drawing/2014/main" id="{DAB76045-8613-403F-EC41-57057987DA0B}"/>
              </a:ext>
            </a:extLst>
          </p:cNvPr>
          <p:cNvSpPr/>
          <p:nvPr/>
        </p:nvSpPr>
        <p:spPr>
          <a:xfrm>
            <a:off x="6712998" y="27709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8" name="Oval 187">
            <a:extLst>
              <a:ext uri="{FF2B5EF4-FFF2-40B4-BE49-F238E27FC236}">
                <a16:creationId xmlns:a16="http://schemas.microsoft.com/office/drawing/2014/main" id="{82D6BDEE-70C6-8F19-F071-9EAF5EE10B38}"/>
              </a:ext>
            </a:extLst>
          </p:cNvPr>
          <p:cNvSpPr/>
          <p:nvPr/>
        </p:nvSpPr>
        <p:spPr>
          <a:xfrm>
            <a:off x="6712998" y="289404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9" name="Oval 188">
            <a:extLst>
              <a:ext uri="{FF2B5EF4-FFF2-40B4-BE49-F238E27FC236}">
                <a16:creationId xmlns:a16="http://schemas.microsoft.com/office/drawing/2014/main" id="{AEB04BA3-6CD4-4AD6-5DE8-31F9CB20C017}"/>
              </a:ext>
            </a:extLst>
          </p:cNvPr>
          <p:cNvSpPr/>
          <p:nvPr/>
        </p:nvSpPr>
        <p:spPr>
          <a:xfrm>
            <a:off x="6712998" y="309098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0" name="Oval 189">
            <a:extLst>
              <a:ext uri="{FF2B5EF4-FFF2-40B4-BE49-F238E27FC236}">
                <a16:creationId xmlns:a16="http://schemas.microsoft.com/office/drawing/2014/main" id="{98759E5C-B655-395C-349A-F3D7D80DBAAF}"/>
              </a:ext>
            </a:extLst>
          </p:cNvPr>
          <p:cNvSpPr/>
          <p:nvPr/>
        </p:nvSpPr>
        <p:spPr>
          <a:xfrm>
            <a:off x="6712998" y="339435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1" name="Oval 190">
            <a:extLst>
              <a:ext uri="{FF2B5EF4-FFF2-40B4-BE49-F238E27FC236}">
                <a16:creationId xmlns:a16="http://schemas.microsoft.com/office/drawing/2014/main" id="{68D7792A-0725-0A51-087F-A4FCC90DDC2C}"/>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2" name="Oval 191">
            <a:extLst>
              <a:ext uri="{FF2B5EF4-FFF2-40B4-BE49-F238E27FC236}">
                <a16:creationId xmlns:a16="http://schemas.microsoft.com/office/drawing/2014/main" id="{841785BD-F08C-2074-4491-831BA34D2FDB}"/>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3" name="Oval 192">
            <a:extLst>
              <a:ext uri="{FF2B5EF4-FFF2-40B4-BE49-F238E27FC236}">
                <a16:creationId xmlns:a16="http://schemas.microsoft.com/office/drawing/2014/main" id="{3C943288-AEAD-0AB7-3592-D7933E3C4A01}"/>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4" name="Oval 193">
            <a:extLst>
              <a:ext uri="{FF2B5EF4-FFF2-40B4-BE49-F238E27FC236}">
                <a16:creationId xmlns:a16="http://schemas.microsoft.com/office/drawing/2014/main" id="{942F011D-07DE-0B1A-6124-BBA62A957AA1}"/>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5" name="Oval 194">
            <a:extLst>
              <a:ext uri="{FF2B5EF4-FFF2-40B4-BE49-F238E27FC236}">
                <a16:creationId xmlns:a16="http://schemas.microsoft.com/office/drawing/2014/main" id="{5F268DB2-8900-C07B-DF3E-C5D55803B47A}"/>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6" name="Oval 195">
            <a:extLst>
              <a:ext uri="{FF2B5EF4-FFF2-40B4-BE49-F238E27FC236}">
                <a16:creationId xmlns:a16="http://schemas.microsoft.com/office/drawing/2014/main" id="{58377C31-BD0F-B830-A015-371248162080}"/>
              </a:ext>
            </a:extLst>
          </p:cNvPr>
          <p:cNvSpPr/>
          <p:nvPr/>
        </p:nvSpPr>
        <p:spPr>
          <a:xfrm>
            <a:off x="6712998" y="433323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7" name="Oval 196">
            <a:extLst>
              <a:ext uri="{FF2B5EF4-FFF2-40B4-BE49-F238E27FC236}">
                <a16:creationId xmlns:a16="http://schemas.microsoft.com/office/drawing/2014/main" id="{35210D96-3AEE-D300-81B4-8B70EC19C559}"/>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8" name="Oval 197">
            <a:extLst>
              <a:ext uri="{FF2B5EF4-FFF2-40B4-BE49-F238E27FC236}">
                <a16:creationId xmlns:a16="http://schemas.microsoft.com/office/drawing/2014/main" id="{AE5F616B-408E-769E-CCA1-FB0E0DF238C0}"/>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9" name="Oval 198">
            <a:extLst>
              <a:ext uri="{FF2B5EF4-FFF2-40B4-BE49-F238E27FC236}">
                <a16:creationId xmlns:a16="http://schemas.microsoft.com/office/drawing/2014/main" id="{74A76AC0-D985-31B1-1504-5D128E8F812F}"/>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0" name="Oval 199">
            <a:extLst>
              <a:ext uri="{FF2B5EF4-FFF2-40B4-BE49-F238E27FC236}">
                <a16:creationId xmlns:a16="http://schemas.microsoft.com/office/drawing/2014/main" id="{83F407A9-C59C-D71D-13EC-A3C8C5AF79E1}"/>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1" name="Oval 200">
            <a:extLst>
              <a:ext uri="{FF2B5EF4-FFF2-40B4-BE49-F238E27FC236}">
                <a16:creationId xmlns:a16="http://schemas.microsoft.com/office/drawing/2014/main" id="{D4711049-230A-986A-3784-E98C32B1F714}"/>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2" name="Oval 201">
            <a:extLst>
              <a:ext uri="{FF2B5EF4-FFF2-40B4-BE49-F238E27FC236}">
                <a16:creationId xmlns:a16="http://schemas.microsoft.com/office/drawing/2014/main" id="{0640CB89-91A5-3D42-00BF-F546B9D72EA8}"/>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3" name="Oval 202">
            <a:extLst>
              <a:ext uri="{FF2B5EF4-FFF2-40B4-BE49-F238E27FC236}">
                <a16:creationId xmlns:a16="http://schemas.microsoft.com/office/drawing/2014/main" id="{9D210949-18F5-ABA2-7896-693DE60BDCDF}"/>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8297909"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8297909"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8297909"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8297909"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8297909"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8297909"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8297909"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2" name="Plus Sign 211">
            <a:extLst>
              <a:ext uri="{FF2B5EF4-FFF2-40B4-BE49-F238E27FC236}">
                <a16:creationId xmlns:a16="http://schemas.microsoft.com/office/drawing/2014/main" id="{08610044-2F0E-0598-1E1D-A6CE28CD1C1F}"/>
              </a:ext>
            </a:extLst>
          </p:cNvPr>
          <p:cNvSpPr/>
          <p:nvPr/>
        </p:nvSpPr>
        <p:spPr>
          <a:xfrm>
            <a:off x="8297909"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3" name="Plus Sign 212">
            <a:extLst>
              <a:ext uri="{FF2B5EF4-FFF2-40B4-BE49-F238E27FC236}">
                <a16:creationId xmlns:a16="http://schemas.microsoft.com/office/drawing/2014/main" id="{796E29A4-634B-7AF4-2DB0-AA02C5431DD7}"/>
              </a:ext>
            </a:extLst>
          </p:cNvPr>
          <p:cNvSpPr/>
          <p:nvPr/>
        </p:nvSpPr>
        <p:spPr>
          <a:xfrm>
            <a:off x="8297909"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4" name="Plus Sign 213">
            <a:extLst>
              <a:ext uri="{FF2B5EF4-FFF2-40B4-BE49-F238E27FC236}">
                <a16:creationId xmlns:a16="http://schemas.microsoft.com/office/drawing/2014/main" id="{3DE6123E-6BC7-AD5F-9F61-ECD0E21C3E55}"/>
              </a:ext>
            </a:extLst>
          </p:cNvPr>
          <p:cNvSpPr/>
          <p:nvPr/>
        </p:nvSpPr>
        <p:spPr>
          <a:xfrm>
            <a:off x="8297909"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5" name="Plus Sign 214">
            <a:extLst>
              <a:ext uri="{FF2B5EF4-FFF2-40B4-BE49-F238E27FC236}">
                <a16:creationId xmlns:a16="http://schemas.microsoft.com/office/drawing/2014/main" id="{78F9C043-CA3A-1658-6826-D3B306AAFFA7}"/>
              </a:ext>
            </a:extLst>
          </p:cNvPr>
          <p:cNvSpPr/>
          <p:nvPr/>
        </p:nvSpPr>
        <p:spPr>
          <a:xfrm>
            <a:off x="8297909"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6" name="Plus Sign 215">
            <a:extLst>
              <a:ext uri="{FF2B5EF4-FFF2-40B4-BE49-F238E27FC236}">
                <a16:creationId xmlns:a16="http://schemas.microsoft.com/office/drawing/2014/main" id="{47FD88AB-1A6D-C49C-A911-BEF89CC8D5D2}"/>
              </a:ext>
            </a:extLst>
          </p:cNvPr>
          <p:cNvSpPr/>
          <p:nvPr/>
        </p:nvSpPr>
        <p:spPr>
          <a:xfrm>
            <a:off x="8297909"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7" name="Plus Sign 216">
            <a:extLst>
              <a:ext uri="{FF2B5EF4-FFF2-40B4-BE49-F238E27FC236}">
                <a16:creationId xmlns:a16="http://schemas.microsoft.com/office/drawing/2014/main" id="{F0182449-2F5E-38B2-FCA3-3EFB926D8218}"/>
              </a:ext>
            </a:extLst>
          </p:cNvPr>
          <p:cNvSpPr/>
          <p:nvPr/>
        </p:nvSpPr>
        <p:spPr>
          <a:xfrm>
            <a:off x="8297909"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8" name="Plus Sign 217">
            <a:extLst>
              <a:ext uri="{FF2B5EF4-FFF2-40B4-BE49-F238E27FC236}">
                <a16:creationId xmlns:a16="http://schemas.microsoft.com/office/drawing/2014/main" id="{A9A1151A-6901-6AC2-8420-50916557DDE2}"/>
              </a:ext>
            </a:extLst>
          </p:cNvPr>
          <p:cNvSpPr/>
          <p:nvPr/>
        </p:nvSpPr>
        <p:spPr>
          <a:xfrm>
            <a:off x="8297909" y="5179207"/>
            <a:ext cx="137700" cy="156240"/>
          </a:xfrm>
          <a:prstGeom prst="mathPlus">
            <a:avLst/>
          </a:prstGeom>
          <a:solidFill>
            <a:schemeClr val="bg1">
              <a:lumMod val="9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8297909"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8297909"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1" name="Plus Sign 220">
            <a:extLst>
              <a:ext uri="{FF2B5EF4-FFF2-40B4-BE49-F238E27FC236}">
                <a16:creationId xmlns:a16="http://schemas.microsoft.com/office/drawing/2014/main" id="{E4B59EC9-3114-1843-EF97-B3F9915FBA9A}"/>
              </a:ext>
            </a:extLst>
          </p:cNvPr>
          <p:cNvSpPr/>
          <p:nvPr/>
        </p:nvSpPr>
        <p:spPr>
          <a:xfrm>
            <a:off x="8297909"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2" name="Plus Sign 221">
            <a:extLst>
              <a:ext uri="{FF2B5EF4-FFF2-40B4-BE49-F238E27FC236}">
                <a16:creationId xmlns:a16="http://schemas.microsoft.com/office/drawing/2014/main" id="{4CF70BE4-E34D-53C5-68BB-E264EC4768F2}"/>
              </a:ext>
            </a:extLst>
          </p:cNvPr>
          <p:cNvSpPr/>
          <p:nvPr/>
        </p:nvSpPr>
        <p:spPr>
          <a:xfrm>
            <a:off x="8297909"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97E8697-B0C3-9DEB-3835-AE0DE89C7AAC}"/>
                  </a:ext>
                </a:extLst>
              </p:cNvPr>
              <p:cNvSpPr txBox="1"/>
              <p:nvPr/>
            </p:nvSpPr>
            <p:spPr>
              <a:xfrm>
                <a:off x="2955347" y="867794"/>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1" name="TextBox 20">
                <a:extLst>
                  <a:ext uri="{FF2B5EF4-FFF2-40B4-BE49-F238E27FC236}">
                    <a16:creationId xmlns:a16="http://schemas.microsoft.com/office/drawing/2014/main" id="{A97E8697-B0C3-9DEB-3835-AE0DE89C7AAC}"/>
                  </a:ext>
                </a:extLst>
              </p:cNvPr>
              <p:cNvSpPr txBox="1">
                <a:spLocks noRot="1" noChangeAspect="1" noMove="1" noResize="1" noEditPoints="1" noAdjustHandles="1" noChangeArrowheads="1" noChangeShapeType="1" noTextEdit="1"/>
              </p:cNvSpPr>
              <p:nvPr/>
            </p:nvSpPr>
            <p:spPr>
              <a:xfrm>
                <a:off x="2955347" y="867794"/>
                <a:ext cx="41069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FB206E4-FBDC-E476-B204-FBA8D2576F17}"/>
                  </a:ext>
                </a:extLst>
              </p:cNvPr>
              <p:cNvSpPr txBox="1"/>
              <p:nvPr/>
            </p:nvSpPr>
            <p:spPr>
              <a:xfrm>
                <a:off x="8932223" y="844070"/>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2" name="TextBox 21">
                <a:extLst>
                  <a:ext uri="{FF2B5EF4-FFF2-40B4-BE49-F238E27FC236}">
                    <a16:creationId xmlns:a16="http://schemas.microsoft.com/office/drawing/2014/main" id="{AFB206E4-FBDC-E476-B204-FBA8D2576F17}"/>
                  </a:ext>
                </a:extLst>
              </p:cNvPr>
              <p:cNvSpPr txBox="1">
                <a:spLocks noRot="1" noChangeAspect="1" noMove="1" noResize="1" noEditPoints="1" noAdjustHandles="1" noChangeArrowheads="1" noChangeShapeType="1" noTextEdit="1"/>
              </p:cNvSpPr>
              <p:nvPr/>
            </p:nvSpPr>
            <p:spPr>
              <a:xfrm>
                <a:off x="8932223" y="844070"/>
                <a:ext cx="410690" cy="369332"/>
              </a:xfrm>
              <a:prstGeom prst="rect">
                <a:avLst/>
              </a:prstGeom>
              <a:blipFill>
                <a:blip r:embed="rId8"/>
                <a:stretch>
                  <a:fillRect/>
                </a:stretch>
              </a:blipFill>
            </p:spPr>
            <p:txBody>
              <a:bodyPr/>
              <a:lstStyle/>
              <a:p>
                <a:r>
                  <a:rPr lang="en-US">
                    <a:noFill/>
                  </a:rPr>
                  <a:t> </a:t>
                </a:r>
              </a:p>
            </p:txBody>
          </p:sp>
        </mc:Fallback>
      </mc:AlternateContent>
      <p:sp>
        <p:nvSpPr>
          <p:cNvPr id="43" name="Freeform: Shape 42">
            <a:extLst>
              <a:ext uri="{FF2B5EF4-FFF2-40B4-BE49-F238E27FC236}">
                <a16:creationId xmlns:a16="http://schemas.microsoft.com/office/drawing/2014/main" id="{E66426D6-A14C-CB73-4E37-515F85ECF5F7}"/>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46" name="Straight Connector 45">
            <a:extLst>
              <a:ext uri="{FF2B5EF4-FFF2-40B4-BE49-F238E27FC236}">
                <a16:creationId xmlns:a16="http://schemas.microsoft.com/office/drawing/2014/main" id="{FFB6CDCB-E9C7-73CD-155D-6962E0960C2A}"/>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0640B0E-D89A-DA30-BC0D-7DA5EC4DDAFC}"/>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51" name="TextBox 50">
                <a:extLst>
                  <a:ext uri="{FF2B5EF4-FFF2-40B4-BE49-F238E27FC236}">
                    <a16:creationId xmlns:a16="http://schemas.microsoft.com/office/drawing/2014/main" id="{10640B0E-D89A-DA30-BC0D-7DA5EC4DDAFC}"/>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9"/>
                <a:stretch>
                  <a:fillRect/>
                </a:stretch>
              </a:blipFill>
            </p:spPr>
            <p:txBody>
              <a:bodyPr/>
              <a:lstStyle/>
              <a:p>
                <a:r>
                  <a:rPr lang="en-US">
                    <a:noFill/>
                  </a:rPr>
                  <a:t> </a:t>
                </a:r>
              </a:p>
            </p:txBody>
          </p:sp>
        </mc:Fallback>
      </mc:AlternateContent>
      <p:sp>
        <p:nvSpPr>
          <p:cNvPr id="58" name="Oval 57">
            <a:extLst>
              <a:ext uri="{FF2B5EF4-FFF2-40B4-BE49-F238E27FC236}">
                <a16:creationId xmlns:a16="http://schemas.microsoft.com/office/drawing/2014/main" id="{6DA87B48-BC84-8F0F-2FA4-57B4FF3C2666}"/>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0" name="Oval 59">
            <a:extLst>
              <a:ext uri="{FF2B5EF4-FFF2-40B4-BE49-F238E27FC236}">
                <a16:creationId xmlns:a16="http://schemas.microsoft.com/office/drawing/2014/main" id="{D5448FD0-8743-3572-04EF-D62839DF4734}"/>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4" name="Oval 63">
            <a:extLst>
              <a:ext uri="{FF2B5EF4-FFF2-40B4-BE49-F238E27FC236}">
                <a16:creationId xmlns:a16="http://schemas.microsoft.com/office/drawing/2014/main" id="{E713B201-2F17-8E19-43C0-553BEE04AF46}"/>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651CE5AD-D28F-35D0-A68E-BFF2014B0E75}"/>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D20182D8-1E51-F824-E2A9-CF4D2657BFB7}"/>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8" name="Oval 67">
            <a:extLst>
              <a:ext uri="{FF2B5EF4-FFF2-40B4-BE49-F238E27FC236}">
                <a16:creationId xmlns:a16="http://schemas.microsoft.com/office/drawing/2014/main" id="{3E78C425-6F29-93EC-EF39-D62BB8F88A33}"/>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9" name="Oval 68">
            <a:extLst>
              <a:ext uri="{FF2B5EF4-FFF2-40B4-BE49-F238E27FC236}">
                <a16:creationId xmlns:a16="http://schemas.microsoft.com/office/drawing/2014/main" id="{EF533E0E-7833-D88E-105C-CCCF86973D2A}"/>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52A905CE-FF16-EE36-4C6B-C438D76FBEDC}"/>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1" name="Oval 70">
            <a:extLst>
              <a:ext uri="{FF2B5EF4-FFF2-40B4-BE49-F238E27FC236}">
                <a16:creationId xmlns:a16="http://schemas.microsoft.com/office/drawing/2014/main" id="{4153702E-6D4F-C187-9B21-E765C1A62735}"/>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2" name="Oval 71">
            <a:extLst>
              <a:ext uri="{FF2B5EF4-FFF2-40B4-BE49-F238E27FC236}">
                <a16:creationId xmlns:a16="http://schemas.microsoft.com/office/drawing/2014/main" id="{50F90FD8-2A90-A8A3-21BD-D9AE9132C98A}"/>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3" name="Oval 72">
            <a:extLst>
              <a:ext uri="{FF2B5EF4-FFF2-40B4-BE49-F238E27FC236}">
                <a16:creationId xmlns:a16="http://schemas.microsoft.com/office/drawing/2014/main" id="{AB36B075-7DF6-4A07-5203-A2DD0D882A24}"/>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833FBD3B-95C0-55DD-7DC8-FF5EF1E28ECD}"/>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5" name="Oval 74">
            <a:extLst>
              <a:ext uri="{FF2B5EF4-FFF2-40B4-BE49-F238E27FC236}">
                <a16:creationId xmlns:a16="http://schemas.microsoft.com/office/drawing/2014/main" id="{BA7292FA-D097-1A58-509C-21530939D268}"/>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6" name="Oval 75">
            <a:extLst>
              <a:ext uri="{FF2B5EF4-FFF2-40B4-BE49-F238E27FC236}">
                <a16:creationId xmlns:a16="http://schemas.microsoft.com/office/drawing/2014/main" id="{D33551A7-168C-23F5-BF6C-A8FA1E290005}"/>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7" name="Oval 76">
            <a:extLst>
              <a:ext uri="{FF2B5EF4-FFF2-40B4-BE49-F238E27FC236}">
                <a16:creationId xmlns:a16="http://schemas.microsoft.com/office/drawing/2014/main" id="{04AE03FE-41DE-6F9F-CB92-6684CB918043}"/>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8" name="Oval 77">
            <a:extLst>
              <a:ext uri="{FF2B5EF4-FFF2-40B4-BE49-F238E27FC236}">
                <a16:creationId xmlns:a16="http://schemas.microsoft.com/office/drawing/2014/main" id="{40C0E918-B6B1-E6B3-2583-4F9DBD364CF1}"/>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9" name="Oval 78">
            <a:extLst>
              <a:ext uri="{FF2B5EF4-FFF2-40B4-BE49-F238E27FC236}">
                <a16:creationId xmlns:a16="http://schemas.microsoft.com/office/drawing/2014/main" id="{0AFF6970-EBD1-A440-F853-E35FB6CF9F00}"/>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0" name="Oval 79">
            <a:extLst>
              <a:ext uri="{FF2B5EF4-FFF2-40B4-BE49-F238E27FC236}">
                <a16:creationId xmlns:a16="http://schemas.microsoft.com/office/drawing/2014/main" id="{8D6B29E3-E951-2658-3727-0E61A650D1F7}"/>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1" name="Multiplication Sign 120">
            <a:extLst>
              <a:ext uri="{FF2B5EF4-FFF2-40B4-BE49-F238E27FC236}">
                <a16:creationId xmlns:a16="http://schemas.microsoft.com/office/drawing/2014/main" id="{1539CB52-06EB-C0F1-C17A-7629CC06F2DB}"/>
              </a:ext>
            </a:extLst>
          </p:cNvPr>
          <p:cNvSpPr/>
          <p:nvPr/>
        </p:nvSpPr>
        <p:spPr>
          <a:xfrm>
            <a:off x="243188" y="930111"/>
            <a:ext cx="154833" cy="139700"/>
          </a:xfrm>
          <a:prstGeom prst="mathMultiply">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241A70D4-5CC7-6B68-D7C8-3B35AAE32B61}"/>
                  </a:ext>
                </a:extLst>
              </p:cNvPr>
              <p:cNvSpPr txBox="1"/>
              <p:nvPr/>
            </p:nvSpPr>
            <p:spPr>
              <a:xfrm>
                <a:off x="299731" y="86612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122" name="TextBox 121">
                <a:extLst>
                  <a:ext uri="{FF2B5EF4-FFF2-40B4-BE49-F238E27FC236}">
                    <a16:creationId xmlns:a16="http://schemas.microsoft.com/office/drawing/2014/main" id="{241A70D4-5CC7-6B68-D7C8-3B35AAE32B61}"/>
                  </a:ext>
                </a:extLst>
              </p:cNvPr>
              <p:cNvSpPr txBox="1">
                <a:spLocks noRot="1" noChangeAspect="1" noMove="1" noResize="1" noEditPoints="1" noAdjustHandles="1" noChangeArrowheads="1" noChangeShapeType="1" noTextEdit="1"/>
              </p:cNvSpPr>
              <p:nvPr/>
            </p:nvSpPr>
            <p:spPr>
              <a:xfrm>
                <a:off x="299731" y="866122"/>
                <a:ext cx="609013" cy="276999"/>
              </a:xfrm>
              <a:prstGeom prst="rect">
                <a:avLst/>
              </a:prstGeom>
              <a:blipFill>
                <a:blip r:embed="rId10"/>
                <a:stretch>
                  <a:fillRect/>
                </a:stretch>
              </a:blipFill>
            </p:spPr>
            <p:txBody>
              <a:bodyPr/>
              <a:lstStyle/>
              <a:p>
                <a:r>
                  <a:rPr lang="en-US">
                    <a:noFill/>
                  </a:rPr>
                  <a:t> </a:t>
                </a:r>
              </a:p>
            </p:txBody>
          </p:sp>
        </mc:Fallback>
      </mc:AlternateContent>
      <p:sp>
        <p:nvSpPr>
          <p:cNvPr id="123" name="Plus Sign 122">
            <a:extLst>
              <a:ext uri="{FF2B5EF4-FFF2-40B4-BE49-F238E27FC236}">
                <a16:creationId xmlns:a16="http://schemas.microsoft.com/office/drawing/2014/main" id="{C3BD8399-211D-22AF-6C12-69EB8C3C0E81}"/>
              </a:ext>
            </a:extLst>
          </p:cNvPr>
          <p:cNvSpPr/>
          <p:nvPr/>
        </p:nvSpPr>
        <p:spPr>
          <a:xfrm>
            <a:off x="250728" y="1187794"/>
            <a:ext cx="137700" cy="156240"/>
          </a:xfrm>
          <a:prstGeom prst="mathPlu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C4A58E8C-7A33-C6CA-07F0-DD891945EBF6}"/>
                  </a:ext>
                </a:extLst>
              </p:cNvPr>
              <p:cNvSpPr txBox="1"/>
              <p:nvPr/>
            </p:nvSpPr>
            <p:spPr>
              <a:xfrm>
                <a:off x="292430" y="1134746"/>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124" name="TextBox 123">
                <a:extLst>
                  <a:ext uri="{FF2B5EF4-FFF2-40B4-BE49-F238E27FC236}">
                    <a16:creationId xmlns:a16="http://schemas.microsoft.com/office/drawing/2014/main" id="{C4A58E8C-7A33-C6CA-07F0-DD891945EBF6}"/>
                  </a:ext>
                </a:extLst>
              </p:cNvPr>
              <p:cNvSpPr txBox="1">
                <a:spLocks noRot="1" noChangeAspect="1" noMove="1" noResize="1" noEditPoints="1" noAdjustHandles="1" noChangeArrowheads="1" noChangeShapeType="1" noTextEdit="1"/>
              </p:cNvSpPr>
              <p:nvPr/>
            </p:nvSpPr>
            <p:spPr>
              <a:xfrm>
                <a:off x="292430" y="1134746"/>
                <a:ext cx="609013" cy="276999"/>
              </a:xfrm>
              <a:prstGeom prst="rect">
                <a:avLst/>
              </a:prstGeom>
              <a:blipFill>
                <a:blip r:embed="rId11"/>
                <a:stretch>
                  <a:fillRect/>
                </a:stretch>
              </a:blipFill>
            </p:spPr>
            <p:txBody>
              <a:bodyPr/>
              <a:lstStyle/>
              <a:p>
                <a:r>
                  <a:rPr lang="en-US">
                    <a:noFill/>
                  </a:rPr>
                  <a:t> </a:t>
                </a:r>
              </a:p>
            </p:txBody>
          </p:sp>
        </mc:Fallback>
      </mc:AlternateContent>
      <p:sp>
        <p:nvSpPr>
          <p:cNvPr id="125" name="Rectangle: Rounded Corners 124">
            <a:extLst>
              <a:ext uri="{FF2B5EF4-FFF2-40B4-BE49-F238E27FC236}">
                <a16:creationId xmlns:a16="http://schemas.microsoft.com/office/drawing/2014/main" id="{B8906D6C-0E28-EB5F-21CD-A60BB934C492}"/>
              </a:ext>
            </a:extLst>
          </p:cNvPr>
          <p:cNvSpPr/>
          <p:nvPr/>
        </p:nvSpPr>
        <p:spPr>
          <a:xfrm>
            <a:off x="198904" y="856059"/>
            <a:ext cx="706031" cy="5531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4C03618-6032-9E17-8E34-21CD201E657F}"/>
                  </a:ext>
                </a:extLst>
              </p:cNvPr>
              <p:cNvSpPr txBox="1"/>
              <p:nvPr/>
            </p:nvSpPr>
            <p:spPr>
              <a:xfrm>
                <a:off x="2126836" y="1470959"/>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rgbClr val="0070C0"/>
                              </a:solidFill>
                              <a:latin typeface="Cambria Math" panose="02040503050406030204" pitchFamily="18" charset="0"/>
                            </a:rPr>
                          </m:ctrlPr>
                        </m:funcPr>
                        <m:fName>
                          <m:r>
                            <m:rPr>
                              <m:sty m:val="p"/>
                            </m:rPr>
                            <a:rPr lang="en-US" sz="1400" b="0" i="0" smtClean="0">
                              <a:solidFill>
                                <a:srgbClr val="0070C0"/>
                              </a:solidFill>
                              <a:latin typeface="Cambria Math" panose="02040503050406030204" pitchFamily="18" charset="0"/>
                            </a:rPr>
                            <m:t>P</m:t>
                          </m:r>
                        </m:fName>
                        <m:e>
                          <m:d>
                            <m:dPr>
                              <m:ctrlPr>
                                <a:rPr lang="en-US" sz="1400" b="0" i="1" smtClean="0">
                                  <a:solidFill>
                                    <a:srgbClr val="0070C0"/>
                                  </a:solidFill>
                                  <a:latin typeface="Cambria Math" panose="02040503050406030204" pitchFamily="18" charset="0"/>
                                </a:rPr>
                              </m:ctrlPr>
                            </m:dPr>
                            <m:e>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=0</m:t>
                              </m:r>
                            </m:e>
                            <m:e>
                              <m:r>
                                <a:rPr lang="en-US" sz="1400" b="0" i="1" smtClean="0">
                                  <a:solidFill>
                                    <a:srgbClr val="0070C0"/>
                                  </a:solidFill>
                                  <a:latin typeface="Cambria Math" panose="02040503050406030204" pitchFamily="18" charset="0"/>
                                </a:rPr>
                                <m:t>𝑋</m:t>
                              </m:r>
                              <m:r>
                                <a:rPr lang="en-US" sz="1400" b="0" i="1" smtClean="0">
                                  <a:solidFill>
                                    <a:srgbClr val="0070C0"/>
                                  </a:solidFill>
                                  <a:latin typeface="Cambria Math" panose="02040503050406030204" pitchFamily="18" charset="0"/>
                                </a:rPr>
                                <m:t>=1</m:t>
                              </m:r>
                            </m:e>
                          </m:d>
                          <m:r>
                            <a:rPr lang="en-US" sz="1400" b="0" i="1" smtClean="0">
                              <a:solidFill>
                                <a:srgbClr val="0070C0"/>
                              </a:solidFill>
                              <a:latin typeface="Cambria Math" panose="02040503050406030204" pitchFamily="18" charset="0"/>
                            </a:rPr>
                            <m:t>=1/4</m:t>
                          </m:r>
                        </m:e>
                      </m:func>
                    </m:oMath>
                  </m:oMathPara>
                </a14:m>
                <a:endParaRPr lang="en-US" sz="1400" dirty="0">
                  <a:solidFill>
                    <a:srgbClr val="0070C0"/>
                  </a:solidFill>
                  <a:latin typeface="+mj-lt"/>
                </a:endParaRPr>
              </a:p>
            </p:txBody>
          </p:sp>
        </mc:Choice>
        <mc:Fallback xmlns="">
          <p:sp>
            <p:nvSpPr>
              <p:cNvPr id="2" name="TextBox 1">
                <a:extLst>
                  <a:ext uri="{FF2B5EF4-FFF2-40B4-BE49-F238E27FC236}">
                    <a16:creationId xmlns:a16="http://schemas.microsoft.com/office/drawing/2014/main" id="{B4C03618-6032-9E17-8E34-21CD201E657F}"/>
                  </a:ext>
                </a:extLst>
              </p:cNvPr>
              <p:cNvSpPr txBox="1">
                <a:spLocks noRot="1" noChangeAspect="1" noMove="1" noResize="1" noEditPoints="1" noAdjustHandles="1" noChangeArrowheads="1" noChangeShapeType="1" noTextEdit="1"/>
              </p:cNvSpPr>
              <p:nvPr/>
            </p:nvSpPr>
            <p:spPr>
              <a:xfrm>
                <a:off x="2126836" y="1470959"/>
                <a:ext cx="1972207" cy="307777"/>
              </a:xfrm>
              <a:prstGeom prst="rect">
                <a:avLst/>
              </a:prstGeom>
              <a:blipFill>
                <a:blip r:embed="rId12"/>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70B39E9-E7AC-33CE-523D-EA34EB2D8190}"/>
                  </a:ext>
                </a:extLst>
              </p:cNvPr>
              <p:cNvSpPr txBox="1"/>
              <p:nvPr/>
            </p:nvSpPr>
            <p:spPr>
              <a:xfrm>
                <a:off x="2144269" y="5332290"/>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=0</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=3/4</m:t>
                          </m:r>
                        </m:e>
                      </m:func>
                    </m:oMath>
                  </m:oMathPara>
                </a14:m>
                <a:endParaRPr lang="en-US" sz="1400" dirty="0">
                  <a:solidFill>
                    <a:schemeClr val="accent2"/>
                  </a:solidFill>
                  <a:latin typeface="+mj-lt"/>
                </a:endParaRPr>
              </a:p>
            </p:txBody>
          </p:sp>
        </mc:Choice>
        <mc:Fallback xmlns="">
          <p:sp>
            <p:nvSpPr>
              <p:cNvPr id="3" name="TextBox 2">
                <a:extLst>
                  <a:ext uri="{FF2B5EF4-FFF2-40B4-BE49-F238E27FC236}">
                    <a16:creationId xmlns:a16="http://schemas.microsoft.com/office/drawing/2014/main" id="{670B39E9-E7AC-33CE-523D-EA34EB2D8190}"/>
                  </a:ext>
                </a:extLst>
              </p:cNvPr>
              <p:cNvSpPr txBox="1">
                <a:spLocks noRot="1" noChangeAspect="1" noMove="1" noResize="1" noEditPoints="1" noAdjustHandles="1" noChangeArrowheads="1" noChangeShapeType="1" noTextEdit="1"/>
              </p:cNvSpPr>
              <p:nvPr/>
            </p:nvSpPr>
            <p:spPr>
              <a:xfrm>
                <a:off x="2144269" y="5332290"/>
                <a:ext cx="1972207" cy="307777"/>
              </a:xfrm>
              <a:prstGeom prst="rect">
                <a:avLst/>
              </a:prstGeom>
              <a:blipFill>
                <a:blip r:embed="rId1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4EB730E-E82D-A632-5443-550EEB721AAB}"/>
                  </a:ext>
                </a:extLst>
              </p:cNvPr>
              <p:cNvSpPr txBox="1"/>
              <p:nvPr/>
            </p:nvSpPr>
            <p:spPr>
              <a:xfrm>
                <a:off x="8293310" y="5377862"/>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=1</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=1/4</m:t>
                          </m:r>
                        </m:e>
                      </m:func>
                    </m:oMath>
                  </m:oMathPara>
                </a14:m>
                <a:endParaRPr lang="en-US" sz="1400" dirty="0">
                  <a:solidFill>
                    <a:schemeClr val="accent2"/>
                  </a:solidFill>
                  <a:latin typeface="+mj-lt"/>
                </a:endParaRPr>
              </a:p>
            </p:txBody>
          </p:sp>
        </mc:Choice>
        <mc:Fallback xmlns="">
          <p:sp>
            <p:nvSpPr>
              <p:cNvPr id="4" name="TextBox 3">
                <a:extLst>
                  <a:ext uri="{FF2B5EF4-FFF2-40B4-BE49-F238E27FC236}">
                    <a16:creationId xmlns:a16="http://schemas.microsoft.com/office/drawing/2014/main" id="{94EB730E-E82D-A632-5443-550EEB721AAB}"/>
                  </a:ext>
                </a:extLst>
              </p:cNvPr>
              <p:cNvSpPr txBox="1">
                <a:spLocks noRot="1" noChangeAspect="1" noMove="1" noResize="1" noEditPoints="1" noAdjustHandles="1" noChangeArrowheads="1" noChangeShapeType="1" noTextEdit="1"/>
              </p:cNvSpPr>
              <p:nvPr/>
            </p:nvSpPr>
            <p:spPr>
              <a:xfrm>
                <a:off x="8293310" y="5377862"/>
                <a:ext cx="1972207" cy="307777"/>
              </a:xfrm>
              <a:prstGeom prst="rect">
                <a:avLst/>
              </a:prstGeom>
              <a:blipFill>
                <a:blip r:embed="rId14"/>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32D71E0-9172-593C-836B-2E6267FB7C44}"/>
                  </a:ext>
                </a:extLst>
              </p:cNvPr>
              <p:cNvSpPr txBox="1"/>
              <p:nvPr/>
            </p:nvSpPr>
            <p:spPr>
              <a:xfrm>
                <a:off x="8293310" y="1467117"/>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1"/>
                              </a:solidFill>
                              <a:latin typeface="Cambria Math" panose="02040503050406030204" pitchFamily="18" charset="0"/>
                            </a:rPr>
                          </m:ctrlPr>
                        </m:funcPr>
                        <m:fName>
                          <m:r>
                            <m:rPr>
                              <m:sty m:val="p"/>
                            </m:rPr>
                            <a:rPr lang="en-US" sz="1400" b="0" i="0" smtClean="0">
                              <a:solidFill>
                                <a:schemeClr val="accent1"/>
                              </a:solidFill>
                              <a:latin typeface="Cambria Math" panose="02040503050406030204" pitchFamily="18" charset="0"/>
                            </a:rPr>
                            <m:t>P</m:t>
                          </m:r>
                        </m:fName>
                        <m:e>
                          <m:d>
                            <m:dPr>
                              <m:ctrlPr>
                                <a:rPr lang="en-US" sz="1400" b="0" i="1" smtClean="0">
                                  <a:solidFill>
                                    <a:schemeClr val="accent1"/>
                                  </a:solidFill>
                                  <a:latin typeface="Cambria Math" panose="02040503050406030204" pitchFamily="18" charset="0"/>
                                </a:rPr>
                              </m:ctrlPr>
                            </m:dPr>
                            <m:e>
                              <m:r>
                                <a:rPr lang="en-US" sz="1400" b="0" i="1" smtClean="0">
                                  <a:solidFill>
                                    <a:schemeClr val="accent1"/>
                                  </a:solidFill>
                                  <a:latin typeface="Cambria Math" panose="02040503050406030204" pitchFamily="18" charset="0"/>
                                </a:rPr>
                                <m:t>𝐷</m:t>
                              </m:r>
                              <m:r>
                                <a:rPr lang="en-US" sz="1400" b="0" i="1" smtClean="0">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𝑋</m:t>
                              </m:r>
                              <m:r>
                                <a:rPr lang="en-US" sz="1400" b="0" i="1" smtClean="0">
                                  <a:solidFill>
                                    <a:schemeClr val="accent1"/>
                                  </a:solidFill>
                                  <a:latin typeface="Cambria Math" panose="02040503050406030204" pitchFamily="18" charset="0"/>
                                </a:rPr>
                                <m:t>=1</m:t>
                              </m:r>
                            </m:e>
                          </m:d>
                          <m:r>
                            <a:rPr lang="en-US" sz="1400" b="0" i="1" smtClean="0">
                              <a:solidFill>
                                <a:schemeClr val="accent1"/>
                              </a:solidFill>
                              <a:latin typeface="Cambria Math" panose="02040503050406030204" pitchFamily="18" charset="0"/>
                            </a:rPr>
                            <m:t>=3/4</m:t>
                          </m:r>
                        </m:e>
                      </m:func>
                    </m:oMath>
                  </m:oMathPara>
                </a14:m>
                <a:endParaRPr lang="en-US" sz="1400" dirty="0">
                  <a:solidFill>
                    <a:schemeClr val="accent1"/>
                  </a:solidFill>
                  <a:latin typeface="+mj-lt"/>
                </a:endParaRPr>
              </a:p>
            </p:txBody>
          </p:sp>
        </mc:Choice>
        <mc:Fallback xmlns="">
          <p:sp>
            <p:nvSpPr>
              <p:cNvPr id="5" name="TextBox 4">
                <a:extLst>
                  <a:ext uri="{FF2B5EF4-FFF2-40B4-BE49-F238E27FC236}">
                    <a16:creationId xmlns:a16="http://schemas.microsoft.com/office/drawing/2014/main" id="{432D71E0-9172-593C-836B-2E6267FB7C44}"/>
                  </a:ext>
                </a:extLst>
              </p:cNvPr>
              <p:cNvSpPr txBox="1">
                <a:spLocks noRot="1" noChangeAspect="1" noMove="1" noResize="1" noEditPoints="1" noAdjustHandles="1" noChangeArrowheads="1" noChangeShapeType="1" noTextEdit="1"/>
              </p:cNvSpPr>
              <p:nvPr/>
            </p:nvSpPr>
            <p:spPr>
              <a:xfrm>
                <a:off x="8293310" y="1467117"/>
                <a:ext cx="1972207" cy="307777"/>
              </a:xfrm>
              <a:prstGeom prst="rect">
                <a:avLst/>
              </a:prstGeom>
              <a:blipFill>
                <a:blip r:embed="rId15"/>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168527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7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7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1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1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1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1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1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2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0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0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0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0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0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1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1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1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1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14"/>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15"/>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16"/>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17"/>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19"/>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20"/>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221"/>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2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59"/>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60"/>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61"/>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6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63"/>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64"/>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65"/>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66"/>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67"/>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68"/>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69"/>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70"/>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71"/>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72"/>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73"/>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7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75"/>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76"/>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77"/>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58"/>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86"/>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87"/>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88"/>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89"/>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90"/>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91"/>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92"/>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93"/>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94"/>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95"/>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96"/>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97"/>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98"/>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99"/>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85"/>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200"/>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201"/>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202"/>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203"/>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204"/>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21"/>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54" grpId="0"/>
      <p:bldP spid="55" grpId="0"/>
      <p:bldP spid="81" grpId="0" animBg="1"/>
      <p:bldP spid="82" grpId="0" animBg="1"/>
      <p:bldP spid="83" grpId="0" animBg="1"/>
      <p:bldP spid="84"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8" grpId="0"/>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p:bldP spid="180" grpId="0"/>
      <p:bldP spid="185" grpId="0"/>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animBg="1"/>
      <p:bldP spid="219" grpId="0" animBg="1"/>
      <p:bldP spid="220" grpId="0" animBg="1"/>
      <p:bldP spid="221" grpId="0" animBg="1"/>
      <p:bldP spid="222" grpId="0" animBg="1"/>
      <p:bldP spid="21" grpId="0"/>
      <p:bldP spid="22" grpId="0"/>
      <p:bldP spid="2" grpId="0"/>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62391"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62391"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053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053044" cy="369332"/>
              </a:xfrm>
              <a:prstGeom prst="rect">
                <a:avLst/>
              </a:prstGeom>
              <a:blipFill>
                <a:blip r:embed="rId8"/>
                <a:stretch>
                  <a:fillRect b="-13115"/>
                </a:stretch>
              </a:blipFill>
            </p:spPr>
            <p:txBody>
              <a:bodyPr/>
              <a:lstStyle/>
              <a:p>
                <a:r>
                  <a:rPr lang="en-US">
                    <a:noFill/>
                  </a:rPr>
                  <a:t> </a:t>
                </a:r>
              </a:p>
            </p:txBody>
          </p:sp>
        </mc:Fallback>
      </mc:AlternateContent>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15408"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15408" y="3187576"/>
                <a:ext cx="1384995" cy="369332"/>
              </a:xfrm>
              <a:prstGeom prst="rect">
                <a:avLst/>
              </a:prstGeom>
              <a:blipFill>
                <a:blip r:embed="rId9"/>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053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053045" cy="369332"/>
              </a:xfrm>
              <a:prstGeom prst="rect">
                <a:avLst/>
              </a:prstGeom>
              <a:blipFill>
                <a:blip r:embed="rId10"/>
                <a:stretch>
                  <a:fillRect b="-13115"/>
                </a:stretch>
              </a:blipFill>
            </p:spPr>
            <p:txBody>
              <a:bodyPr/>
              <a:lstStyle/>
              <a:p>
                <a:r>
                  <a:rPr lang="en-US">
                    <a:noFill/>
                  </a:rPr>
                  <a:t> </a:t>
                </a:r>
              </a:p>
            </p:txBody>
          </p:sp>
        </mc:Fallback>
      </mc:AlternateContent>
      <p:sp>
        <p:nvSpPr>
          <p:cNvPr id="186" name="Oval 185">
            <a:extLst>
              <a:ext uri="{FF2B5EF4-FFF2-40B4-BE49-F238E27FC236}">
                <a16:creationId xmlns:a16="http://schemas.microsoft.com/office/drawing/2014/main" id="{6BCBA187-2949-6CDE-1453-E5C1DECEFD8E}"/>
              </a:ext>
            </a:extLst>
          </p:cNvPr>
          <p:cNvSpPr/>
          <p:nvPr/>
        </p:nvSpPr>
        <p:spPr>
          <a:xfrm>
            <a:off x="6712998" y="2358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DAB76045-8613-403F-EC41-57057987DA0B}"/>
              </a:ext>
            </a:extLst>
          </p:cNvPr>
          <p:cNvSpPr/>
          <p:nvPr/>
        </p:nvSpPr>
        <p:spPr>
          <a:xfrm>
            <a:off x="6712998" y="27709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82D6BDEE-70C6-8F19-F071-9EAF5EE10B38}"/>
              </a:ext>
            </a:extLst>
          </p:cNvPr>
          <p:cNvSpPr/>
          <p:nvPr/>
        </p:nvSpPr>
        <p:spPr>
          <a:xfrm>
            <a:off x="6712998" y="289404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AEB04BA3-6CD4-4AD6-5DE8-31F9CB20C017}"/>
              </a:ext>
            </a:extLst>
          </p:cNvPr>
          <p:cNvSpPr/>
          <p:nvPr/>
        </p:nvSpPr>
        <p:spPr>
          <a:xfrm>
            <a:off x="6712998" y="309098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98759E5C-B655-395C-349A-F3D7D80DBAAF}"/>
              </a:ext>
            </a:extLst>
          </p:cNvPr>
          <p:cNvSpPr/>
          <p:nvPr/>
        </p:nvSpPr>
        <p:spPr>
          <a:xfrm>
            <a:off x="6712998" y="339435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68D7792A-0725-0A51-087F-A4FCC90DDC2C}"/>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841785BD-F08C-2074-4491-831BA34D2FDB}"/>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3C943288-AEAD-0AB7-3592-D7933E3C4A01}"/>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942F011D-07DE-0B1A-6124-BBA62A957AA1}"/>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F268DB2-8900-C07B-DF3E-C5D55803B47A}"/>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58377C31-BD0F-B830-A015-371248162080}"/>
              </a:ext>
            </a:extLst>
          </p:cNvPr>
          <p:cNvSpPr/>
          <p:nvPr/>
        </p:nvSpPr>
        <p:spPr>
          <a:xfrm>
            <a:off x="6712998" y="433323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5210D96-3AEE-D300-81B4-8B70EC19C559}"/>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AE5F616B-408E-769E-CCA1-FB0E0DF238C0}"/>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4A76AC0-D985-31B1-1504-5D128E8F812F}"/>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83F407A9-C59C-D71D-13EC-A3C8C5AF79E1}"/>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4711049-230A-986A-3784-E98C32B1F714}"/>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0640CB89-91A5-3D42-00BF-F546B9D72EA8}"/>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9D210949-18F5-ABA2-7896-693DE60BDCDF}"/>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Freeform: Shape 223">
            <a:extLst>
              <a:ext uri="{FF2B5EF4-FFF2-40B4-BE49-F238E27FC236}">
                <a16:creationId xmlns:a16="http://schemas.microsoft.com/office/drawing/2014/main" id="{D180D895-B4DF-CD6D-3C7E-ACD75830A1F7}"/>
              </a:ext>
            </a:extLst>
          </p:cNvPr>
          <p:cNvSpPr/>
          <p:nvPr/>
        </p:nvSpPr>
        <p:spPr>
          <a:xfrm flipH="1">
            <a:off x="7955547"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11"/>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12"/>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13"/>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1" name="Freeform: Shape 240">
            <a:extLst>
              <a:ext uri="{FF2B5EF4-FFF2-40B4-BE49-F238E27FC236}">
                <a16:creationId xmlns:a16="http://schemas.microsoft.com/office/drawing/2014/main" id="{2B843955-0AB7-9CF1-F39B-86AC46106BF5}"/>
              </a:ext>
            </a:extLst>
          </p:cNvPr>
          <p:cNvSpPr/>
          <p:nvPr/>
        </p:nvSpPr>
        <p:spPr>
          <a:xfrm>
            <a:off x="3685596"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02674"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02674" cy="369332"/>
              </a:xfrm>
              <a:prstGeom prst="rect">
                <a:avLst/>
              </a:prstGeom>
              <a:blipFill>
                <a:blip r:embed="rId15"/>
                <a:stretch>
                  <a:fillRect/>
                </a:stretch>
              </a:blipFill>
            </p:spPr>
            <p:txBody>
              <a:bodyPr/>
              <a:lstStyle/>
              <a:p>
                <a:r>
                  <a:rPr lang="en-US">
                    <a:noFill/>
                  </a:rPr>
                  <a:t> </a:t>
                </a:r>
              </a:p>
            </p:txBody>
          </p:sp>
        </mc:Fallback>
      </mc:AlternateContent>
      <p:sp>
        <p:nvSpPr>
          <p:cNvPr id="285" name="Oval 284">
            <a:extLst>
              <a:ext uri="{FF2B5EF4-FFF2-40B4-BE49-F238E27FC236}">
                <a16:creationId xmlns:a16="http://schemas.microsoft.com/office/drawing/2014/main" id="{6B11DC2E-9929-9B9C-E981-08FDF0AD465E}"/>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46AE1EE1-630B-FD41-12F3-D0DDAD04CB8A}"/>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0AF3A650-E54B-8378-56B1-DC497F1BBC66}"/>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80C7D4CF-D083-D378-0DB4-59A8FBD0FA3C}"/>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461176C2-8331-C35E-FDF4-63B3C4B3C656}"/>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39657035-1D0A-25C8-B42E-B9592DB5F8F3}"/>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75E65718-D41D-7293-6270-15BA23A5FBED}"/>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5A9D732F-84FF-9783-A082-A8E1A8ADBAA5}"/>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2F5504C6-04FE-F7C4-F31A-98305E6CD845}"/>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C1EC6B48-BDCD-9C0D-6EC1-B49A8DD05D8F}"/>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EB3709EA-8366-79B7-EE90-153112F294B8}"/>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ABF8B69F-0D09-1675-D719-0754DB1E0D95}"/>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E17D5636-B93F-9D35-67C7-3BFCB6D5D9E8}"/>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307635BB-2C33-B26D-D72A-8A8559D221A7}"/>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2166117A-BEA7-8E4A-42F7-ECA6D7001BE1}"/>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09FD449A-E5A1-E046-DDF2-E31EC9F7EAE3}"/>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E3E0D233-85EC-C472-C2CF-B845819903CA}"/>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02" name="Oval 301">
            <a:extLst>
              <a:ext uri="{FF2B5EF4-FFF2-40B4-BE49-F238E27FC236}">
                <a16:creationId xmlns:a16="http://schemas.microsoft.com/office/drawing/2014/main" id="{486AA182-265C-62B8-10C8-AD5537483EA0}"/>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11A519D8-16C9-6E0E-C2DA-741C2CB7D336}"/>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4" name="Oval 303">
            <a:extLst>
              <a:ext uri="{FF2B5EF4-FFF2-40B4-BE49-F238E27FC236}">
                <a16:creationId xmlns:a16="http://schemas.microsoft.com/office/drawing/2014/main" id="{8CAFF31E-9683-F789-B7C2-FCEE67934585}"/>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5" name="Oval 304">
            <a:extLst>
              <a:ext uri="{FF2B5EF4-FFF2-40B4-BE49-F238E27FC236}">
                <a16:creationId xmlns:a16="http://schemas.microsoft.com/office/drawing/2014/main" id="{38B8D7A8-EE40-72E7-290A-F38C42486BFA}"/>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6" name="Oval 305">
            <a:extLst>
              <a:ext uri="{FF2B5EF4-FFF2-40B4-BE49-F238E27FC236}">
                <a16:creationId xmlns:a16="http://schemas.microsoft.com/office/drawing/2014/main" id="{AC70A232-5658-DF09-6A0B-C5EA394DCB57}"/>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7" name="Oval 306">
            <a:extLst>
              <a:ext uri="{FF2B5EF4-FFF2-40B4-BE49-F238E27FC236}">
                <a16:creationId xmlns:a16="http://schemas.microsoft.com/office/drawing/2014/main" id="{962284D1-4963-963C-30CC-629ED154ADD4}"/>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8" name="Oval 307">
            <a:extLst>
              <a:ext uri="{FF2B5EF4-FFF2-40B4-BE49-F238E27FC236}">
                <a16:creationId xmlns:a16="http://schemas.microsoft.com/office/drawing/2014/main" id="{C2B5BB6D-F000-D0B2-79FE-8FF5D233A0F9}"/>
              </a:ext>
            </a:extLst>
          </p:cNvPr>
          <p:cNvSpPr/>
          <p:nvPr/>
        </p:nvSpPr>
        <p:spPr>
          <a:xfrm>
            <a:off x="5449526" y="39317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7C7CF1C6-8D9E-9131-3C36-DAB6D347E6A7}"/>
              </a:ext>
            </a:extLst>
          </p:cNvPr>
          <p:cNvSpPr/>
          <p:nvPr/>
        </p:nvSpPr>
        <p:spPr>
          <a:xfrm>
            <a:off x="5449526" y="19421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1D64C41D-AE26-B1AA-37F6-537BB920CCC6}"/>
              </a:ext>
            </a:extLst>
          </p:cNvPr>
          <p:cNvSpPr/>
          <p:nvPr/>
        </p:nvSpPr>
        <p:spPr>
          <a:xfrm>
            <a:off x="5449526" y="31976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2A760938-71F0-855F-29C0-4D9D6213C3AA}"/>
              </a:ext>
            </a:extLst>
          </p:cNvPr>
          <p:cNvSpPr/>
          <p:nvPr/>
        </p:nvSpPr>
        <p:spPr>
          <a:xfrm>
            <a:off x="5449526" y="36845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1472AF26-A6A7-D451-3FC7-C717AC93E075}"/>
              </a:ext>
            </a:extLst>
          </p:cNvPr>
          <p:cNvSpPr/>
          <p:nvPr/>
        </p:nvSpPr>
        <p:spPr>
          <a:xfrm>
            <a:off x="5449526" y="415848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C130E1DF-2949-437F-EEEF-7B6134C1B4C5}"/>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9A0D5F41-5F4B-F42B-0AEC-3225784161EB}"/>
              </a:ext>
            </a:extLst>
          </p:cNvPr>
          <p:cNvSpPr/>
          <p:nvPr/>
        </p:nvSpPr>
        <p:spPr>
          <a:xfrm>
            <a:off x="5449526" y="446721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9723E4E3-5765-7F05-B74F-6D6E3793C210}"/>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7249D104-1A94-A037-C8EA-E1D3E010F675}"/>
              </a:ext>
            </a:extLst>
          </p:cNvPr>
          <p:cNvSpPr/>
          <p:nvPr/>
        </p:nvSpPr>
        <p:spPr>
          <a:xfrm>
            <a:off x="5449526" y="521976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788ECEB9-F6FE-CA02-14BF-A9B4C2319E3B}"/>
              </a:ext>
            </a:extLst>
          </p:cNvPr>
          <p:cNvSpPr/>
          <p:nvPr/>
        </p:nvSpPr>
        <p:spPr>
          <a:xfrm>
            <a:off x="5449526" y="265935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D2FB659B-5402-5CF0-9510-4C60BEDF91FC}"/>
              </a:ext>
            </a:extLst>
          </p:cNvPr>
          <p:cNvSpPr/>
          <p:nvPr/>
        </p:nvSpPr>
        <p:spPr>
          <a:xfrm>
            <a:off x="5449526" y="299819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5C513A26-FA31-09F2-26D5-EC7E7DD15FAF}"/>
              </a:ext>
            </a:extLst>
          </p:cNvPr>
          <p:cNvSpPr/>
          <p:nvPr/>
        </p:nvSpPr>
        <p:spPr>
          <a:xfrm>
            <a:off x="5449526" y="457959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E5D04CE6-C4C2-3134-A560-83D57EBA5C7E}"/>
              </a:ext>
            </a:extLst>
          </p:cNvPr>
          <p:cNvSpPr/>
          <p:nvPr/>
        </p:nvSpPr>
        <p:spPr>
          <a:xfrm>
            <a:off x="5449526" y="49237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39A9B4D-DE33-3A31-2DF1-85EDAC8A3A43}"/>
                  </a:ext>
                </a:extLst>
              </p:cNvPr>
              <p:cNvSpPr txBox="1"/>
              <p:nvPr/>
            </p:nvSpPr>
            <p:spPr>
              <a:xfrm>
                <a:off x="2126836" y="1470959"/>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rgbClr val="0070C0"/>
                              </a:solidFill>
                              <a:latin typeface="Cambria Math" panose="02040503050406030204" pitchFamily="18" charset="0"/>
                            </a:rPr>
                          </m:ctrlPr>
                        </m:funcPr>
                        <m:fName>
                          <m:r>
                            <m:rPr>
                              <m:sty m:val="p"/>
                            </m:rPr>
                            <a:rPr lang="en-US" sz="1400" b="0" i="0" smtClean="0">
                              <a:solidFill>
                                <a:srgbClr val="0070C0"/>
                              </a:solidFill>
                              <a:latin typeface="Cambria Math" panose="02040503050406030204" pitchFamily="18" charset="0"/>
                            </a:rPr>
                            <m:t>P</m:t>
                          </m:r>
                        </m:fName>
                        <m:e>
                          <m:d>
                            <m:dPr>
                              <m:ctrlPr>
                                <a:rPr lang="en-US" sz="1400" b="0" i="1" smtClean="0">
                                  <a:solidFill>
                                    <a:srgbClr val="0070C0"/>
                                  </a:solidFill>
                                  <a:latin typeface="Cambria Math" panose="02040503050406030204" pitchFamily="18" charset="0"/>
                                </a:rPr>
                              </m:ctrlPr>
                            </m:dPr>
                            <m:e>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=0</m:t>
                              </m:r>
                            </m:e>
                            <m:e>
                              <m:r>
                                <a:rPr lang="en-US" sz="1400" b="0" i="1" smtClean="0">
                                  <a:solidFill>
                                    <a:srgbClr val="0070C0"/>
                                  </a:solidFill>
                                  <a:latin typeface="Cambria Math" panose="02040503050406030204" pitchFamily="18" charset="0"/>
                                </a:rPr>
                                <m:t>𝑋</m:t>
                              </m:r>
                              <m:r>
                                <a:rPr lang="en-US" sz="1400" b="0" i="1" smtClean="0">
                                  <a:solidFill>
                                    <a:srgbClr val="0070C0"/>
                                  </a:solidFill>
                                  <a:latin typeface="Cambria Math" panose="02040503050406030204" pitchFamily="18" charset="0"/>
                                </a:rPr>
                                <m:t>=1</m:t>
                              </m:r>
                            </m:e>
                          </m:d>
                          <m:r>
                            <a:rPr lang="en-US" sz="1400" b="0" i="1" smtClean="0">
                              <a:solidFill>
                                <a:srgbClr val="0070C0"/>
                              </a:solidFill>
                              <a:latin typeface="Cambria Math" panose="02040503050406030204" pitchFamily="18" charset="0"/>
                            </a:rPr>
                            <m:t>=1/4</m:t>
                          </m:r>
                        </m:e>
                      </m:func>
                    </m:oMath>
                  </m:oMathPara>
                </a14:m>
                <a:endParaRPr lang="en-US" sz="1400" dirty="0">
                  <a:solidFill>
                    <a:srgbClr val="0070C0"/>
                  </a:solidFill>
                  <a:latin typeface="+mj-lt"/>
                </a:endParaRPr>
              </a:p>
            </p:txBody>
          </p:sp>
        </mc:Choice>
        <mc:Fallback xmlns="">
          <p:sp>
            <p:nvSpPr>
              <p:cNvPr id="2" name="TextBox 1">
                <a:extLst>
                  <a:ext uri="{FF2B5EF4-FFF2-40B4-BE49-F238E27FC236}">
                    <a16:creationId xmlns:a16="http://schemas.microsoft.com/office/drawing/2014/main" id="{C39A9B4D-DE33-3A31-2DF1-85EDAC8A3A43}"/>
                  </a:ext>
                </a:extLst>
              </p:cNvPr>
              <p:cNvSpPr txBox="1">
                <a:spLocks noRot="1" noChangeAspect="1" noMove="1" noResize="1" noEditPoints="1" noAdjustHandles="1" noChangeArrowheads="1" noChangeShapeType="1" noTextEdit="1"/>
              </p:cNvSpPr>
              <p:nvPr/>
            </p:nvSpPr>
            <p:spPr>
              <a:xfrm>
                <a:off x="2126836" y="1470959"/>
                <a:ext cx="1972207" cy="307777"/>
              </a:xfrm>
              <a:prstGeom prst="rect">
                <a:avLst/>
              </a:prstGeom>
              <a:blipFill>
                <a:blip r:embed="rId2"/>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C056A96-4F24-CCC3-5AC3-5FC5C35D900F}"/>
                  </a:ext>
                </a:extLst>
              </p:cNvPr>
              <p:cNvSpPr txBox="1"/>
              <p:nvPr/>
            </p:nvSpPr>
            <p:spPr>
              <a:xfrm>
                <a:off x="2144269" y="5332290"/>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=0</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=3/4</m:t>
                          </m:r>
                        </m:e>
                      </m:func>
                    </m:oMath>
                  </m:oMathPara>
                </a14:m>
                <a:endParaRPr lang="en-US" sz="1400" dirty="0">
                  <a:solidFill>
                    <a:schemeClr val="accent2"/>
                  </a:solidFill>
                  <a:latin typeface="+mj-lt"/>
                </a:endParaRPr>
              </a:p>
            </p:txBody>
          </p:sp>
        </mc:Choice>
        <mc:Fallback xmlns="">
          <p:sp>
            <p:nvSpPr>
              <p:cNvPr id="3" name="TextBox 2">
                <a:extLst>
                  <a:ext uri="{FF2B5EF4-FFF2-40B4-BE49-F238E27FC236}">
                    <a16:creationId xmlns:a16="http://schemas.microsoft.com/office/drawing/2014/main" id="{6C056A96-4F24-CCC3-5AC3-5FC5C35D900F}"/>
                  </a:ext>
                </a:extLst>
              </p:cNvPr>
              <p:cNvSpPr txBox="1">
                <a:spLocks noRot="1" noChangeAspect="1" noMove="1" noResize="1" noEditPoints="1" noAdjustHandles="1" noChangeArrowheads="1" noChangeShapeType="1" noTextEdit="1"/>
              </p:cNvSpPr>
              <p:nvPr/>
            </p:nvSpPr>
            <p:spPr>
              <a:xfrm>
                <a:off x="2144269" y="5332290"/>
                <a:ext cx="1972207" cy="307777"/>
              </a:xfrm>
              <a:prstGeom prst="rect">
                <a:avLst/>
              </a:prstGeom>
              <a:blipFill>
                <a:blip r:embed="rId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3A5CD3-A814-A5C7-80DE-BF4A705734C7}"/>
                  </a:ext>
                </a:extLst>
              </p:cNvPr>
              <p:cNvSpPr txBox="1"/>
              <p:nvPr/>
            </p:nvSpPr>
            <p:spPr>
              <a:xfrm>
                <a:off x="8293310" y="5377862"/>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=1</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=1/4</m:t>
                          </m:r>
                        </m:e>
                      </m:func>
                    </m:oMath>
                  </m:oMathPara>
                </a14:m>
                <a:endParaRPr lang="en-US" sz="1400" dirty="0">
                  <a:solidFill>
                    <a:schemeClr val="accent2"/>
                  </a:solidFill>
                  <a:latin typeface="+mj-lt"/>
                </a:endParaRPr>
              </a:p>
            </p:txBody>
          </p:sp>
        </mc:Choice>
        <mc:Fallback xmlns="">
          <p:sp>
            <p:nvSpPr>
              <p:cNvPr id="4" name="TextBox 3">
                <a:extLst>
                  <a:ext uri="{FF2B5EF4-FFF2-40B4-BE49-F238E27FC236}">
                    <a16:creationId xmlns:a16="http://schemas.microsoft.com/office/drawing/2014/main" id="{FC3A5CD3-A814-A5C7-80DE-BF4A705734C7}"/>
                  </a:ext>
                </a:extLst>
              </p:cNvPr>
              <p:cNvSpPr txBox="1">
                <a:spLocks noRot="1" noChangeAspect="1" noMove="1" noResize="1" noEditPoints="1" noAdjustHandles="1" noChangeArrowheads="1" noChangeShapeType="1" noTextEdit="1"/>
              </p:cNvSpPr>
              <p:nvPr/>
            </p:nvSpPr>
            <p:spPr>
              <a:xfrm>
                <a:off x="8293310" y="5377862"/>
                <a:ext cx="1972207" cy="307777"/>
              </a:xfrm>
              <a:prstGeom prst="rect">
                <a:avLst/>
              </a:prstGeom>
              <a:blipFill>
                <a:blip r:embed="rId4"/>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786CB07-BF27-2B5E-78D2-017A6A9B991A}"/>
                  </a:ext>
                </a:extLst>
              </p:cNvPr>
              <p:cNvSpPr txBox="1"/>
              <p:nvPr/>
            </p:nvSpPr>
            <p:spPr>
              <a:xfrm>
                <a:off x="8293310" y="1467117"/>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1"/>
                              </a:solidFill>
                              <a:latin typeface="Cambria Math" panose="02040503050406030204" pitchFamily="18" charset="0"/>
                            </a:rPr>
                          </m:ctrlPr>
                        </m:funcPr>
                        <m:fName>
                          <m:r>
                            <m:rPr>
                              <m:sty m:val="p"/>
                            </m:rPr>
                            <a:rPr lang="en-US" sz="1400" b="0" i="0" smtClean="0">
                              <a:solidFill>
                                <a:schemeClr val="accent1"/>
                              </a:solidFill>
                              <a:latin typeface="Cambria Math" panose="02040503050406030204" pitchFamily="18" charset="0"/>
                            </a:rPr>
                            <m:t>P</m:t>
                          </m:r>
                        </m:fName>
                        <m:e>
                          <m:d>
                            <m:dPr>
                              <m:ctrlPr>
                                <a:rPr lang="en-US" sz="1400" b="0" i="1" smtClean="0">
                                  <a:solidFill>
                                    <a:schemeClr val="accent1"/>
                                  </a:solidFill>
                                  <a:latin typeface="Cambria Math" panose="02040503050406030204" pitchFamily="18" charset="0"/>
                                </a:rPr>
                              </m:ctrlPr>
                            </m:dPr>
                            <m:e>
                              <m:r>
                                <a:rPr lang="en-US" sz="1400" b="0" i="1" smtClean="0">
                                  <a:solidFill>
                                    <a:schemeClr val="accent1"/>
                                  </a:solidFill>
                                  <a:latin typeface="Cambria Math" panose="02040503050406030204" pitchFamily="18" charset="0"/>
                                </a:rPr>
                                <m:t>𝐷</m:t>
                              </m:r>
                              <m:r>
                                <a:rPr lang="en-US" sz="1400" b="0" i="1" smtClean="0">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𝑋</m:t>
                              </m:r>
                              <m:r>
                                <a:rPr lang="en-US" sz="1400" b="0" i="1" smtClean="0">
                                  <a:solidFill>
                                    <a:schemeClr val="accent1"/>
                                  </a:solidFill>
                                  <a:latin typeface="Cambria Math" panose="02040503050406030204" pitchFamily="18" charset="0"/>
                                </a:rPr>
                                <m:t>=1</m:t>
                              </m:r>
                            </m:e>
                          </m:d>
                          <m:r>
                            <a:rPr lang="en-US" sz="1400" b="0" i="1" smtClean="0">
                              <a:solidFill>
                                <a:schemeClr val="accent1"/>
                              </a:solidFill>
                              <a:latin typeface="Cambria Math" panose="02040503050406030204" pitchFamily="18" charset="0"/>
                            </a:rPr>
                            <m:t>=3/4</m:t>
                          </m:r>
                        </m:e>
                      </m:func>
                    </m:oMath>
                  </m:oMathPara>
                </a14:m>
                <a:endParaRPr lang="en-US" sz="1400" dirty="0">
                  <a:solidFill>
                    <a:schemeClr val="accent1"/>
                  </a:solidFill>
                  <a:latin typeface="+mj-lt"/>
                </a:endParaRPr>
              </a:p>
            </p:txBody>
          </p:sp>
        </mc:Choice>
        <mc:Fallback xmlns="">
          <p:sp>
            <p:nvSpPr>
              <p:cNvPr id="5" name="TextBox 4">
                <a:extLst>
                  <a:ext uri="{FF2B5EF4-FFF2-40B4-BE49-F238E27FC236}">
                    <a16:creationId xmlns:a16="http://schemas.microsoft.com/office/drawing/2014/main" id="{A786CB07-BF27-2B5E-78D2-017A6A9B991A}"/>
                  </a:ext>
                </a:extLst>
              </p:cNvPr>
              <p:cNvSpPr txBox="1">
                <a:spLocks noRot="1" noChangeAspect="1" noMove="1" noResize="1" noEditPoints="1" noAdjustHandles="1" noChangeArrowheads="1" noChangeShapeType="1" noTextEdit="1"/>
              </p:cNvSpPr>
              <p:nvPr/>
            </p:nvSpPr>
            <p:spPr>
              <a:xfrm>
                <a:off x="8293310" y="1467117"/>
                <a:ext cx="1972207" cy="307777"/>
              </a:xfrm>
              <a:prstGeom prst="rect">
                <a:avLst/>
              </a:prstGeom>
              <a:blipFill>
                <a:blip r:embed="rId6"/>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113481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6" grpId="0"/>
      <p:bldP spid="62" grpId="0"/>
      <p:bldP spid="63" grpId="0"/>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226" grpId="0" animBg="1"/>
      <p:bldP spid="227" grpId="0" animBg="1"/>
      <p:bldP spid="229" grpId="0"/>
      <p:bldP spid="243" grpId="0"/>
      <p:bldP spid="24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7535</TotalTime>
  <Words>2234</Words>
  <Application>Microsoft Office PowerPoint</Application>
  <PresentationFormat>Widescreen</PresentationFormat>
  <Paragraphs>346</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Calisto MT</vt:lpstr>
      <vt:lpstr>Cambria Math</vt:lpstr>
      <vt:lpstr>Office Theme</vt:lpstr>
      <vt:lpstr>MS&amp;E 228: Causality in Observational Data</vt:lpstr>
      <vt:lpstr>PowerPoint Presentation</vt:lpstr>
      <vt:lpstr>PowerPoint Presentation</vt:lpstr>
      <vt:lpstr>PowerPoint Presentation</vt:lpstr>
      <vt:lpstr>PowerPoint Presentation</vt:lpstr>
      <vt:lpstr>Through the Lens of Potential Outcomes</vt:lpstr>
      <vt:lpstr>PowerPoint Presentation</vt:lpstr>
      <vt:lpstr>PowerPoint Presentation</vt:lpstr>
      <vt:lpstr>PowerPoint Presentation</vt:lpstr>
      <vt:lpstr>PowerPoint Presentation</vt:lpstr>
      <vt:lpstr>Conditional Ignorability</vt:lpstr>
      <vt:lpstr>PowerPoint Presentation</vt:lpstr>
      <vt:lpstr>Conditional Ignorability</vt:lpstr>
      <vt:lpstr>PowerPoint Presentation</vt:lpstr>
      <vt:lpstr>Conditional Ignorability</vt:lpstr>
      <vt:lpstr>Identification of Conditional Average Treatment Effect</vt:lpstr>
      <vt:lpstr>If we observe enough variables X, such that remnant variation in treatment assignment, is driven by factors un-correlated with potential outcomes (as-if RCT) Y^((d) )⊥⊥ D| X,  (Conditional Ignorability) and both treatments are probable conditional on X 0&lt;p(X)&lt;1,  (Overlap) Then (conditional) average predictive effect equals (conditional) average treatment effect</vt:lpstr>
      <vt:lpstr>    E[Y^((1) )-Y^((0) ) ]=E[E[Y│D=1,X]-E[Y│D=0,X]]</vt:lpstr>
      <vt:lpstr>Causal Diagrams</vt:lpstr>
      <vt:lpstr>RCTs and Causal Diagrams</vt:lpstr>
      <vt:lpstr>Conditional Ignorability and Causal Diagrams</vt:lpstr>
      <vt:lpstr>Causal Diagrams can help us verify the conditional independence assumptions on the potential outcome variables that are used in identification arguments, from easily interpretable, visually, domain assumptions on how observed data were generated.</vt:lpstr>
      <vt:lpstr>Connection to Linear Regression</vt:lpstr>
      <vt:lpstr>Connection to Linear Regression</vt:lpstr>
      <vt:lpstr>Under further assumptions on the CEF E[Y│D,X] we can reduce estimation and inference of treatment effects to estimation and inference on parameters in (high-dimensional) linear models; techniques we’ve already covered.</vt:lpstr>
      <vt:lpstr>Bypassing modeling the “outcome” process E[Y│D,X]</vt:lpstr>
      <vt:lpstr>Identification via Propensity Scores</vt:lpstr>
      <vt:lpstr>PowerPoint Presentation</vt:lpstr>
      <vt:lpstr>PowerPoint Presentation</vt:lpstr>
      <vt:lpstr>Identification via Propensity Scores</vt:lpstr>
      <vt:lpstr>Horvitz-Thompson Reweighting</vt:lpstr>
      <vt:lpstr>Horvitz-Thompson Reweighting</vt:lpstr>
      <vt:lpstr>Horvitz-Thompson Reweighting</vt:lpstr>
      <vt:lpstr>Under conditional ignorability, the ATE is a simple weighted average outcome: δ=E[H Y],  H=1(D=1)/Pr⁡(D=1│X) -1(D=0)/Pr⁡(D=0│X)  Very simple to estimate if we know the propensity.</vt:lpstr>
      <vt:lpstr>Clever Target Outcome Approach for CATE</vt:lpstr>
      <vt:lpstr>Under conditional ignorability, the CATE is the solution to a predictive problem, predicting a weighted outcome from covariates: δ(X)=E[H Y|X] If we know the propensity, we can easily do inference with linear models of the CATE using OLS and double Lasso techniques.</vt:lpstr>
      <vt:lpstr>Sensitive to Violations of Randomization</vt:lpstr>
      <vt:lpstr>If you know the propensity (e.g. in stratified trial) or easy to model the selection mechanism  ⇒ use propensity weighting  If you think outcome process is easy to model  ⇒ use identification by conditioning  We’ll see any even better approach in future lectures!</vt:lpstr>
      <vt:lpstr>Simplifying Identification by Conditioning: Sufficient Statistic</vt:lpstr>
      <vt:lpstr>Conditioning on Propensity Suffices</vt:lpstr>
      <vt:lpstr>Conditioning on Propensity Suffices</vt:lpstr>
      <vt:lpstr>Improving precision</vt:lpstr>
      <vt:lpstr>Clever Co-Variate Approach</vt:lpstr>
      <vt:lpstr>Clever Co-Variate Approach</vt:lpstr>
      <vt:lpstr>Relaxing Assumptions when we only want Effect on the Treated</vt:lpstr>
      <vt:lpstr>Average Treatment Effect on the Treated ATT</vt:lpstr>
      <vt:lpstr>Identification of ATT</vt:lpstr>
      <vt:lpstr>Identification of ATT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MS&amp;E 228: Inference in Linear Models</dc:title>
  <dc:creator>Vasilis Syrgkanis</dc:creator>
  <cp:lastModifiedBy>Vasilis Syrgkanis</cp:lastModifiedBy>
  <cp:revision>402</cp:revision>
  <dcterms:created xsi:type="dcterms:W3CDTF">2023-01-16T03:53:17Z</dcterms:created>
  <dcterms:modified xsi:type="dcterms:W3CDTF">2023-01-27T01:40:18Z</dcterms:modified>
</cp:coreProperties>
</file>