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360" r:id="rId3"/>
    <p:sldId id="2361" r:id="rId4"/>
    <p:sldId id="2362" r:id="rId5"/>
    <p:sldId id="2363" r:id="rId6"/>
    <p:sldId id="2364" r:id="rId7"/>
    <p:sldId id="259" r:id="rId8"/>
    <p:sldId id="258" r:id="rId9"/>
    <p:sldId id="257" r:id="rId10"/>
    <p:sldId id="260" r:id="rId11"/>
    <p:sldId id="262" r:id="rId12"/>
    <p:sldId id="261" r:id="rId13"/>
    <p:sldId id="263" r:id="rId14"/>
    <p:sldId id="264" r:id="rId15"/>
    <p:sldId id="265" r:id="rId16"/>
    <p:sldId id="266" r:id="rId17"/>
    <p:sldId id="2365" r:id="rId18"/>
    <p:sldId id="2366" r:id="rId19"/>
    <p:sldId id="2337" r:id="rId20"/>
    <p:sldId id="2338" r:id="rId21"/>
    <p:sldId id="2340" r:id="rId22"/>
    <p:sldId id="2367" r:id="rId23"/>
    <p:sldId id="2351" r:id="rId24"/>
    <p:sldId id="2352" r:id="rId25"/>
    <p:sldId id="2368" r:id="rId26"/>
    <p:sldId id="2369" r:id="rId27"/>
    <p:sldId id="2341" r:id="rId28"/>
    <p:sldId id="2342" r:id="rId29"/>
    <p:sldId id="2343" r:id="rId30"/>
    <p:sldId id="2344" r:id="rId31"/>
    <p:sldId id="2346" r:id="rId32"/>
    <p:sldId id="2345" r:id="rId33"/>
    <p:sldId id="2347" r:id="rId34"/>
    <p:sldId id="2370" r:id="rId35"/>
    <p:sldId id="2355" r:id="rId36"/>
    <p:sldId id="2371" r:id="rId37"/>
    <p:sldId id="2348" r:id="rId38"/>
    <p:sldId id="2372" r:id="rId39"/>
    <p:sldId id="2349" r:id="rId40"/>
    <p:sldId id="2359" r:id="rId41"/>
    <p:sldId id="2350" r:id="rId42"/>
    <p:sldId id="2353" r:id="rId43"/>
    <p:sldId id="2354" r:id="rId44"/>
    <p:sldId id="2373" r:id="rId45"/>
    <p:sldId id="2356" r:id="rId46"/>
    <p:sldId id="2357" r:id="rId47"/>
    <p:sldId id="2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5" d="100"/>
          <a:sy n="75" d="100"/>
        </p:scale>
        <p:origin x="32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1E8-D1A8-4FA7-36F3-15AE1F201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5E944-F757-C71A-30FC-39B01DD4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9476-D3A5-1843-8088-F2194FF7E03D}"/>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9A940CAF-218B-323B-E00E-0A906EE7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9C4BC-6B68-1C45-655E-5E928A8F2B4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41124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74A-940B-9325-AC0E-4E312AF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B3D7F-F5FE-F556-1295-6CB334B34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BDCC-A15C-0CBF-067C-6389C7D2E118}"/>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37A05BC5-1A4B-CA85-6C92-9D8EDD36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5CBC-004A-2E47-33C0-2CCAC72554F6}"/>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340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5B93-41AC-018E-0D3C-2E7A6A77E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3BF44-0940-0A4F-B0E7-A444D0AA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5EE4-78CD-1E3E-3FEB-15FC2109D38B}"/>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632900B1-0971-A498-4784-33B44AA47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ADA1D-139A-9E04-5249-08F1605E0EC1}"/>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3861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55EB-9647-5722-3E43-F0E79062C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03119-2849-97A4-81E9-F58772AA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DF6D-4358-38E7-CA5F-0DFD11BE36FD}"/>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A19A55A6-F484-D0F0-DD4F-6430B395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97D59-14CF-12DF-A24D-BA8671138E35}"/>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69126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C56F-7582-F5E5-6760-0A48127A7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A0176-1FFE-A4DC-BDDD-7AB0D7832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021F2-D914-AA71-2A13-C6AD793C6E57}"/>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42191815-F32C-79C6-F80C-A5BBD2C0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1C5C-8202-C2B0-6F99-1BA0298AED8E}"/>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119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604F-7807-AF97-88C5-8E6D2FA29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9397-89DF-65C1-9E32-81C93174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490D-873A-0C48-46D6-D3C939037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FE2A9-3B82-EEB3-E11B-CF498EB6DA89}"/>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6" name="Footer Placeholder 5">
            <a:extLst>
              <a:ext uri="{FF2B5EF4-FFF2-40B4-BE49-F238E27FC236}">
                <a16:creationId xmlns:a16="http://schemas.microsoft.com/office/drawing/2014/main" id="{30718C81-3240-EC54-F4DF-4DFC3627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98B5-3F04-CF4D-2277-871D78E1E3F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964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C3F-45A7-DA67-F289-6F809EC3D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ABB36-A006-B3F9-A145-70C6BCD2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1977-979A-99C0-CE46-6C147193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7613D-1728-12D5-8D7F-D158B85E9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05F0-5FF5-2E8C-5914-D55636BFA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2D11-B1D6-FD98-FEE3-B50DF9CAB46C}"/>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8" name="Footer Placeholder 7">
            <a:extLst>
              <a:ext uri="{FF2B5EF4-FFF2-40B4-BE49-F238E27FC236}">
                <a16:creationId xmlns:a16="http://schemas.microsoft.com/office/drawing/2014/main" id="{45DE0587-0F4D-1056-2D6B-8D7000165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69514-D4D3-1A0C-718A-0565EDC0096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85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843-F750-3E88-99A3-567A70535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AF55A-A754-5EAB-2605-A5C089E6B365}"/>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4" name="Footer Placeholder 3">
            <a:extLst>
              <a:ext uri="{FF2B5EF4-FFF2-40B4-BE49-F238E27FC236}">
                <a16:creationId xmlns:a16="http://schemas.microsoft.com/office/drawing/2014/main" id="{A70B8E6A-683E-93FE-D008-2BB236947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4B0FA-5B2A-D625-E59C-07418CA8A592}"/>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308306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395A-8E7B-E646-828F-4F9AE8805BD7}"/>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3" name="Footer Placeholder 2">
            <a:extLst>
              <a:ext uri="{FF2B5EF4-FFF2-40B4-BE49-F238E27FC236}">
                <a16:creationId xmlns:a16="http://schemas.microsoft.com/office/drawing/2014/main" id="{DC031A2E-0DF7-4404-65B2-F3C992E43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90C0A-C670-4146-9E75-78C1E3C772DF}"/>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8659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DE2-D029-A208-FC2A-F79160C88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D694B-7DBD-0C78-383F-42CAA4C0C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8C2-1B9C-26CE-0DE4-294C23B5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6462-808D-1E93-9819-5277335336D1}"/>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6" name="Footer Placeholder 5">
            <a:extLst>
              <a:ext uri="{FF2B5EF4-FFF2-40B4-BE49-F238E27FC236}">
                <a16:creationId xmlns:a16="http://schemas.microsoft.com/office/drawing/2014/main" id="{98F74754-9004-74CF-72C6-30CF5B89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6DE7-1C51-233F-32DD-831DF7542B4C}"/>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5279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B7F-AB62-3B55-3377-85101AB69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7D260-78A4-5423-46E5-AB99F298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176F8-A8D8-016E-8A9C-46BCE389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4A23-94C1-BEFD-3F67-71C80972BAE0}"/>
              </a:ext>
            </a:extLst>
          </p:cNvPr>
          <p:cNvSpPr>
            <a:spLocks noGrp="1"/>
          </p:cNvSpPr>
          <p:nvPr>
            <p:ph type="dt" sz="half" idx="10"/>
          </p:nvPr>
        </p:nvSpPr>
        <p:spPr/>
        <p:txBody>
          <a:bodyPr/>
          <a:lstStyle/>
          <a:p>
            <a:fld id="{DE6BA60F-DE6F-45D4-98F5-DAB0AE3C7AA8}" type="datetimeFigureOut">
              <a:rPr lang="en-US" smtClean="0"/>
              <a:t>1/26/2023</a:t>
            </a:fld>
            <a:endParaRPr lang="en-US"/>
          </a:p>
        </p:txBody>
      </p:sp>
      <p:sp>
        <p:nvSpPr>
          <p:cNvPr id="6" name="Footer Placeholder 5">
            <a:extLst>
              <a:ext uri="{FF2B5EF4-FFF2-40B4-BE49-F238E27FC236}">
                <a16:creationId xmlns:a16="http://schemas.microsoft.com/office/drawing/2014/main" id="{41655BF0-D34F-899D-1FB8-B37FD1C15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CC56-80A0-3F27-57FF-DF10380C74D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27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959D4-A39C-C2A9-E35A-17CBC20BEBA6}"/>
              </a:ext>
            </a:extLst>
          </p:cNvPr>
          <p:cNvSpPr>
            <a:spLocks noGrp="1"/>
          </p:cNvSpPr>
          <p:nvPr>
            <p:ph type="title"/>
          </p:nvPr>
        </p:nvSpPr>
        <p:spPr>
          <a:xfrm>
            <a:off x="838200" y="327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D15EE-5F98-EAC8-3D57-93F05E541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7DF279-581C-0FF7-E891-4C053EA0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BA60F-DE6F-45D4-98F5-DAB0AE3C7AA8}" type="datetimeFigureOut">
              <a:rPr lang="en-US" smtClean="0"/>
              <a:t>1/26/2023</a:t>
            </a:fld>
            <a:endParaRPr lang="en-US"/>
          </a:p>
        </p:txBody>
      </p:sp>
      <p:sp>
        <p:nvSpPr>
          <p:cNvPr id="5" name="Footer Placeholder 4">
            <a:extLst>
              <a:ext uri="{FF2B5EF4-FFF2-40B4-BE49-F238E27FC236}">
                <a16:creationId xmlns:a16="http://schemas.microsoft.com/office/drawing/2014/main" id="{8B2869D4-ACD8-E120-D12F-BA4F2A23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AD0BB-1444-8ED2-EC8E-0F95756A2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9921-1366-4828-99D6-72E4CD9886A9}" type="slidenum">
              <a:rPr lang="en-US" smtClean="0"/>
              <a:t>‹#›</a:t>
            </a:fld>
            <a:endParaRPr lang="en-US"/>
          </a:p>
        </p:txBody>
      </p:sp>
    </p:spTree>
    <p:extLst>
      <p:ext uri="{BB962C8B-B14F-4D97-AF65-F5344CB8AC3E}">
        <p14:creationId xmlns:p14="http://schemas.microsoft.com/office/powerpoint/2010/main" val="1020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0.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3.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130.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4.png"/><Relationship Id="rId3" Type="http://schemas.openxmlformats.org/officeDocument/2006/relationships/image" Target="../media/image430.png"/><Relationship Id="rId7" Type="http://schemas.openxmlformats.org/officeDocument/2006/relationships/image" Target="../media/image15.png"/><Relationship Id="rId12" Type="http://schemas.openxmlformats.org/officeDocument/2006/relationships/image" Target="../media/image4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10.png"/><Relationship Id="rId9" Type="http://schemas.openxmlformats.org/officeDocument/2006/relationships/image" Target="../media/image16.png"/><Relationship Id="rId14" Type="http://schemas.openxmlformats.org/officeDocument/2006/relationships/image" Target="../media/image20.png"/></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10.png"/><Relationship Id="rId7" Type="http://schemas.openxmlformats.org/officeDocument/2006/relationships/image" Target="../media/image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16.pn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7.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10.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110.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210.png"/><Relationship Id="rId9" Type="http://schemas.openxmlformats.org/officeDocument/2006/relationships/image" Target="../media/image4.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19.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30.png"/><Relationship Id="rId9" Type="http://schemas.openxmlformats.org/officeDocument/2006/relationships/image" Target="../media/image16.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B5-ED69-27C1-9FB0-854DF4386A5D}"/>
              </a:ext>
            </a:extLst>
          </p:cNvPr>
          <p:cNvSpPr>
            <a:spLocks noGrp="1"/>
          </p:cNvSpPr>
          <p:nvPr>
            <p:ph type="ctrTitle"/>
          </p:nvPr>
        </p:nvSpPr>
        <p:spPr/>
        <p:txBody>
          <a:bodyPr>
            <a:normAutofit/>
          </a:bodyPr>
          <a:lstStyle/>
          <a:p>
            <a:r>
              <a:rPr lang="en-US" dirty="0"/>
              <a:t>MS&amp;E 228: Causality in Observational Data</a:t>
            </a:r>
          </a:p>
        </p:txBody>
      </p:sp>
      <p:sp>
        <p:nvSpPr>
          <p:cNvPr id="3" name="Subtitle 2">
            <a:extLst>
              <a:ext uri="{FF2B5EF4-FFF2-40B4-BE49-F238E27FC236}">
                <a16:creationId xmlns:a16="http://schemas.microsoft.com/office/drawing/2014/main" id="{EB45C2F9-CD64-87A9-69E9-D402FA9F049B}"/>
              </a:ext>
            </a:extLst>
          </p:cNvPr>
          <p:cNvSpPr>
            <a:spLocks noGrp="1"/>
          </p:cNvSpPr>
          <p:nvPr>
            <p:ph type="subTitle" idx="1"/>
          </p:nvPr>
        </p:nvSpPr>
        <p:spPr/>
        <p:txBody>
          <a:bodyPr/>
          <a:lstStyle/>
          <a:p>
            <a:r>
              <a:rPr lang="en-US" dirty="0"/>
              <a:t>Vasilis Syrgkanis</a:t>
            </a:r>
          </a:p>
          <a:p>
            <a:r>
              <a:rPr lang="en-US" dirty="0"/>
              <a:t>MS&amp;E, Stanford</a:t>
            </a:r>
          </a:p>
        </p:txBody>
      </p:sp>
    </p:spTree>
    <p:extLst>
      <p:ext uri="{BB962C8B-B14F-4D97-AF65-F5344CB8AC3E}">
        <p14:creationId xmlns:p14="http://schemas.microsoft.com/office/powerpoint/2010/main" val="15369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8"/>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90A5E25-559C-80FA-12B0-8B6BB7A639D0}"/>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E90A5E25-559C-80FA-12B0-8B6BB7A639D0}"/>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485653-4931-FEAE-1B2A-294750D33419}"/>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24485653-4931-FEAE-1B2A-294750D33419}"/>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F9DFD4-3E47-8658-47F1-EDE777AEEEC0}"/>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36F9DFD4-3E47-8658-47F1-EDE777AEEEC0}"/>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1198F0-2A26-002A-61CE-59D3BB3C3BBD}"/>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B81198F0-2A26-002A-61CE-59D3BB3C3BBD}"/>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72580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2432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2460623" y="3655661"/>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2460623" y="3655661"/>
                <a:ext cx="1200785" cy="1218923"/>
              </a:xfrm>
              <a:prstGeom prst="rect">
                <a:avLst/>
              </a:prstGeom>
              <a:blipFill>
                <a:blip r:embed="rId2"/>
                <a:stretch>
                  <a:fillRect t="-3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180" name="TextBox 179">
                <a:extLst>
                  <a:ext uri="{FF2B5EF4-FFF2-40B4-BE49-F238E27FC236}">
                    <a16:creationId xmlns:a16="http://schemas.microsoft.com/office/drawing/2014/main" id="{2C33814C-CBE5-DCC4-16E2-204010A81D82}"/>
                  </a:ext>
                </a:extLst>
              </p:cNvPr>
              <p:cNvSpPr txBox="1">
                <a:spLocks noRot="1" noChangeAspect="1" noMove="1" noResize="1" noEditPoints="1" noAdjustHandles="1" noChangeArrowheads="1" noChangeShapeType="1" noTextEdit="1"/>
              </p:cNvSpPr>
              <p:nvPr/>
            </p:nvSpPr>
            <p:spPr>
              <a:xfrm>
                <a:off x="8518692" y="3643030"/>
                <a:ext cx="1200785" cy="1218923"/>
              </a:xfrm>
              <a:prstGeom prst="rect">
                <a:avLst/>
              </a:prstGeom>
              <a:blipFill>
                <a:blip r:embed="rId8"/>
                <a:stretch>
                  <a:fillRect t="-3000" r="-1015"/>
                </a:stretch>
              </a:blipFill>
            </p:spPr>
            <p:txBody>
              <a:bodyPr/>
              <a:lstStyle/>
              <a:p>
                <a:r>
                  <a:rPr lang="en-US">
                    <a:noFill/>
                  </a:rPr>
                  <a:t> </a:t>
                </a:r>
              </a:p>
            </p:txBody>
          </p:sp>
        </mc:Fallback>
      </mc:AlternateContent>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169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8301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824196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8241966" y="3808061"/>
                <a:ext cx="1468320" cy="1218923"/>
              </a:xfrm>
              <a:prstGeom prst="rect">
                <a:avLst/>
              </a:prstGeom>
              <a:blipFill>
                <a:blip r:embed="rId2"/>
                <a:stretch>
                  <a:fillRect l="-2490" t="-3000" r="-2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320"/>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286"/>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9"/>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0"/>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7065C5-771B-D7A8-35B3-29F7390B5F7B}"/>
                  </a:ext>
                </a:extLst>
              </p:cNvPr>
              <p:cNvSpPr txBox="1"/>
              <p:nvPr/>
            </p:nvSpPr>
            <p:spPr>
              <a:xfrm>
                <a:off x="236048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2" name="TextBox 1">
                <a:extLst>
                  <a:ext uri="{FF2B5EF4-FFF2-40B4-BE49-F238E27FC236}">
                    <a16:creationId xmlns:a16="http://schemas.microsoft.com/office/drawing/2014/main" id="{6B7065C5-771B-D7A8-35B3-29F7390B5F7B}"/>
                  </a:ext>
                </a:extLst>
              </p:cNvPr>
              <p:cNvSpPr txBox="1">
                <a:spLocks noRot="1" noChangeAspect="1" noMove="1" noResize="1" noEditPoints="1" noAdjustHandles="1" noChangeArrowheads="1" noChangeShapeType="1" noTextEdit="1"/>
              </p:cNvSpPr>
              <p:nvPr/>
            </p:nvSpPr>
            <p:spPr>
              <a:xfrm>
                <a:off x="2360486" y="3808061"/>
                <a:ext cx="1468320" cy="1218923"/>
              </a:xfrm>
              <a:prstGeom prst="rect">
                <a:avLst/>
              </a:prstGeom>
              <a:blipFill>
                <a:blip r:embed="rId13"/>
                <a:stretch>
                  <a:fillRect l="-2490" t="-3000" r="-2905"/>
                </a:stretch>
              </a:blipFill>
            </p:spPr>
            <p:txBody>
              <a:bodyPr/>
              <a:lstStyle/>
              <a:p>
                <a:r>
                  <a:rPr lang="en-US">
                    <a:noFill/>
                  </a:rPr>
                  <a:t> </a:t>
                </a:r>
              </a:p>
            </p:txBody>
          </p:sp>
        </mc:Fallback>
      </mc:AlternateContent>
    </p:spTree>
    <p:extLst>
      <p:ext uri="{BB962C8B-B14F-4D97-AF65-F5344CB8AC3E}">
        <p14:creationId xmlns:p14="http://schemas.microsoft.com/office/powerpoint/2010/main" val="2402881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r>
                  <a:rPr lang="en-US" dirty="0"/>
                  <a:t>Conditional expectation of observed outcome given </a:t>
                </a:r>
                <a14:m>
                  <m:oMath xmlns:m="http://schemas.openxmlformats.org/officeDocument/2006/math">
                    <m:r>
                      <a:rPr lang="en-US" b="0" i="1" smtClean="0">
                        <a:latin typeface="Cambria Math" panose="02040503050406030204" pitchFamily="18" charset="0"/>
                      </a:rPr>
                      <m:t>𝑋</m:t>
                    </m:r>
                  </m:oMath>
                </a14:m>
                <a:r>
                  <a:rPr lang="en-US" dirty="0"/>
                  <a:t> recovers conditional expectation of potential outcome given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2651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95AD-454D-1D7A-FD10-0E89C04BDC4E}"/>
              </a:ext>
            </a:extLst>
          </p:cNvPr>
          <p:cNvSpPr>
            <a:spLocks noGrp="1"/>
          </p:cNvSpPr>
          <p:nvPr>
            <p:ph type="title"/>
          </p:nvPr>
        </p:nvSpPr>
        <p:spPr/>
        <p:txBody>
          <a:bodyPr/>
          <a:lstStyle/>
          <a:p>
            <a:r>
              <a:rPr lang="en-US" dirty="0"/>
              <a:t>Identification of Conditional Average Treatment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E3BFB7-F990-7FB0-4CB7-77EC945259F0}"/>
                  </a:ext>
                </a:extLst>
              </p:cNvPr>
              <p:cNvSpPr>
                <a:spLocks noGrp="1"/>
              </p:cNvSpPr>
              <p:nvPr>
                <p:ph idx="1"/>
              </p:nvPr>
            </p:nvSpPr>
            <p:spPr/>
            <p:txBody>
              <a:bodyPr/>
              <a:lstStyle/>
              <a:p>
                <a:r>
                  <a:rPr lang="en-US" dirty="0"/>
                  <a:t>Under conditional </a:t>
                </a:r>
                <a:r>
                  <a:rPr lang="en-US" dirty="0" err="1"/>
                  <a:t>ignorability</a:t>
                </a:r>
                <a:r>
                  <a:rPr lang="en-US" dirty="0"/>
                  <a:t>, Conditional Average Predictive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CAPE</m:t>
                      </m:r>
                      <m:r>
                        <a:rPr lang="en-US" b="0" i="1" smtClean="0">
                          <a:latin typeface="Cambria Math" panose="02040503050406030204" pitchFamily="18" charset="0"/>
                        </a:rPr>
                        <m:t>)</m:t>
                      </m:r>
                    </m:oMath>
                  </m:oMathPara>
                </a14:m>
                <a:endParaRPr lang="en-US" b="0" dirty="0"/>
              </a:p>
              <a:p>
                <a:endParaRPr lang="en-US" dirty="0"/>
              </a:p>
              <a:p>
                <a:r>
                  <a:rPr lang="en-US" dirty="0"/>
                  <a:t>Is equal to the Conditional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CATE</m:t>
                      </m:r>
                      <m:r>
                        <a:rPr lang="en-US" b="0" i="1" smtClean="0">
                          <a:latin typeface="Cambria Math" panose="02040503050406030204" pitchFamily="18" charset="0"/>
                        </a:rPr>
                        <m:t>)</m:t>
                      </m:r>
                    </m:oMath>
                  </m:oMathPara>
                </a14:m>
                <a:endParaRPr lang="en-US" dirty="0"/>
              </a:p>
              <a:p>
                <a:endParaRPr lang="en-US" dirty="0"/>
              </a:p>
              <a:p>
                <a:r>
                  <a:rPr lang="en-US" dirty="0"/>
                  <a:t>Similarly for APE and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dirty="0"/>
              </a:p>
            </p:txBody>
          </p:sp>
        </mc:Choice>
        <mc:Fallback xmlns="">
          <p:sp>
            <p:nvSpPr>
              <p:cNvPr id="3" name="Content Placeholder 2">
                <a:extLst>
                  <a:ext uri="{FF2B5EF4-FFF2-40B4-BE49-F238E27FC236}">
                    <a16:creationId xmlns:a16="http://schemas.microsoft.com/office/drawing/2014/main" id="{4DE3BFB7-F990-7FB0-4CB7-77EC945259F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8541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If we observe enough variables </a:t>
                </a:r>
                <a14:m>
                  <m:oMath xmlns:m="http://schemas.openxmlformats.org/officeDocument/2006/math">
                    <m:r>
                      <a:rPr lang="en-US" sz="3600" b="0" i="1" kern="1200" smtClean="0">
                        <a:solidFill>
                          <a:schemeClr val="tx1"/>
                        </a:solidFill>
                        <a:latin typeface="Cambria Math" panose="02040503050406030204" pitchFamily="18" charset="0"/>
                      </a:rPr>
                      <m:t>𝑋</m:t>
                    </m:r>
                  </m:oMath>
                </a14:m>
                <a:r>
                  <a:rPr lang="en-US" sz="3600" kern="1200" dirty="0">
                    <a:solidFill>
                      <a:schemeClr val="tx1"/>
                    </a:solidFill>
                  </a:rPr>
                  <a:t>, such that remnant variation in treatment assignment, is driven by factors un-correlated with potential outcomes (as-if RCT)</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𝑌</m:t>
                          </m:r>
                        </m:e>
                        <m:sup>
                          <m:d>
                            <m:dPr>
                              <m:ctrlPr>
                                <a:rPr lang="en-US" sz="3600" i="1">
                                  <a:latin typeface="Cambria Math" panose="02040503050406030204" pitchFamily="18" charset="0"/>
                                </a:rPr>
                              </m:ctrlPr>
                            </m:dPr>
                            <m:e>
                              <m:r>
                                <a:rPr lang="en-US" sz="3600" i="1">
                                  <a:latin typeface="Cambria Math" panose="02040503050406030204" pitchFamily="18" charset="0"/>
                                </a:rPr>
                                <m:t>𝑑</m:t>
                              </m:r>
                            </m:e>
                          </m:d>
                        </m:sup>
                      </m:sSup>
                      <m:r>
                        <a:rPr lang="en-US" sz="3600" i="1" spc="-800">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𝐷</m:t>
                      </m:r>
                      <m:r>
                        <a:rPr lang="en-US" sz="3600" i="1">
                          <a:latin typeface="Cambria Math" panose="02040503050406030204" pitchFamily="18" charset="0"/>
                        </a:rPr>
                        <m:t>| </m:t>
                      </m:r>
                      <m:r>
                        <a:rPr lang="en-US" sz="3600" i="1">
                          <a:latin typeface="Cambria Math" panose="02040503050406030204" pitchFamily="18" charset="0"/>
                        </a:rPr>
                        <m:t>𝑋</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Conditional</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Ignorability</m:t>
                      </m:r>
                      <m:r>
                        <a:rPr lang="en-US" sz="3600" b="0" i="0" smtClean="0">
                          <a:latin typeface="Cambria Math" panose="02040503050406030204" pitchFamily="18" charset="0"/>
                        </a:rPr>
                        <m:t>)</m:t>
                      </m:r>
                    </m:oMath>
                  </m:oMathPara>
                </a14:m>
                <a:br>
                  <a:rPr lang="en-US" sz="3600" dirty="0"/>
                </a:br>
                <a:r>
                  <a:rPr lang="en-US" sz="3600" dirty="0"/>
                  <a:t>and both treatments are probable conditional on </a:t>
                </a:r>
                <a14:m>
                  <m:oMath xmlns:m="http://schemas.openxmlformats.org/officeDocument/2006/math">
                    <m:r>
                      <a:rPr lang="en-US" sz="3600" b="0" i="1" smtClean="0">
                        <a:latin typeface="Cambria Math" panose="02040503050406030204" pitchFamily="18" charset="0"/>
                      </a:rPr>
                      <m:t>𝑋</m:t>
                    </m:r>
                  </m:oMath>
                </a14:m>
                <a:br>
                  <a:rPr lang="en-US" sz="3600" dirty="0"/>
                </a:b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0</m:t>
                      </m:r>
                      <m:r>
                        <a:rPr lang="en-US" sz="3600" b="0" i="0" smtClean="0">
                          <a:latin typeface="Cambria Math" panose="02040503050406030204" pitchFamily="18" charset="0"/>
                        </a:rPr>
                        <m:t>&lt;</m:t>
                      </m:r>
                      <m:r>
                        <m:rPr>
                          <m:sty m:val="p"/>
                        </m:rPr>
                        <a:rPr lang="en-US" sz="3600" b="0" i="0" smtClean="0">
                          <a:latin typeface="Cambria Math" panose="02040503050406030204" pitchFamily="18" charset="0"/>
                        </a:rPr>
                        <m:t>p</m:t>
                      </m:r>
                      <m:d>
                        <m:dPr>
                          <m:ctrlPr>
                            <a:rPr lang="en-US" sz="3600" b="0" i="0" smtClean="0">
                              <a:latin typeface="Cambria Math" panose="02040503050406030204" pitchFamily="18" charset="0"/>
                            </a:rPr>
                          </m:ctrlPr>
                        </m:dPr>
                        <m:e>
                          <m:r>
                            <m:rPr>
                              <m:sty m:val="p"/>
                            </m:rPr>
                            <a:rPr lang="en-US" sz="3600" b="0" i="0" smtClean="0">
                              <a:latin typeface="Cambria Math" panose="02040503050406030204" pitchFamily="18" charset="0"/>
                            </a:rPr>
                            <m:t>X</m:t>
                          </m:r>
                        </m:e>
                      </m:d>
                      <m:r>
                        <a:rPr lang="en-US" sz="3600" b="0" i="0" smtClean="0">
                          <a:latin typeface="Cambria Math" panose="02040503050406030204" pitchFamily="18" charset="0"/>
                        </a:rPr>
                        <m:t>&lt;1,  (</m:t>
                      </m:r>
                      <m:r>
                        <m:rPr>
                          <m:sty m:val="p"/>
                        </m:rPr>
                        <a:rPr lang="en-US" sz="3600" b="0" i="0" smtClean="0">
                          <a:latin typeface="Cambria Math" panose="02040503050406030204" pitchFamily="18" charset="0"/>
                        </a:rPr>
                        <m:t>Overlap</m:t>
                      </m:r>
                      <m:r>
                        <a:rPr lang="en-US" sz="3600" b="0" i="0" smtClean="0">
                          <a:latin typeface="Cambria Math" panose="02040503050406030204" pitchFamily="18" charset="0"/>
                        </a:rPr>
                        <m:t>)</m:t>
                      </m:r>
                    </m:oMath>
                  </m:oMathPara>
                </a14:m>
                <a:br>
                  <a:rPr lang="en-US" sz="3600" dirty="0"/>
                </a:br>
                <a:r>
                  <a:rPr lang="en-US" sz="3600" dirty="0"/>
                  <a:t>Then (conditional) average predictive effect equals (conditional) average treatment effect</a:t>
                </a:r>
                <a:endParaRPr lang="en-US" sz="3600" kern="1200" dirty="0">
                  <a:solidFill>
                    <a:schemeClr val="tx1"/>
                  </a:solidFill>
                </a:endParaRPr>
              </a:p>
            </p:txBody>
          </p:sp>
        </mc:Choice>
        <mc:Fallback>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590" b="-474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24017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br>
                  <a:rPr lang="en-US" sz="3200" b="0" i="1" kern="1200" dirty="0">
                    <a:solidFill>
                      <a:schemeClr val="tx1"/>
                    </a:solidFill>
                  </a:rPr>
                </a:br>
                <a:br>
                  <a:rPr lang="en-US" sz="3200" i="1" dirty="0"/>
                </a:br>
                <a:br>
                  <a:rPr lang="en-US" sz="3200" i="1" dirty="0"/>
                </a:br>
                <a:br>
                  <a:rPr lang="en-US" sz="3200" b="0" i="1" kern="1200" dirty="0">
                    <a:solidFill>
                      <a:schemeClr val="tx1"/>
                    </a:solidFill>
                  </a:rPr>
                </a:br>
                <a14:m>
                  <m:oMathPara xmlns:m="http://schemas.openxmlformats.org/officeDocument/2006/math">
                    <m:oMathParaPr>
                      <m:jc m:val="centerGroup"/>
                    </m:oMathParaPr>
                    <m:oMath xmlns:m="http://schemas.openxmlformats.org/officeDocument/2006/math">
                      <m:r>
                        <a:rPr lang="en-US" sz="3200" b="0" i="1" kern="1200" smtClean="0">
                          <a:solidFill>
                            <a:schemeClr val="tx1"/>
                          </a:solidFill>
                        </a:rPr>
                        <m:t>𝐸</m:t>
                      </m:r>
                      <m:d>
                        <m:dPr>
                          <m:begChr m:val="["/>
                          <m:endChr m:val="]"/>
                          <m:ctrlPr>
                            <a:rPr lang="en-US" sz="3200" b="0" i="1" kern="1200" smtClean="0">
                              <a:solidFill>
                                <a:schemeClr val="tx1"/>
                              </a:solidFill>
                            </a:rPr>
                          </m:ctrlPr>
                        </m:dPr>
                        <m:e>
                          <m:sSup>
                            <m:sSupPr>
                              <m:ctrlPr>
                                <a:rPr lang="en-US" sz="3200" b="0" i="1" kern="1200" smtClean="0">
                                  <a:solidFill>
                                    <a:schemeClr val="tx1"/>
                                  </a:solidFill>
                                </a:rPr>
                              </m:ctrlPr>
                            </m:sSupPr>
                            <m:e>
                              <m:r>
                                <a:rPr lang="en-US" sz="3200" b="0" i="1" kern="1200" smtClean="0">
                                  <a:solidFill>
                                    <a:schemeClr val="tx1"/>
                                  </a:solidFill>
                                </a:rPr>
                                <m:t>𝑌</m:t>
                              </m:r>
                            </m:e>
                            <m:sup>
                              <m:d>
                                <m:dPr>
                                  <m:ctrlPr>
                                    <a:rPr lang="en-US" sz="3200" b="0" i="1" kern="1200" smtClean="0">
                                      <a:solidFill>
                                        <a:schemeClr val="tx1"/>
                                      </a:solidFill>
                                    </a:rPr>
                                  </m:ctrlPr>
                                </m:dPr>
                                <m:e>
                                  <m:r>
                                    <a:rPr lang="en-US" sz="3200" b="0" i="1" kern="1200" smtClean="0">
                                      <a:solidFill>
                                        <a:schemeClr val="tx1"/>
                                      </a:solidFill>
                                    </a:rPr>
                                    <m:t>1</m:t>
                                  </m:r>
                                </m:e>
                              </m:d>
                            </m:sup>
                          </m:sSup>
                          <m:r>
                            <a:rPr lang="en-US" sz="3200" b="0" i="1" kern="1200" smtClean="0">
                              <a:solidFill>
                                <a:schemeClr val="tx1"/>
                              </a:solidFill>
                            </a:rPr>
                            <m:t>−</m:t>
                          </m:r>
                          <m:sSup>
                            <m:sSupPr>
                              <m:ctrlPr>
                                <a:rPr lang="en-US" sz="3200" b="0" i="1" kern="1200" smtClean="0">
                                  <a:solidFill>
                                    <a:schemeClr val="tx1"/>
                                  </a:solidFill>
                                </a:rPr>
                              </m:ctrlPr>
                            </m:sSupPr>
                            <m:e>
                              <m:r>
                                <a:rPr lang="en-US" sz="3200" b="0" i="1" kern="1200" smtClean="0">
                                  <a:solidFill>
                                    <a:schemeClr val="tx1"/>
                                  </a:solidFill>
                                </a:rPr>
                                <m:t>𝑌</m:t>
                              </m:r>
                            </m:e>
                            <m:sup>
                              <m:d>
                                <m:dPr>
                                  <m:ctrlPr>
                                    <a:rPr lang="en-US" sz="3200" b="0" i="1" kern="1200" smtClean="0">
                                      <a:solidFill>
                                        <a:schemeClr val="tx1"/>
                                      </a:solidFill>
                                    </a:rPr>
                                  </m:ctrlPr>
                                </m:dPr>
                                <m:e>
                                  <m:r>
                                    <a:rPr lang="en-US" sz="3200" b="0" i="1" kern="1200" smtClean="0">
                                      <a:solidFill>
                                        <a:schemeClr val="tx1"/>
                                      </a:solidFill>
                                    </a:rPr>
                                    <m:t>0</m:t>
                                  </m:r>
                                </m:e>
                              </m:d>
                            </m:sup>
                          </m:sSup>
                        </m:e>
                      </m:d>
                      <m:r>
                        <a:rPr lang="en-US" sz="3200" b="0" i="1" kern="1200" smtClean="0">
                          <a:solidFill>
                            <a:schemeClr val="tx1"/>
                          </a:solidFill>
                        </a:rPr>
                        <m:t>=</m:t>
                      </m:r>
                      <m:r>
                        <a:rPr lang="en-US" sz="3200" b="0" i="1" kern="1200" smtClean="0">
                          <a:solidFill>
                            <a:schemeClr val="tx1"/>
                          </a:solidFill>
                        </a:rPr>
                        <m:t>𝐸</m:t>
                      </m:r>
                      <m:d>
                        <m:dPr>
                          <m:begChr m:val="["/>
                          <m:endChr m:val="]"/>
                          <m:ctrlPr>
                            <a:rPr lang="en-US" sz="3200" b="0" i="1" kern="1200" smtClean="0">
                              <a:solidFill>
                                <a:schemeClr val="tx1"/>
                              </a:solidFill>
                            </a:rPr>
                          </m:ctrlPr>
                        </m:dPr>
                        <m:e>
                          <m:r>
                            <a:rPr lang="en-US" sz="3200" b="0" i="1" kern="1200" smtClean="0">
                              <a:solidFill>
                                <a:schemeClr val="tx1"/>
                              </a:solidFill>
                            </a:rPr>
                            <m:t>𝐸</m:t>
                          </m:r>
                          <m:d>
                            <m:dPr>
                              <m:begChr m:val="["/>
                              <m:endChr m:val="]"/>
                              <m:ctrlPr>
                                <a:rPr lang="en-US" sz="3200" b="0" i="1" kern="1200" smtClean="0">
                                  <a:solidFill>
                                    <a:schemeClr val="tx1"/>
                                  </a:solidFill>
                                </a:rPr>
                              </m:ctrlPr>
                            </m:dPr>
                            <m:e>
                              <m:r>
                                <a:rPr lang="en-US" sz="3200" b="0" i="1" kern="1200" smtClean="0">
                                  <a:solidFill>
                                    <a:schemeClr val="tx1"/>
                                  </a:solidFill>
                                </a:rPr>
                                <m:t>𝑌</m:t>
                              </m:r>
                            </m:e>
                            <m:e>
                              <m:r>
                                <a:rPr lang="en-US" sz="3200" b="0" i="1" kern="1200" smtClean="0">
                                  <a:solidFill>
                                    <a:schemeClr val="tx1"/>
                                  </a:solidFill>
                                </a:rPr>
                                <m:t>𝐷</m:t>
                              </m:r>
                              <m:r>
                                <a:rPr lang="en-US" sz="3200" b="0" i="1" kern="1200" smtClean="0">
                                  <a:solidFill>
                                    <a:schemeClr val="tx1"/>
                                  </a:solidFill>
                                </a:rPr>
                                <m:t>=1,</m:t>
                              </m:r>
                              <m:r>
                                <a:rPr lang="en-US" sz="3200" b="0" i="1" kern="1200" smtClean="0">
                                  <a:solidFill>
                                    <a:schemeClr val="tx1"/>
                                  </a:solidFill>
                                </a:rPr>
                                <m:t>𝑋</m:t>
                              </m:r>
                            </m:e>
                          </m:d>
                          <m:r>
                            <a:rPr lang="en-US" sz="3200" b="0" i="1" kern="1200" smtClean="0">
                              <a:solidFill>
                                <a:schemeClr val="tx1"/>
                              </a:solidFill>
                            </a:rPr>
                            <m:t>−</m:t>
                          </m:r>
                          <m:r>
                            <a:rPr lang="en-US" sz="3200" b="0" i="1" kern="1200" smtClean="0">
                              <a:solidFill>
                                <a:schemeClr val="tx1"/>
                              </a:solidFill>
                            </a:rPr>
                            <m:t>𝐸</m:t>
                          </m:r>
                          <m:d>
                            <m:dPr>
                              <m:begChr m:val="["/>
                              <m:endChr m:val="]"/>
                              <m:ctrlPr>
                                <a:rPr lang="en-US" sz="3200" b="0" i="1" kern="1200" smtClean="0">
                                  <a:solidFill>
                                    <a:schemeClr val="tx1"/>
                                  </a:solidFill>
                                </a:rPr>
                              </m:ctrlPr>
                            </m:dPr>
                            <m:e>
                              <m:r>
                                <a:rPr lang="en-US" sz="3200" b="0" i="1" kern="1200" smtClean="0">
                                  <a:solidFill>
                                    <a:schemeClr val="tx1"/>
                                  </a:solidFill>
                                </a:rPr>
                                <m:t>𝑌</m:t>
                              </m:r>
                            </m:e>
                            <m:e>
                              <m:r>
                                <a:rPr lang="en-US" sz="3200" b="0" i="1" kern="1200" smtClean="0">
                                  <a:solidFill>
                                    <a:schemeClr val="tx1"/>
                                  </a:solidFill>
                                </a:rPr>
                                <m:t>𝐷</m:t>
                              </m:r>
                              <m:r>
                                <a:rPr lang="en-US" sz="3200" b="0" i="1" kern="1200" smtClean="0">
                                  <a:solidFill>
                                    <a:schemeClr val="tx1"/>
                                  </a:solidFill>
                                </a:rPr>
                                <m:t>=0,</m:t>
                              </m:r>
                              <m:r>
                                <a:rPr lang="en-US" sz="3200" b="0" i="1" kern="1200" smtClean="0">
                                  <a:solidFill>
                                    <a:schemeClr val="tx1"/>
                                  </a:solidFill>
                                </a:rPr>
                                <m:t>𝑋</m:t>
                              </m:r>
                            </m:e>
                          </m:d>
                        </m:e>
                      </m:d>
                    </m:oMath>
                  </m:oMathPara>
                </a14:m>
                <a:endParaRPr lang="en-US" sz="3200" kern="1200" dirty="0">
                  <a:solidFill>
                    <a:schemeClr val="tx1"/>
                  </a:solidFill>
                </a:endParaRPr>
              </a:p>
            </p:txBody>
          </p:sp>
        </mc:Choice>
        <mc:Fallback>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
        <p:nvSpPr>
          <p:cNvPr id="3" name="Right Brace 2">
            <a:extLst>
              <a:ext uri="{FF2B5EF4-FFF2-40B4-BE49-F238E27FC236}">
                <a16:creationId xmlns:a16="http://schemas.microsoft.com/office/drawing/2014/main" id="{89C127AB-FD7E-31F8-B131-6E7003E46FFB}"/>
              </a:ext>
            </a:extLst>
          </p:cNvPr>
          <p:cNvSpPr/>
          <p:nvPr/>
        </p:nvSpPr>
        <p:spPr>
          <a:xfrm rot="16200000">
            <a:off x="3348571" y="3064935"/>
            <a:ext cx="376766" cy="2391835"/>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0453ED46-3DFF-7AB7-7418-2E3EDB8A2659}"/>
              </a:ext>
            </a:extLst>
          </p:cNvPr>
          <p:cNvSpPr txBox="1"/>
          <p:nvPr/>
        </p:nvSpPr>
        <p:spPr>
          <a:xfrm>
            <a:off x="1291166" y="1926637"/>
            <a:ext cx="3865033" cy="2062103"/>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Quantity involving variables observed only in the counterfactual worlds</a:t>
            </a:r>
            <a:endParaRPr lang="en-US" dirty="0"/>
          </a:p>
        </p:txBody>
      </p:sp>
      <p:sp>
        <p:nvSpPr>
          <p:cNvPr id="9" name="Right Brace 8">
            <a:extLst>
              <a:ext uri="{FF2B5EF4-FFF2-40B4-BE49-F238E27FC236}">
                <a16:creationId xmlns:a16="http://schemas.microsoft.com/office/drawing/2014/main" id="{74301B35-2866-ED3B-F452-04272F381E92}"/>
              </a:ext>
            </a:extLst>
          </p:cNvPr>
          <p:cNvSpPr/>
          <p:nvPr/>
        </p:nvSpPr>
        <p:spPr>
          <a:xfrm rot="16200000">
            <a:off x="7993598" y="1334563"/>
            <a:ext cx="376766" cy="5852579"/>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C659D415-0FB5-F9E1-B47B-5E91F09C4C68}"/>
              </a:ext>
            </a:extLst>
          </p:cNvPr>
          <p:cNvSpPr txBox="1"/>
          <p:nvPr/>
        </p:nvSpPr>
        <p:spPr>
          <a:xfrm>
            <a:off x="6610352" y="2419080"/>
            <a:ext cx="3865033" cy="1569660"/>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Quantities involving only variables observed in the data</a:t>
            </a:r>
            <a:endParaRPr lang="en-US" dirty="0"/>
          </a:p>
        </p:txBody>
      </p:sp>
      <p:sp>
        <p:nvSpPr>
          <p:cNvPr id="17" name="TextBox 16">
            <a:extLst>
              <a:ext uri="{FF2B5EF4-FFF2-40B4-BE49-F238E27FC236}">
                <a16:creationId xmlns:a16="http://schemas.microsoft.com/office/drawing/2014/main" id="{8A5EDA39-6A87-F1C0-2D97-709B75495FBE}"/>
              </a:ext>
            </a:extLst>
          </p:cNvPr>
          <p:cNvSpPr txBox="1"/>
          <p:nvPr/>
        </p:nvSpPr>
        <p:spPr>
          <a:xfrm>
            <a:off x="3145367" y="655132"/>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u="none" strike="noStrike" kern="1200" cap="none" spc="0" normalizeH="0" baseline="0" noProof="0" dirty="0">
                <a:ln>
                  <a:noFill/>
                </a:ln>
                <a:solidFill>
                  <a:prstClr val="black"/>
                </a:solidFill>
                <a:effectLst/>
                <a:uLnTx/>
                <a:uFillTx/>
                <a:latin typeface="Calibri Light" panose="020F0302020204030204"/>
                <a:ea typeface="+mn-ea"/>
                <a:cs typeface="+mn-cs"/>
              </a:rPr>
              <a:t>Identification by Conditioning</a:t>
            </a:r>
            <a:endParaRPr kumimoji="0" lang="en-US" sz="1800" b="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435AA1A-8F86-C441-D082-24C4AF826CC9}"/>
              </a:ext>
            </a:extLst>
          </p:cNvPr>
          <p:cNvCxnSpPr>
            <a:cxnSpLocks/>
          </p:cNvCxnSpPr>
          <p:nvPr/>
        </p:nvCxnSpPr>
        <p:spPr>
          <a:xfrm>
            <a:off x="4821767" y="3056466"/>
            <a:ext cx="165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9445CF-AD3F-861C-AC80-D9B3D1B7916E}"/>
              </a:ext>
            </a:extLst>
          </p:cNvPr>
          <p:cNvSpPr txBox="1"/>
          <p:nvPr/>
        </p:nvSpPr>
        <p:spPr>
          <a:xfrm>
            <a:off x="4932039" y="2602640"/>
            <a:ext cx="1430456" cy="369332"/>
          </a:xfrm>
          <a:prstGeom prst="rect">
            <a:avLst/>
          </a:prstGeom>
          <a:noFill/>
        </p:spPr>
        <p:txBody>
          <a:bodyPr wrap="none" rtlCol="0">
            <a:spAutoFit/>
          </a:bodyPr>
          <a:lstStyle/>
          <a:p>
            <a:r>
              <a:rPr lang="en-US" dirty="0">
                <a:latin typeface="+mj-lt"/>
              </a:rPr>
              <a:t>Identification</a:t>
            </a:r>
          </a:p>
        </p:txBody>
      </p:sp>
    </p:spTree>
    <p:extLst>
      <p:ext uri="{BB962C8B-B14F-4D97-AF65-F5344CB8AC3E}">
        <p14:creationId xmlns:p14="http://schemas.microsoft.com/office/powerpoint/2010/main" val="60024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E84A-2764-00AD-D3F8-C123790387DB}"/>
              </a:ext>
            </a:extLst>
          </p:cNvPr>
          <p:cNvSpPr>
            <a:spLocks noGrp="1"/>
          </p:cNvSpPr>
          <p:nvPr>
            <p:ph type="title"/>
          </p:nvPr>
        </p:nvSpPr>
        <p:spPr/>
        <p:txBody>
          <a:bodyPr/>
          <a:lstStyle/>
          <a:p>
            <a:r>
              <a:rPr lang="en-US" dirty="0"/>
              <a:t>Causal Diagrams</a:t>
            </a:r>
          </a:p>
        </p:txBody>
      </p:sp>
      <p:sp>
        <p:nvSpPr>
          <p:cNvPr id="3" name="Text Placeholder 2">
            <a:extLst>
              <a:ext uri="{FF2B5EF4-FFF2-40B4-BE49-F238E27FC236}">
                <a16:creationId xmlns:a16="http://schemas.microsoft.com/office/drawing/2014/main" id="{09095FB3-E02A-537C-D899-0113DC0729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9909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7"/>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CBFCE7-9068-D396-EEE4-D4334F0455BB}"/>
              </a:ext>
            </a:extLst>
          </p:cNvPr>
          <p:cNvPicPr>
            <a:picLocks noGrp="1" noChangeAspect="1"/>
          </p:cNvPicPr>
          <p:nvPr>
            <p:ph idx="1"/>
          </p:nvPr>
        </p:nvPicPr>
        <p:blipFill rotWithShape="1">
          <a:blip r:embed="rId2"/>
          <a:srcRect t="1487" r="2107" b="970"/>
          <a:stretch/>
        </p:blipFill>
        <p:spPr>
          <a:xfrm>
            <a:off x="2635713" y="726295"/>
            <a:ext cx="6774769" cy="5434148"/>
          </a:xfrm>
          <a:prstGeom prst="rect">
            <a:avLst/>
          </a:prstGeom>
        </p:spPr>
      </p:pic>
    </p:spTree>
    <p:extLst>
      <p:ext uri="{BB962C8B-B14F-4D97-AF65-F5344CB8AC3E}">
        <p14:creationId xmlns:p14="http://schemas.microsoft.com/office/powerpoint/2010/main" val="974665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RCTs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4180708"/>
                <a:ext cx="2761205" cy="856004"/>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4180708"/>
                <a:ext cx="2761205" cy="856004"/>
              </a:xfrm>
              <a:prstGeom prst="rect">
                <a:avLst/>
              </a:prstGeom>
              <a:blipFill>
                <a:blip r:embed="rId8"/>
                <a:stretch>
                  <a:fillRect l="-3532" t="-5714" r="-2428"/>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0A3558A3-F797-3917-5F90-6C0E2B55E0B1}"/>
              </a:ext>
            </a:extLst>
          </p:cNvPr>
          <p:cNvGrpSpPr/>
          <p:nvPr/>
        </p:nvGrpSpPr>
        <p:grpSpPr>
          <a:xfrm>
            <a:off x="8222444" y="4110746"/>
            <a:ext cx="740301" cy="728573"/>
            <a:chOff x="8266391" y="4084838"/>
            <a:chExt cx="740301" cy="728573"/>
          </a:xfrm>
        </p:grpSpPr>
        <p:sp>
          <p:nvSpPr>
            <p:cNvPr id="9" name="Chord 8">
              <a:extLst>
                <a:ext uri="{FF2B5EF4-FFF2-40B4-BE49-F238E27FC236}">
                  <a16:creationId xmlns:a16="http://schemas.microsoft.com/office/drawing/2014/main" id="{1B3F2B7E-137D-D9B4-1A81-6DCB7E806895}"/>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D2AA54-9B18-4B5C-A9BB-F5C9D972F876}"/>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C5D2AA54-9B18-4B5C-A9BB-F5C9D972F876}"/>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78167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6" grpId="0"/>
      <p:bldP spid="17"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Conditional </a:t>
            </a:r>
            <a:r>
              <a:rPr lang="en-US" dirty="0" err="1"/>
              <a:t>Ignorability</a:t>
            </a:r>
            <a:r>
              <a:rPr lang="en-US" dirty="0"/>
              <a:t>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867DF462-FEB2-5587-5694-F444A1B4A726}"/>
              </a:ext>
            </a:extLst>
          </p:cNvPr>
          <p:cNvGrpSpPr/>
          <p:nvPr/>
        </p:nvGrpSpPr>
        <p:grpSpPr>
          <a:xfrm>
            <a:off x="8222444" y="4110746"/>
            <a:ext cx="740301" cy="728573"/>
            <a:chOff x="8266391" y="4084838"/>
            <a:chExt cx="740301" cy="728573"/>
          </a:xfrm>
        </p:grpSpPr>
        <p:sp>
          <p:nvSpPr>
            <p:cNvPr id="14" name="Chord 13">
              <a:extLst>
                <a:ext uri="{FF2B5EF4-FFF2-40B4-BE49-F238E27FC236}">
                  <a16:creationId xmlns:a16="http://schemas.microsoft.com/office/drawing/2014/main" id="{0A10639A-926E-4D1E-F7AA-9F501874087D}"/>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F707DA-8E31-488C-82F4-FD92F1338174}"/>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25" name="TextBox 24">
                  <a:extLst>
                    <a:ext uri="{FF2B5EF4-FFF2-40B4-BE49-F238E27FC236}">
                      <a16:creationId xmlns:a16="http://schemas.microsoft.com/office/drawing/2014/main" id="{D0F707DA-8E31-488C-82F4-FD92F1338174}"/>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3760791"/>
                <a:ext cx="2761205" cy="1250342"/>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b="0" i="1" spc="-80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𝐷</m:t>
                      </m:r>
                    </m:oMath>
                  </m:oMathPara>
                </a14:m>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𝑋</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3760791"/>
                <a:ext cx="2761205" cy="1250342"/>
              </a:xfrm>
              <a:prstGeom prst="rect">
                <a:avLst/>
              </a:prstGeom>
              <a:blipFill>
                <a:blip r:embed="rId9"/>
                <a:stretch>
                  <a:fillRect l="-3532" t="-3902" r="-242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633C9091-695B-E238-BC05-6EFC680091F6}"/>
              </a:ext>
            </a:extLst>
          </p:cNvPr>
          <p:cNvCxnSpPr>
            <a:stCxn id="4" idx="7"/>
            <a:endCxn id="7" idx="3"/>
          </p:cNvCxnSpPr>
          <p:nvPr/>
        </p:nvCxnSpPr>
        <p:spPr>
          <a:xfrm flipV="1">
            <a:off x="2139822" y="4732623"/>
            <a:ext cx="721492" cy="678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7502AE-2F90-B8E8-0D5E-AC8F1EF72946}"/>
              </a:ext>
            </a:extLst>
          </p:cNvPr>
          <p:cNvCxnSpPr>
            <a:cxnSpLocks/>
          </p:cNvCxnSpPr>
          <p:nvPr/>
        </p:nvCxnSpPr>
        <p:spPr>
          <a:xfrm flipV="1">
            <a:off x="8006491" y="4726340"/>
            <a:ext cx="342217" cy="6125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F2B134-5373-3B80-B9A8-469B6FDE56F5}"/>
              </a:ext>
            </a:extLst>
          </p:cNvPr>
          <p:cNvCxnSpPr>
            <a:cxnSpLocks/>
          </p:cNvCxnSpPr>
          <p:nvPr/>
        </p:nvCxnSpPr>
        <p:spPr>
          <a:xfrm flipV="1">
            <a:off x="10839368" y="4236114"/>
            <a:ext cx="192299" cy="27702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741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Causal Diagrams can help us verify the conditional independence assumptions on the potential outcome variables that are used in identification arguments, from easily interpretable, visually, domain assumptions on how observed data were generated.</a:t>
            </a: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503763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lstStyle/>
              <a:p>
                <a:r>
                  <a:rPr lang="en-US" dirty="0"/>
                  <a:t>If we further 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oMath>
                  </m:oMathPara>
                </a14:m>
                <a:endParaRPr lang="en-US" dirty="0"/>
              </a:p>
              <a:p>
                <a:r>
                  <a:rPr lang="en-US" dirty="0"/>
                  <a:t>In other words, we assume the decomposition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e>
                        <m:e>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oMath>
                  </m:oMathPara>
                </a14:m>
                <a:endParaRPr lang="en-US" dirty="0"/>
              </a:p>
              <a:p>
                <a:r>
                  <a:rPr lang="en-US" dirty="0"/>
                  <a:t>CATE is a constant and equal to the predictive effect of </a:t>
                </a:r>
                <a14:m>
                  <m:oMath xmlns:m="http://schemas.openxmlformats.org/officeDocument/2006/math">
                    <m:r>
                      <a:rPr lang="en-US" b="0" i="1" smtClean="0">
                        <a:latin typeface="Cambria Math" panose="02040503050406030204" pitchFamily="18" charset="0"/>
                      </a:rPr>
                      <m:t>𝐷</m:t>
                    </m:r>
                  </m:oMath>
                </a14:m>
                <a:endParaRPr lang="en-US" dirty="0"/>
              </a:p>
              <a:p>
                <a:r>
                  <a:rPr lang="en-US" dirty="0"/>
                  <a:t>Inference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1581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normAutofit/>
              </a:bodyPr>
              <a:lstStyle/>
              <a:p>
                <a:r>
                  <a:rPr lang="en-US" dirty="0"/>
                  <a:t>More reasonably we can relax and allow for effect heterogeneity</a:t>
                </a:r>
              </a:p>
              <a:p>
                <a:r>
                  <a:rPr lang="en-US" dirty="0"/>
                  <a:t>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r>
                  <a:rPr lang="en-US" dirty="0"/>
                  <a:t> and interactions; with de-</a:t>
                </a:r>
                <a:r>
                  <a:rPr lang="en-US" dirty="0" err="1"/>
                  <a:t>meaned</a:t>
                </a:r>
                <a:r>
                  <a:rPr lang="en-US" dirty="0"/>
                  <a:t> </a:t>
                </a:r>
                <a14:m>
                  <m:oMath xmlns:m="http://schemas.openxmlformats.org/officeDocument/2006/math">
                    <m:r>
                      <a:rPr lang="en-US" b="0" i="1" smtClean="0">
                        <a:latin typeface="Cambria Math" panose="02040503050406030204" pitchFamily="18" charset="0"/>
                      </a:rPr>
                      <m:t>𝑊</m:t>
                    </m:r>
                  </m:oMath>
                </a14:m>
                <a:r>
                  <a:rPr lang="en-US" dirty="0"/>
                  <a:t>, i.e.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And ATE also is recovered by: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endParaRPr lang="en-US" dirty="0"/>
              </a:p>
              <a:p>
                <a:r>
                  <a:rPr lang="en-US" dirty="0"/>
                  <a:t>Inference on ATE and coefficients in CATE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1651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furt</a:t>
                </a:r>
                <a:r>
                  <a:rPr lang="en-US" sz="3600" dirty="0"/>
                  <a:t>her assumptions on the CEF </a:t>
                </a:r>
                <a14:m>
                  <m:oMath xmlns:m="http://schemas.openxmlformats.org/officeDocument/2006/math">
                    <m:r>
                      <a:rPr lang="en-US" sz="3600" b="0" i="1" smtClean="0">
                        <a:latin typeface="Cambria Math" panose="02040503050406030204" pitchFamily="18" charset="0"/>
                      </a:rPr>
                      <m:t>𝐸</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𝑌</m:t>
                        </m:r>
                      </m:e>
                      <m:e>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𝑋</m:t>
                        </m:r>
                      </m:e>
                    </m:d>
                  </m:oMath>
                </a14:m>
                <a:r>
                  <a:rPr lang="en-US" sz="3600" kern="1200" dirty="0">
                    <a:solidFill>
                      <a:schemeClr val="tx1"/>
                    </a:solidFill>
                  </a:rPr>
                  <a:t> we can reduce estimation and inference of treatment effects to estimation and inference on parameters in (high-dimensional) linear models; techniques we’ve already covered.</a:t>
                </a:r>
              </a:p>
            </p:txBody>
          </p:sp>
        </mc:Choice>
        <mc:Fallback>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98236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Bypassing modeling the “outcome” process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endParaRPr lang="en-US" dirty="0"/>
              </a:p>
            </p:txBody>
          </p:sp>
        </mc:Choice>
        <mc:Fallback>
          <p:sp>
            <p:nvSpPr>
              <p:cNvPr id="2" name="Title 1">
                <a:extLst>
                  <a:ext uri="{FF2B5EF4-FFF2-40B4-BE49-F238E27FC236}">
                    <a16:creationId xmlns:a16="http://schemas.microsoft.com/office/drawing/2014/main" id="{F5023591-7D49-6708-5AE5-ED0DFAD36B2C}"/>
                  </a:ext>
                </a:extLst>
              </p:cNvPr>
              <p:cNvSpPr>
                <a:spLocks noGrp="1" noRot="1" noChangeAspect="1" noMove="1" noResize="1" noEditPoints="1" noAdjustHandles="1" noChangeArrowheads="1" noChangeShapeType="1" noTextEdit="1"/>
              </p:cNvSpPr>
              <p:nvPr>
                <p:ph type="title"/>
              </p:nvPr>
            </p:nvSpPr>
            <p:spPr>
              <a:blipFill>
                <a:blip r:embed="rId2"/>
                <a:stretch>
                  <a:fillRect l="-3478" b="-145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What if we know the “treatment selection” process (propensity)?</a:t>
            </a:r>
          </a:p>
        </p:txBody>
      </p:sp>
    </p:spTree>
    <p:extLst>
      <p:ext uri="{BB962C8B-B14F-4D97-AF65-F5344CB8AC3E}">
        <p14:creationId xmlns:p14="http://schemas.microsoft.com/office/powerpoint/2010/main" val="235625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The CAPE approach requires learning conditional expectation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a:p>
                <a:r>
                  <a:rPr lang="en-US" dirty="0"/>
                  <a:t>How outcome varies with treatment and observable characteristics</a:t>
                </a:r>
              </a:p>
              <a:p>
                <a:r>
                  <a:rPr lang="en-US" dirty="0"/>
                  <a:t>In many settings we have more information about the selection process than the outcome process</a:t>
                </a:r>
              </a:p>
              <a:p>
                <a:r>
                  <a:rPr lang="en-US" dirty="0"/>
                  <a:t>For instance, in stratified RCTs we know the propensity score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r>
                  <a:rPr lang="en-US" dirty="0"/>
                  <a:t>In such cases, when we have a better grasp of the “selection process” can we avoid learning the “outcome process”; which could involve complex mechanisms in the real world</a:t>
                </a:r>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79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 name="Callout: Double Bent Line 1">
            <a:extLst>
              <a:ext uri="{FF2B5EF4-FFF2-40B4-BE49-F238E27FC236}">
                <a16:creationId xmlns:a16="http://schemas.microsoft.com/office/drawing/2014/main" id="{D4260FA3-7D2B-1B6F-6AC5-6E8E5DAD30F6}"/>
              </a:ext>
            </a:extLst>
          </p:cNvPr>
          <p:cNvSpPr/>
          <p:nvPr/>
        </p:nvSpPr>
        <p:spPr>
          <a:xfrm>
            <a:off x="3222201" y="126928"/>
            <a:ext cx="3037318" cy="716248"/>
          </a:xfrm>
          <a:prstGeom prst="borderCallout3">
            <a:avLst>
              <a:gd name="adj1" fmla="val 18750"/>
              <a:gd name="adj2" fmla="val -8333"/>
              <a:gd name="adj3" fmla="val 18750"/>
              <a:gd name="adj4" fmla="val -16667"/>
              <a:gd name="adj5" fmla="val 100000"/>
              <a:gd name="adj6" fmla="val -16667"/>
              <a:gd name="adj7" fmla="val 379607"/>
              <a:gd name="adj8" fmla="val 2305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under-sampling from the blue points</a:t>
            </a:r>
          </a:p>
        </p:txBody>
      </p:sp>
      <p:sp>
        <p:nvSpPr>
          <p:cNvPr id="3" name="Callout: Double Bent Line 2">
            <a:extLst>
              <a:ext uri="{FF2B5EF4-FFF2-40B4-BE49-F238E27FC236}">
                <a16:creationId xmlns:a16="http://schemas.microsoft.com/office/drawing/2014/main" id="{D22752AC-639C-5C9C-0DD5-006E68A12E56}"/>
              </a:ext>
            </a:extLst>
          </p:cNvPr>
          <p:cNvSpPr/>
          <p:nvPr/>
        </p:nvSpPr>
        <p:spPr>
          <a:xfrm>
            <a:off x="2736393" y="6105444"/>
            <a:ext cx="3037318" cy="716248"/>
          </a:xfrm>
          <a:prstGeom prst="borderCallout3">
            <a:avLst>
              <a:gd name="adj1" fmla="val 18750"/>
              <a:gd name="adj2" fmla="val -8333"/>
              <a:gd name="adj3" fmla="val 18750"/>
              <a:gd name="adj4" fmla="val -16667"/>
              <a:gd name="adj5" fmla="val -61636"/>
              <a:gd name="adj6" fmla="val -16409"/>
              <a:gd name="adj7" fmla="val -220913"/>
              <a:gd name="adj8" fmla="val 4346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over-sampling from the blue points</a:t>
            </a: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 name="Callout: Double Bent Line 4">
            <a:extLst>
              <a:ext uri="{FF2B5EF4-FFF2-40B4-BE49-F238E27FC236}">
                <a16:creationId xmlns:a16="http://schemas.microsoft.com/office/drawing/2014/main" id="{249C4AAD-DB49-D4F5-C0D3-1CD8BAEDFA1B}"/>
              </a:ext>
            </a:extLst>
          </p:cNvPr>
          <p:cNvSpPr/>
          <p:nvPr/>
        </p:nvSpPr>
        <p:spPr>
          <a:xfrm>
            <a:off x="6864971" y="15428"/>
            <a:ext cx="3037318" cy="849925"/>
          </a:xfrm>
          <a:prstGeom prst="borderCallout3">
            <a:avLst>
              <a:gd name="adj1" fmla="val 18750"/>
              <a:gd name="adj2" fmla="val -8333"/>
              <a:gd name="adj3" fmla="val 18750"/>
              <a:gd name="adj4" fmla="val -16667"/>
              <a:gd name="adj5" fmla="val 100000"/>
              <a:gd name="adj6" fmla="val -16667"/>
              <a:gd name="adj7" fmla="val 347065"/>
              <a:gd name="adj8" fmla="val -3833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 blue point with prob 1/4. We can duplicate any blue point four times </a:t>
            </a: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 name="Callout: Double Bent Line 20">
            <a:extLst>
              <a:ext uri="{FF2B5EF4-FFF2-40B4-BE49-F238E27FC236}">
                <a16:creationId xmlns:a16="http://schemas.microsoft.com/office/drawing/2014/main" id="{7BB5DD90-224C-9E88-0AD4-B7B49662E3D0}"/>
              </a:ext>
            </a:extLst>
          </p:cNvPr>
          <p:cNvSpPr/>
          <p:nvPr/>
        </p:nvSpPr>
        <p:spPr>
          <a:xfrm>
            <a:off x="6324837" y="6040178"/>
            <a:ext cx="3165687" cy="804240"/>
          </a:xfrm>
          <a:prstGeom prst="borderCallout3">
            <a:avLst>
              <a:gd name="adj1" fmla="val 18750"/>
              <a:gd name="adj2" fmla="val -8333"/>
              <a:gd name="adj3" fmla="val 18750"/>
              <a:gd name="adj4" fmla="val -16667"/>
              <a:gd name="adj5" fmla="val -61636"/>
              <a:gd name="adj6" fmla="val -16409"/>
              <a:gd name="adj7" fmla="val -207345"/>
              <a:gd name="adj8" fmla="val -224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an orange point with prob 3/4. We can duplicate any orange point 4/3 times</a:t>
            </a: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chemeClr val="tx1"/>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24236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9" grpId="0" animBg="1"/>
      <p:bldP spid="10" grpId="0" animBg="1"/>
      <p:bldP spid="11" grpId="0" animBg="1"/>
      <p:bldP spid="13" grpId="0" animBg="1"/>
      <p:bldP spid="14" grpId="0" animBg="1"/>
      <p:bldP spid="15" grpId="0" animBg="1"/>
      <p:bldP spid="17" grpId="0" animBg="1"/>
      <p:bldP spid="18" grpId="0" animBg="1"/>
      <p:bldP spid="19" grpId="0" animBg="1"/>
      <p:bldP spid="21" grpId="0" animBg="1"/>
      <p:bldP spid="24" grpId="0" animBg="1"/>
      <p:bldP spid="122" grpId="0" animBg="1"/>
      <p:bldP spid="130" grpId="0" animBg="1"/>
      <p:bldP spid="134" grpId="0" animBg="1"/>
      <p:bldP spid="138" grpId="0" animBg="1"/>
      <p:bldP spid="162" grpId="0" animBg="1"/>
      <p:bldP spid="1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234184" cy="369332"/>
              </a:xfrm>
              <a:prstGeom prst="rect">
                <a:avLst/>
              </a:prstGeom>
              <a:blipFill>
                <a:blip r:embed="rId4"/>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234184"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7"/>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rgbClr val="92D050"/>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6" name="Chord 125">
            <a:extLst>
              <a:ext uri="{FF2B5EF4-FFF2-40B4-BE49-F238E27FC236}">
                <a16:creationId xmlns:a16="http://schemas.microsoft.com/office/drawing/2014/main" id="{0F055167-AD43-46DA-5310-91C9B5435EF3}"/>
              </a:ext>
            </a:extLst>
          </p:cNvPr>
          <p:cNvSpPr/>
          <p:nvPr/>
        </p:nvSpPr>
        <p:spPr>
          <a:xfrm>
            <a:off x="5552717" y="3685041"/>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 name="Oval 19">
            <a:extLst>
              <a:ext uri="{FF2B5EF4-FFF2-40B4-BE49-F238E27FC236}">
                <a16:creationId xmlns:a16="http://schemas.microsoft.com/office/drawing/2014/main" id="{70FAE3D2-3D80-6A37-BD0B-041FC9F5CFD6}"/>
              </a:ext>
            </a:extLst>
          </p:cNvPr>
          <p:cNvSpPr/>
          <p:nvPr/>
        </p:nvSpPr>
        <p:spPr>
          <a:xfrm>
            <a:off x="6403192" y="434015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87E258AA-056C-233D-8578-EA74B8345816}"/>
              </a:ext>
            </a:extLst>
          </p:cNvPr>
          <p:cNvSpPr/>
          <p:nvPr/>
        </p:nvSpPr>
        <p:spPr>
          <a:xfrm>
            <a:off x="6406125"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E9B82A90-BEE9-B204-286C-93D30CF67C0E}"/>
              </a:ext>
            </a:extLst>
          </p:cNvPr>
          <p:cNvSpPr/>
          <p:nvPr/>
        </p:nvSpPr>
        <p:spPr>
          <a:xfrm>
            <a:off x="6508548"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3" name="Oval 42">
            <a:extLst>
              <a:ext uri="{FF2B5EF4-FFF2-40B4-BE49-F238E27FC236}">
                <a16:creationId xmlns:a16="http://schemas.microsoft.com/office/drawing/2014/main" id="{A6B825B4-4457-F30F-8A36-49D972E4FA5B}"/>
              </a:ext>
            </a:extLst>
          </p:cNvPr>
          <p:cNvSpPr/>
          <p:nvPr/>
        </p:nvSpPr>
        <p:spPr>
          <a:xfrm>
            <a:off x="6608637"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9E48F531-4AB5-239D-D716-00741A40028A}"/>
              </a:ext>
            </a:extLst>
          </p:cNvPr>
          <p:cNvSpPr/>
          <p:nvPr/>
        </p:nvSpPr>
        <p:spPr>
          <a:xfrm>
            <a:off x="6710329"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9CB9277F-C52D-6B53-9C1D-DC1203AD1C23}"/>
              </a:ext>
            </a:extLst>
          </p:cNvPr>
          <p:cNvSpPr/>
          <p:nvPr/>
        </p:nvSpPr>
        <p:spPr>
          <a:xfrm>
            <a:off x="6405861" y="475651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CE301F50-8E5F-6130-76CB-77CCE9D9BF54}"/>
              </a:ext>
            </a:extLst>
          </p:cNvPr>
          <p:cNvSpPr/>
          <p:nvPr/>
        </p:nvSpPr>
        <p:spPr>
          <a:xfrm>
            <a:off x="6408794"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FD117561-0B9A-188C-320A-5662C720065C}"/>
              </a:ext>
            </a:extLst>
          </p:cNvPr>
          <p:cNvSpPr/>
          <p:nvPr/>
        </p:nvSpPr>
        <p:spPr>
          <a:xfrm>
            <a:off x="6511217"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579BCCEA-6F77-786B-FCCC-0742EAAC28AA}"/>
              </a:ext>
            </a:extLst>
          </p:cNvPr>
          <p:cNvSpPr/>
          <p:nvPr/>
        </p:nvSpPr>
        <p:spPr>
          <a:xfrm>
            <a:off x="6611306"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5728DA5C-1B81-6746-7404-12F47A8E0B2F}"/>
              </a:ext>
            </a:extLst>
          </p:cNvPr>
          <p:cNvSpPr/>
          <p:nvPr/>
        </p:nvSpPr>
        <p:spPr>
          <a:xfrm>
            <a:off x="6712998"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0" name="Chord 169">
            <a:extLst>
              <a:ext uri="{FF2B5EF4-FFF2-40B4-BE49-F238E27FC236}">
                <a16:creationId xmlns:a16="http://schemas.microsoft.com/office/drawing/2014/main" id="{8A155BF2-BB9E-D194-A43E-CB2104F2D48A}"/>
              </a:ext>
            </a:extLst>
          </p:cNvPr>
          <p:cNvSpPr/>
          <p:nvPr/>
        </p:nvSpPr>
        <p:spPr>
          <a:xfrm flipH="1">
            <a:off x="6619974" y="308725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1" name="Oval 170">
            <a:extLst>
              <a:ext uri="{FF2B5EF4-FFF2-40B4-BE49-F238E27FC236}">
                <a16:creationId xmlns:a16="http://schemas.microsoft.com/office/drawing/2014/main" id="{028BFC13-1E62-CA60-DF54-A0AA1807535A}"/>
              </a:ext>
            </a:extLst>
          </p:cNvPr>
          <p:cNvSpPr/>
          <p:nvPr/>
        </p:nvSpPr>
        <p:spPr>
          <a:xfrm>
            <a:off x="6715577" y="33952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2" name="Chord 171">
            <a:extLst>
              <a:ext uri="{FF2B5EF4-FFF2-40B4-BE49-F238E27FC236}">
                <a16:creationId xmlns:a16="http://schemas.microsoft.com/office/drawing/2014/main" id="{67DE3FE1-73F5-06D7-9D34-56599F106E51}"/>
              </a:ext>
            </a:extLst>
          </p:cNvPr>
          <p:cNvSpPr/>
          <p:nvPr/>
        </p:nvSpPr>
        <p:spPr>
          <a:xfrm flipH="1">
            <a:off x="6622553" y="3391503"/>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3" name="Oval 172">
            <a:extLst>
              <a:ext uri="{FF2B5EF4-FFF2-40B4-BE49-F238E27FC236}">
                <a16:creationId xmlns:a16="http://schemas.microsoft.com/office/drawing/2014/main" id="{1C6213EF-DB50-4691-F69B-1B3816BA09EA}"/>
              </a:ext>
            </a:extLst>
          </p:cNvPr>
          <p:cNvSpPr/>
          <p:nvPr/>
        </p:nvSpPr>
        <p:spPr>
          <a:xfrm>
            <a:off x="6713793" y="289443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Chord 173">
            <a:extLst>
              <a:ext uri="{FF2B5EF4-FFF2-40B4-BE49-F238E27FC236}">
                <a16:creationId xmlns:a16="http://schemas.microsoft.com/office/drawing/2014/main" id="{B4188D4E-2DEE-99D7-BB66-881C5D085332}"/>
              </a:ext>
            </a:extLst>
          </p:cNvPr>
          <p:cNvSpPr/>
          <p:nvPr/>
        </p:nvSpPr>
        <p:spPr>
          <a:xfrm flipH="1">
            <a:off x="6620769" y="289070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5" name="Oval 174">
            <a:extLst>
              <a:ext uri="{FF2B5EF4-FFF2-40B4-BE49-F238E27FC236}">
                <a16:creationId xmlns:a16="http://schemas.microsoft.com/office/drawing/2014/main" id="{0551B768-CA7C-3DF3-FE45-73D816F3ED52}"/>
              </a:ext>
            </a:extLst>
          </p:cNvPr>
          <p:cNvSpPr/>
          <p:nvPr/>
        </p:nvSpPr>
        <p:spPr>
          <a:xfrm>
            <a:off x="6715514" y="277128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6" name="Chord 175">
            <a:extLst>
              <a:ext uri="{FF2B5EF4-FFF2-40B4-BE49-F238E27FC236}">
                <a16:creationId xmlns:a16="http://schemas.microsoft.com/office/drawing/2014/main" id="{C50A9426-E08E-A0CB-024A-C3FA6B6E014F}"/>
              </a:ext>
            </a:extLst>
          </p:cNvPr>
          <p:cNvSpPr/>
          <p:nvPr/>
        </p:nvSpPr>
        <p:spPr>
          <a:xfrm flipH="1">
            <a:off x="6622490" y="276755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1" name="Oval 180">
            <a:extLst>
              <a:ext uri="{FF2B5EF4-FFF2-40B4-BE49-F238E27FC236}">
                <a16:creationId xmlns:a16="http://schemas.microsoft.com/office/drawing/2014/main" id="{4A09793A-1374-4D4A-B98A-CD064C1ED8C0}"/>
              </a:ext>
            </a:extLst>
          </p:cNvPr>
          <p:cNvSpPr/>
          <p:nvPr/>
        </p:nvSpPr>
        <p:spPr>
          <a:xfrm>
            <a:off x="6710329" y="235586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2" name="Chord 181">
            <a:extLst>
              <a:ext uri="{FF2B5EF4-FFF2-40B4-BE49-F238E27FC236}">
                <a16:creationId xmlns:a16="http://schemas.microsoft.com/office/drawing/2014/main" id="{296A2D99-44EE-9495-A067-2ECC0985989E}"/>
              </a:ext>
            </a:extLst>
          </p:cNvPr>
          <p:cNvSpPr/>
          <p:nvPr/>
        </p:nvSpPr>
        <p:spPr>
          <a:xfrm flipH="1">
            <a:off x="6617305" y="2352132"/>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3" name="Freeform: Shape 182">
            <a:extLst>
              <a:ext uri="{FF2B5EF4-FFF2-40B4-BE49-F238E27FC236}">
                <a16:creationId xmlns:a16="http://schemas.microsoft.com/office/drawing/2014/main" id="{C600630D-1D0C-67E4-F325-01FCD2100FE6}"/>
              </a:ext>
            </a:extLst>
          </p:cNvPr>
          <p:cNvSpPr/>
          <p:nvPr/>
        </p:nvSpPr>
        <p:spPr>
          <a:xfrm flipH="1" flipV="1">
            <a:off x="6999884" y="1722362"/>
            <a:ext cx="508787" cy="3694130"/>
          </a:xfrm>
          <a:custGeom>
            <a:avLst/>
            <a:gdLst>
              <a:gd name="connsiteX0" fmla="*/ 508732 w 508787"/>
              <a:gd name="connsiteY0" fmla="*/ 0 h 3694130"/>
              <a:gd name="connsiteX1" fmla="*/ 2536 w 508787"/>
              <a:gd name="connsiteY1" fmla="*/ 841629 h 3694130"/>
              <a:gd name="connsiteX2" fmla="*/ 278393 w 508787"/>
              <a:gd name="connsiteY2" fmla="*/ 1877947 h 3694130"/>
              <a:gd name="connsiteX3" fmla="*/ 157747 w 508787"/>
              <a:gd name="connsiteY3" fmla="*/ 2493829 h 3694130"/>
              <a:gd name="connsiteX4" fmla="*/ 426809 w 508787"/>
              <a:gd name="connsiteY4" fmla="*/ 3139068 h 3694130"/>
              <a:gd name="connsiteX5" fmla="*/ 492293 w 508787"/>
              <a:gd name="connsiteY5"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3694130" extrusionOk="0">
                <a:moveTo>
                  <a:pt x="508732" y="0"/>
                </a:moveTo>
                <a:cubicBezTo>
                  <a:pt x="521381" y="206765"/>
                  <a:pt x="79975" y="495821"/>
                  <a:pt x="2536" y="841629"/>
                </a:cubicBezTo>
                <a:cubicBezTo>
                  <a:pt x="-83387" y="1134131"/>
                  <a:pt x="373385" y="1506033"/>
                  <a:pt x="278393" y="1877947"/>
                </a:cubicBezTo>
                <a:cubicBezTo>
                  <a:pt x="174880" y="2136045"/>
                  <a:pt x="201241" y="2307119"/>
                  <a:pt x="157747" y="2493829"/>
                </a:cubicBezTo>
                <a:cubicBezTo>
                  <a:pt x="134508" y="2677830"/>
                  <a:pt x="313008" y="2944838"/>
                  <a:pt x="426809" y="3139068"/>
                </a:cubicBezTo>
                <a:cubicBezTo>
                  <a:pt x="541016" y="3343781"/>
                  <a:pt x="443121" y="3595748"/>
                  <a:pt x="492293" y="3694130"/>
                </a:cubicBezTo>
              </a:path>
            </a:pathLst>
          </a:custGeom>
          <a:noFill/>
          <a:ln w="38100">
            <a:solidFill>
              <a:srgbClr val="92D050"/>
            </a:solidFill>
            <a:prstDash val="lgDashDot"/>
            <a:extLst>
              <a:ext uri="{C807C97D-BFC1-408E-A445-0C87EB9F89A2}">
                <ask:lineSketchStyleProps xmlns:ask="http://schemas.microsoft.com/office/drawing/2018/sketchyshapes" sd="2770477063">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 name="connsiteX0" fmla="*/ 527222 w 527275"/>
                      <a:gd name="connsiteY0" fmla="*/ 0 h 2386518"/>
                      <a:gd name="connsiteX1" fmla="*/ 10394 w 527275"/>
                      <a:gd name="connsiteY1" fmla="*/ 499070 h 2386518"/>
                      <a:gd name="connsiteX2" fmla="*/ 296883 w 527275"/>
                      <a:gd name="connsiteY2" fmla="*/ 1213210 h 2386518"/>
                      <a:gd name="connsiteX3" fmla="*/ 800 w 527275"/>
                      <a:gd name="connsiteY3" fmla="*/ 1563006 h 2386518"/>
                      <a:gd name="connsiteX4" fmla="*/ 445299 w 527275"/>
                      <a:gd name="connsiteY4" fmla="*/ 2027932 h 2386518"/>
                      <a:gd name="connsiteX5" fmla="*/ 510783 w 527275"/>
                      <a:gd name="connsiteY5" fmla="*/ 2386518 h 2386518"/>
                      <a:gd name="connsiteX0" fmla="*/ 519304 w 519357"/>
                      <a:gd name="connsiteY0" fmla="*/ 0 h 2386518"/>
                      <a:gd name="connsiteX1" fmla="*/ 2476 w 519357"/>
                      <a:gd name="connsiteY1" fmla="*/ 499070 h 2386518"/>
                      <a:gd name="connsiteX2" fmla="*/ 288965 w 519357"/>
                      <a:gd name="connsiteY2" fmla="*/ 1213210 h 2386518"/>
                      <a:gd name="connsiteX3" fmla="*/ 168319 w 519357"/>
                      <a:gd name="connsiteY3" fmla="*/ 1611088 h 2386518"/>
                      <a:gd name="connsiteX4" fmla="*/ 437381 w 519357"/>
                      <a:gd name="connsiteY4" fmla="*/ 2027932 h 2386518"/>
                      <a:gd name="connsiteX5" fmla="*/ 502865 w 519357"/>
                      <a:gd name="connsiteY5" fmla="*/ 2386518 h 2386518"/>
                      <a:gd name="connsiteX0" fmla="*/ 429559 w 429625"/>
                      <a:gd name="connsiteY0" fmla="*/ 0 h 2386518"/>
                      <a:gd name="connsiteX1" fmla="*/ 3108 w 429625"/>
                      <a:gd name="connsiteY1" fmla="*/ 536849 h 2386518"/>
                      <a:gd name="connsiteX2" fmla="*/ 199220 w 429625"/>
                      <a:gd name="connsiteY2" fmla="*/ 1213210 h 2386518"/>
                      <a:gd name="connsiteX3" fmla="*/ 78574 w 429625"/>
                      <a:gd name="connsiteY3" fmla="*/ 1611088 h 2386518"/>
                      <a:gd name="connsiteX4" fmla="*/ 347636 w 429625"/>
                      <a:gd name="connsiteY4" fmla="*/ 2027932 h 2386518"/>
                      <a:gd name="connsiteX5" fmla="*/ 413120 w 429625"/>
                      <a:gd name="connsiteY5" fmla="*/ 2386518 h 2386518"/>
                      <a:gd name="connsiteX0" fmla="*/ 508732 w 508787"/>
                      <a:gd name="connsiteY0" fmla="*/ 0 h 2386518"/>
                      <a:gd name="connsiteX1" fmla="*/ 2536 w 508787"/>
                      <a:gd name="connsiteY1" fmla="*/ 543718 h 2386518"/>
                      <a:gd name="connsiteX2" fmla="*/ 278393 w 508787"/>
                      <a:gd name="connsiteY2" fmla="*/ 1213210 h 2386518"/>
                      <a:gd name="connsiteX3" fmla="*/ 157747 w 508787"/>
                      <a:gd name="connsiteY3" fmla="*/ 1611088 h 2386518"/>
                      <a:gd name="connsiteX4" fmla="*/ 426809 w 508787"/>
                      <a:gd name="connsiteY4" fmla="*/ 2027932 h 2386518"/>
                      <a:gd name="connsiteX5" fmla="*/ 492293 w 508787"/>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2386518">
                        <a:moveTo>
                          <a:pt x="508732" y="0"/>
                        </a:moveTo>
                        <a:cubicBezTo>
                          <a:pt x="514656" y="173214"/>
                          <a:pt x="40926" y="341516"/>
                          <a:pt x="2536" y="543718"/>
                        </a:cubicBezTo>
                        <a:cubicBezTo>
                          <a:pt x="-35854" y="745920"/>
                          <a:pt x="375718" y="1029315"/>
                          <a:pt x="278393" y="1213210"/>
                        </a:cubicBezTo>
                        <a:cubicBezTo>
                          <a:pt x="181068" y="1397105"/>
                          <a:pt x="177461" y="1480315"/>
                          <a:pt x="157747" y="1611088"/>
                        </a:cubicBezTo>
                        <a:cubicBezTo>
                          <a:pt x="138033" y="1741861"/>
                          <a:pt x="312884" y="1887945"/>
                          <a:pt x="426809" y="2027932"/>
                        </a:cubicBezTo>
                        <a:cubicBezTo>
                          <a:pt x="540734" y="2167919"/>
                          <a:pt x="433401" y="2315814"/>
                          <a:pt x="49229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8EA50395-9FFA-EADE-84B9-ECDA8CA419A4}"/>
                  </a:ext>
                </a:extLst>
              </p:cNvPr>
              <p:cNvSpPr txBox="1"/>
              <p:nvPr/>
            </p:nvSpPr>
            <p:spPr>
              <a:xfrm>
                <a:off x="2439950" y="205458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32" name="TextBox 231">
                <a:extLst>
                  <a:ext uri="{FF2B5EF4-FFF2-40B4-BE49-F238E27FC236}">
                    <a16:creationId xmlns:a16="http://schemas.microsoft.com/office/drawing/2014/main" id="{8EA50395-9FFA-EADE-84B9-ECDA8CA419A4}"/>
                  </a:ext>
                </a:extLst>
              </p:cNvPr>
              <p:cNvSpPr txBox="1">
                <a:spLocks noRot="1" noChangeAspect="1" noMove="1" noResize="1" noEditPoints="1" noAdjustHandles="1" noChangeArrowheads="1" noChangeShapeType="1" noTextEdit="1"/>
              </p:cNvSpPr>
              <p:nvPr/>
            </p:nvSpPr>
            <p:spPr>
              <a:xfrm>
                <a:off x="2439950" y="2054589"/>
                <a:ext cx="1972207" cy="307777"/>
              </a:xfrm>
              <a:prstGeom prst="rect">
                <a:avLst/>
              </a:prstGeom>
              <a:blipFill>
                <a:blip r:embed="rId8"/>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9EDC0038-4C22-FAE0-5FF2-64BADA1442B4}"/>
                  </a:ext>
                </a:extLst>
              </p:cNvPr>
              <p:cNvSpPr txBox="1"/>
              <p:nvPr/>
            </p:nvSpPr>
            <p:spPr>
              <a:xfrm>
                <a:off x="2437716" y="501264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236" name="TextBox 235">
                <a:extLst>
                  <a:ext uri="{FF2B5EF4-FFF2-40B4-BE49-F238E27FC236}">
                    <a16:creationId xmlns:a16="http://schemas.microsoft.com/office/drawing/2014/main" id="{9EDC0038-4C22-FAE0-5FF2-64BADA1442B4}"/>
                  </a:ext>
                </a:extLst>
              </p:cNvPr>
              <p:cNvSpPr txBox="1">
                <a:spLocks noRot="1" noChangeAspect="1" noMove="1" noResize="1" noEditPoints="1" noAdjustHandles="1" noChangeArrowheads="1" noChangeShapeType="1" noTextEdit="1"/>
              </p:cNvSpPr>
              <p:nvPr/>
            </p:nvSpPr>
            <p:spPr>
              <a:xfrm>
                <a:off x="2437716" y="5012642"/>
                <a:ext cx="1972207" cy="307777"/>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0A5F74E3-4273-7B64-F8BC-918DF52190B5}"/>
                  </a:ext>
                </a:extLst>
              </p:cNvPr>
              <p:cNvSpPr txBox="1"/>
              <p:nvPr/>
            </p:nvSpPr>
            <p:spPr>
              <a:xfrm>
                <a:off x="7931010" y="5033824"/>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238" name="TextBox 237">
                <a:extLst>
                  <a:ext uri="{FF2B5EF4-FFF2-40B4-BE49-F238E27FC236}">
                    <a16:creationId xmlns:a16="http://schemas.microsoft.com/office/drawing/2014/main" id="{0A5F74E3-4273-7B64-F8BC-918DF52190B5}"/>
                  </a:ext>
                </a:extLst>
              </p:cNvPr>
              <p:cNvSpPr txBox="1">
                <a:spLocks noRot="1" noChangeAspect="1" noMove="1" noResize="1" noEditPoints="1" noAdjustHandles="1" noChangeArrowheads="1" noChangeShapeType="1" noTextEdit="1"/>
              </p:cNvSpPr>
              <p:nvPr/>
            </p:nvSpPr>
            <p:spPr>
              <a:xfrm>
                <a:off x="7931010" y="5033824"/>
                <a:ext cx="1972207" cy="307777"/>
              </a:xfrm>
              <a:prstGeom prst="rect">
                <a:avLst/>
              </a:prstGeom>
              <a:blipFill>
                <a:blip r:embed="rId10"/>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7F20E52A-E09D-89AC-AF54-F845D4361B3F}"/>
                  </a:ext>
                </a:extLst>
              </p:cNvPr>
              <p:cNvSpPr txBox="1"/>
              <p:nvPr/>
            </p:nvSpPr>
            <p:spPr>
              <a:xfrm>
                <a:off x="7899788" y="2028931"/>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239" name="TextBox 238">
                <a:extLst>
                  <a:ext uri="{FF2B5EF4-FFF2-40B4-BE49-F238E27FC236}">
                    <a16:creationId xmlns:a16="http://schemas.microsoft.com/office/drawing/2014/main" id="{7F20E52A-E09D-89AC-AF54-F845D4361B3F}"/>
                  </a:ext>
                </a:extLst>
              </p:cNvPr>
              <p:cNvSpPr txBox="1">
                <a:spLocks noRot="1" noChangeAspect="1" noMove="1" noResize="1" noEditPoints="1" noAdjustHandles="1" noChangeArrowheads="1" noChangeShapeType="1" noTextEdit="1"/>
              </p:cNvSpPr>
              <p:nvPr/>
            </p:nvSpPr>
            <p:spPr>
              <a:xfrm>
                <a:off x="7899788" y="2028931"/>
                <a:ext cx="1972207" cy="307777"/>
              </a:xfrm>
              <a:prstGeom prst="rect">
                <a:avLst/>
              </a:prstGeom>
              <a:blipFill>
                <a:blip r:embed="rId11"/>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272638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6D0820-73B9-BF84-E456-0655D5142365}"/>
              </a:ext>
            </a:extLst>
          </p:cNvPr>
          <p:cNvPicPr>
            <a:picLocks noGrp="1" noChangeAspect="1"/>
          </p:cNvPicPr>
          <p:nvPr>
            <p:ph idx="1"/>
          </p:nvPr>
        </p:nvPicPr>
        <p:blipFill>
          <a:blip r:embed="rId2"/>
          <a:stretch>
            <a:fillRect/>
          </a:stretch>
        </p:blipFill>
        <p:spPr>
          <a:xfrm>
            <a:off x="764836" y="643466"/>
            <a:ext cx="10662328" cy="5571067"/>
          </a:xfrm>
          <a:prstGeom prst="rect">
            <a:avLst/>
          </a:prstGeom>
        </p:spPr>
      </p:pic>
    </p:spTree>
    <p:extLst>
      <p:ext uri="{BB962C8B-B14F-4D97-AF65-F5344CB8AC3E}">
        <p14:creationId xmlns:p14="http://schemas.microsoft.com/office/powerpoint/2010/main" val="311796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Re-weight observations based on the inverse of the propensity of their observed treatments and then take the difference in means</a:t>
                </a:r>
              </a:p>
              <a:p>
                <a:pPr>
                  <a:spcAft>
                    <a:spcPts val="1200"/>
                  </a:spcAft>
                </a:pPr>
                <a:r>
                  <a:rPr lang="en-US" dirty="0"/>
                  <a:t>Let </a:t>
                </a:r>
                <a14:m>
                  <m:oMath xmlns:m="http://schemas.openxmlformats.org/officeDocument/2006/math">
                    <m:r>
                      <a:rPr lang="en-US" b="0" i="1" smtClean="0">
                        <a:latin typeface="Cambria Math" panose="02040503050406030204" pitchFamily="18" charset="0"/>
                      </a:rPr>
                      <m:t>𝑊</m:t>
                    </m:r>
                  </m:oMath>
                </a14:m>
                <a:r>
                  <a:rPr lang="en-US" dirty="0"/>
                  <a:t> be inverse propensity weight we multiplied each observation by</a:t>
                </a:r>
              </a:p>
              <a:p>
                <a:pPr>
                  <a:spcAft>
                    <a:spcPts val="1200"/>
                  </a:spcAft>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𝑊</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den>
                      </m:f>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oMath>
                  </m:oMathPara>
                </a14:m>
                <a:endParaRPr lang="en-US" dirty="0"/>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1272302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a:bodyPr>
              <a:lstStyle/>
              <a:p>
                <a:r>
                  <a:rPr lang="en-US" dirty="0"/>
                  <a:t>An inverse propensity re-weighted average observed outcome, identifies the average potential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oMath>
                  </m:oMathPara>
                </a14:m>
                <a:endParaRPr lang="en-US" dirty="0"/>
              </a:p>
              <a:p>
                <a:endParaRPr lang="en-US" dirty="0"/>
              </a:p>
              <a:p>
                <a:r>
                  <a:rPr lang="en-US" dirty="0"/>
                  <a:t>Same holds even conditioning on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 | </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044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fontScale="92500"/>
              </a:bodyPr>
              <a:lstStyle/>
              <a:p>
                <a:r>
                  <a:rPr lang="en-US" dirty="0"/>
                  <a:t>Simple proof: law of iterated expectations (tower law)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e>
                                  </m:d>
                                </m:e>
                              </m:d>
                              <m:r>
                                <a:rPr lang="en-US" b="0" i="1" smtClean="0">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d>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r>
                                <a:rPr lang="en-US" i="1">
                                  <a:latin typeface="Cambria Math" panose="02040503050406030204" pitchFamily="18" charset="0"/>
                                </a:rPr>
                                <m:t>𝑋</m:t>
                              </m:r>
                            </m:e>
                          </m:d>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e>
                      </m:eqArr>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CFE3368-FF7A-2E46-3F1E-F09F0DBE510E}"/>
                  </a:ext>
                </a:extLst>
              </p:cNvPr>
              <p:cNvSpPr txBox="1"/>
              <p:nvPr/>
            </p:nvSpPr>
            <p:spPr>
              <a:xfrm>
                <a:off x="8111448" y="327025"/>
                <a:ext cx="3981236" cy="138499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800" b="1" dirty="0">
                    <a:latin typeface="+mj-lt"/>
                  </a:rPr>
                  <a:t>Tower Law.</a:t>
                </a:r>
                <a:r>
                  <a:rPr lang="en-US" sz="2800" b="0" dirty="0">
                    <a:latin typeface="+mj-lt"/>
                  </a:rPr>
                  <a:t> For any random variables </a:t>
                </a:r>
                <a14:m>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r>
                      <a:rPr lang="en-US" sz="2800" b="0" i="1" smtClean="0">
                        <a:latin typeface="Cambria Math" panose="02040503050406030204" pitchFamily="18" charset="0"/>
                      </a:rPr>
                      <m:t>𝑉</m:t>
                    </m:r>
                    <m:r>
                      <a:rPr lang="en-US" sz="2800" b="0" i="1" smtClean="0">
                        <a:latin typeface="Cambria Math" panose="02040503050406030204" pitchFamily="18" charset="0"/>
                      </a:rPr>
                      <m:t>, </m:t>
                    </m:r>
                    <m:r>
                      <a:rPr lang="en-US" sz="2800" b="0" i="1" smtClean="0">
                        <a:latin typeface="Cambria Math" panose="02040503050406030204" pitchFamily="18" charset="0"/>
                      </a:rPr>
                      <m:t>𝑈</m:t>
                    </m:r>
                  </m:oMath>
                </a14:m>
                <a:endParaRPr lang="en-US" sz="2800" b="0" dirty="0">
                  <a:latin typeface="+mj-lt"/>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𝑍</m:t>
                          </m:r>
                          <m:r>
                            <a:rPr lang="en-US" sz="2800" b="0" i="1" smtClean="0">
                              <a:latin typeface="Cambria Math" panose="02040503050406030204" pitchFamily="18" charset="0"/>
                            </a:rPr>
                            <m:t>|</m:t>
                          </m:r>
                          <m:r>
                            <a:rPr lang="en-US" sz="2800" b="0" i="1" smtClean="0">
                              <a:latin typeface="Cambria Math" panose="02040503050406030204" pitchFamily="18" charset="0"/>
                            </a:rPr>
                            <m:t>𝑉</m:t>
                          </m:r>
                        </m:e>
                      </m:d>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𝐸</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𝑍</m:t>
                                  </m:r>
                                </m:e>
                                <m:e>
                                  <m:r>
                                    <a:rPr lang="en-US" sz="2800" i="1">
                                      <a:latin typeface="Cambria Math" panose="02040503050406030204" pitchFamily="18" charset="0"/>
                                    </a:rPr>
                                    <m:t>𝑈</m:t>
                                  </m:r>
                                  <m:r>
                                    <a:rPr lang="en-US" sz="2800" i="1">
                                      <a:latin typeface="Cambria Math" panose="02040503050406030204" pitchFamily="18" charset="0"/>
                                    </a:rPr>
                                    <m:t>,</m:t>
                                  </m:r>
                                  <m:r>
                                    <a:rPr lang="en-US" sz="2800" i="1">
                                      <a:latin typeface="Cambria Math" panose="02040503050406030204" pitchFamily="18" charset="0"/>
                                    </a:rPr>
                                    <m:t>𝑉</m:t>
                                  </m:r>
                                </m:e>
                              </m:d>
                            </m:e>
                          </m:d>
                          <m:r>
                            <a:rPr lang="en-US" sz="2800" b="0" i="1" smtClean="0">
                              <a:latin typeface="Cambria Math" panose="02040503050406030204" pitchFamily="18" charset="0"/>
                            </a:rPr>
                            <m:t>𝑉</m:t>
                          </m:r>
                        </m:e>
                      </m:d>
                    </m:oMath>
                  </m:oMathPara>
                </a14:m>
                <a:endParaRPr lang="en-US" sz="2800" dirty="0">
                  <a:latin typeface="+mj-lt"/>
                </a:endParaRPr>
              </a:p>
            </p:txBody>
          </p:sp>
        </mc:Choice>
        <mc:Fallback xmlns="">
          <p:sp>
            <p:nvSpPr>
              <p:cNvPr id="4" name="TextBox 3">
                <a:extLst>
                  <a:ext uri="{FF2B5EF4-FFF2-40B4-BE49-F238E27FC236}">
                    <a16:creationId xmlns:a16="http://schemas.microsoft.com/office/drawing/2014/main" id="{ACFE3368-FF7A-2E46-3F1E-F09F0DBE510E}"/>
                  </a:ext>
                </a:extLst>
              </p:cNvPr>
              <p:cNvSpPr txBox="1">
                <a:spLocks noRot="1" noChangeAspect="1" noMove="1" noResize="1" noEditPoints="1" noAdjustHandles="1" noChangeArrowheads="1" noChangeShapeType="1" noTextEdit="1"/>
              </p:cNvSpPr>
              <p:nvPr/>
            </p:nvSpPr>
            <p:spPr>
              <a:xfrm>
                <a:off x="8111448" y="327025"/>
                <a:ext cx="3981236" cy="1384995"/>
              </a:xfrm>
              <a:prstGeom prst="rect">
                <a:avLst/>
              </a:prstGeom>
              <a:blipFill>
                <a:blip r:embed="rId3"/>
                <a:stretch>
                  <a:fillRect l="-3049" t="-3913"/>
                </a:stretch>
              </a:blipFill>
            </p:spPr>
            <p:txBody>
              <a:bodyPr/>
              <a:lstStyle/>
              <a:p>
                <a:r>
                  <a:rPr lang="en-US">
                    <a:noFill/>
                  </a:rPr>
                  <a:t> </a:t>
                </a:r>
              </a:p>
            </p:txBody>
          </p:sp>
        </mc:Fallback>
      </mc:AlternateContent>
    </p:spTree>
    <p:extLst>
      <p:ext uri="{BB962C8B-B14F-4D97-AF65-F5344CB8AC3E}">
        <p14:creationId xmlns:p14="http://schemas.microsoft.com/office/powerpoint/2010/main" val="27366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lnSpcReduction="10000"/>
              </a:bodyPr>
              <a:lstStyle/>
              <a:p>
                <a:r>
                  <a:rPr lang="en-US" dirty="0"/>
                  <a:t>Inverse propensity re-weighted average observed outcome, identifies the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e>
                                  <m:r>
                                    <a:rPr lang="en-US" i="1">
                                      <a:latin typeface="Cambria Math" panose="02040503050406030204" pitchFamily="18" charset="0"/>
                                    </a:rPr>
                                    <m:t>𝑋</m:t>
                                  </m:r>
                                </m:e>
                              </m:d>
                            </m:e>
                          </m:func>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e>
                                  <m:r>
                                    <a:rPr lang="en-US" i="1">
                                      <a:latin typeface="Cambria Math" panose="02040503050406030204" pitchFamily="18" charset="0"/>
                                    </a:rPr>
                                    <m:t>𝑋</m:t>
                                  </m:r>
                                </m:e>
                              </m:d>
                            </m:e>
                          </m:func>
                        </m:den>
                      </m:f>
                    </m:oMath>
                  </m:oMathPara>
                </a14:m>
                <a:endParaRPr lang="en-US" dirty="0"/>
              </a:p>
              <a:p>
                <a:r>
                  <a:rPr lang="en-US" dirty="0"/>
                  <a:t>If we know the propensity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(stratified RCT), then we have an easy way to estimate the ATE (a simple average)</a:t>
                </a:r>
              </a:p>
              <a:p>
                <a:r>
                  <a:rPr lang="en-US" dirty="0"/>
                  <a:t>However, not statistically efficient</a:t>
                </a:r>
              </a:p>
              <a:p>
                <a:r>
                  <a:rPr lang="en-US" dirty="0"/>
                  <a:t>Ignores all extra information in X that can help explain Y</a:t>
                </a:r>
              </a:p>
              <a:p>
                <a:r>
                  <a:rPr lang="en-US" dirty="0"/>
                  <a:t>IPW is similar qualitatively to two-means estimate; can have large variance because it does not remove the “explainable” variation in Y</a:t>
                </a:r>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336028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ATE is a simple weighted average outcome:</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e>
                      </m:d>
                      <m:r>
                        <a:rPr lang="en-US" sz="3200" i="1">
                          <a:latin typeface="Cambria Math" panose="02040503050406030204" pitchFamily="18" charset="0"/>
                        </a:rPr>
                        <m:t>,  </m:t>
                      </m:r>
                      <m:r>
                        <a:rPr lang="en-US" sz="3200" i="1">
                          <a:latin typeface="Cambria Math" panose="02040503050406030204" pitchFamily="18" charset="0"/>
                        </a:rPr>
                        <m:t>𝐻</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e>
                                  <m:r>
                                    <a:rPr lang="en-US" sz="3200" i="1">
                                      <a:latin typeface="Cambria Math" panose="02040503050406030204" pitchFamily="18" charset="0"/>
                                    </a:rPr>
                                    <m:t>𝑋</m:t>
                                  </m:r>
                                </m:e>
                              </m:d>
                            </m:e>
                          </m:func>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e>
                                  <m:r>
                                    <a:rPr lang="en-US" sz="3200" i="1">
                                      <a:latin typeface="Cambria Math" panose="02040503050406030204" pitchFamily="18" charset="0"/>
                                    </a:rPr>
                                    <m:t>𝑋</m:t>
                                  </m:r>
                                </m:e>
                              </m:d>
                            </m:e>
                          </m:func>
                        </m:den>
                      </m:f>
                    </m:oMath>
                  </m:oMathPara>
                </a14:m>
                <a:br>
                  <a:rPr lang="en-US" sz="3600" kern="1200" dirty="0">
                    <a:solidFill>
                      <a:schemeClr val="tx1"/>
                    </a:solidFill>
                  </a:rPr>
                </a:br>
                <a:r>
                  <a:rPr lang="en-US" sz="3600" dirty="0"/>
                  <a:t>Very simple to estimate if we know the propensity.</a:t>
                </a:r>
                <a:endParaRPr lang="en-US" sz="3600" kern="1200" dirty="0">
                  <a:solidFill>
                    <a:schemeClr val="tx1"/>
                  </a:solidFill>
                </a:endParaRPr>
              </a:p>
            </p:txBody>
          </p:sp>
        </mc:Choice>
        <mc:Fallback>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445"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097804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AA2F-58E3-275B-D11A-BE6453471B48}"/>
              </a:ext>
            </a:extLst>
          </p:cNvPr>
          <p:cNvSpPr>
            <a:spLocks noGrp="1"/>
          </p:cNvSpPr>
          <p:nvPr>
            <p:ph type="title"/>
          </p:nvPr>
        </p:nvSpPr>
        <p:spPr/>
        <p:txBody>
          <a:bodyPr/>
          <a:lstStyle/>
          <a:p>
            <a:r>
              <a:rPr lang="en-US" dirty="0"/>
              <a:t>Clever Target Outcome Approach for CATE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6B6698-582A-C882-1F5C-AC40963D027A}"/>
                  </a:ext>
                </a:extLst>
              </p:cNvPr>
              <p:cNvSpPr>
                <a:spLocks noGrp="1"/>
              </p:cNvSpPr>
              <p:nvPr>
                <p:ph idx="1"/>
              </p:nvPr>
            </p:nvSpPr>
            <p:spPr/>
            <p:txBody>
              <a:bodyPr>
                <a:normAutofit/>
              </a:bodyPr>
              <a:lstStyle/>
              <a:p>
                <a:r>
                  <a:rPr lang="en-US" dirty="0"/>
                  <a:t>Note that we showed that the CATE satisfies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oMath>
                  </m:oMathPara>
                </a14:m>
                <a:endParaRPr lang="en-US" dirty="0"/>
              </a:p>
              <a:p>
                <a:r>
                  <a:rPr lang="en-US" dirty="0"/>
                  <a:t>So CATE can be thought as the solution to the prediction problem of predicting </a:t>
                </a:r>
                <a14:m>
                  <m:oMath xmlns:m="http://schemas.openxmlformats.org/officeDocument/2006/math">
                    <m:r>
                      <a:rPr lang="en-US" b="0" i="1" smtClean="0">
                        <a:latin typeface="Cambria Math" panose="02040503050406030204" pitchFamily="18" charset="0"/>
                      </a:rPr>
                      <m:t>𝐻𝑌</m:t>
                    </m:r>
                  </m:oMath>
                </a14:m>
                <a:r>
                  <a:rPr lang="en-US" dirty="0"/>
                  <a:t> from </a:t>
                </a:r>
                <a14:m>
                  <m:oMath xmlns:m="http://schemas.openxmlformats.org/officeDocument/2006/math">
                    <m:r>
                      <a:rPr lang="en-US" b="0" i="1" smtClean="0">
                        <a:latin typeface="Cambria Math" panose="02040503050406030204" pitchFamily="18" charset="0"/>
                      </a:rPr>
                      <m:t>𝑋</m:t>
                    </m:r>
                  </m:oMath>
                </a14:m>
                <a:endParaRPr lang="en-US" dirty="0"/>
              </a:p>
              <a:p>
                <a:r>
                  <a:rPr lang="en-US" dirty="0"/>
                  <a:t>If we assume an interactive CEF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b="0"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OLS and Double Lasso can be used to perform inference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oMath>
                </a14:m>
                <a:endParaRPr lang="en-US" dirty="0"/>
              </a:p>
            </p:txBody>
          </p:sp>
        </mc:Choice>
        <mc:Fallback>
          <p:sp>
            <p:nvSpPr>
              <p:cNvPr id="3" name="Content Placeholder 2">
                <a:extLst>
                  <a:ext uri="{FF2B5EF4-FFF2-40B4-BE49-F238E27FC236}">
                    <a16:creationId xmlns:a16="http://schemas.microsoft.com/office/drawing/2014/main" id="{A36B6698-582A-C882-1F5C-AC40963D027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22603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CATE is the solution to a predictive problem, predicting a weighted outcome from covariates:</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r>
                            <a:rPr lang="en-US" sz="3200" b="0" i="1" smtClean="0">
                              <a:latin typeface="Cambria Math" panose="02040503050406030204" pitchFamily="18" charset="0"/>
                            </a:rPr>
                            <m:t>|</m:t>
                          </m:r>
                          <m:r>
                            <a:rPr lang="en-US" sz="3200" b="0" i="1" smtClean="0">
                              <a:latin typeface="Cambria Math" panose="02040503050406030204" pitchFamily="18" charset="0"/>
                            </a:rPr>
                            <m:t>𝑋</m:t>
                          </m:r>
                        </m:e>
                      </m:d>
                    </m:oMath>
                  </m:oMathPara>
                </a14:m>
                <a:br>
                  <a:rPr lang="en-US" sz="3600" kern="1200" dirty="0">
                    <a:solidFill>
                      <a:schemeClr val="tx1"/>
                    </a:solidFill>
                  </a:rPr>
                </a:br>
                <a:r>
                  <a:rPr lang="en-US" sz="3600" dirty="0"/>
                  <a:t>If we know the propensity, we can easily do inference with linear models of the CATE using OLS and double Lasso techniques.</a:t>
                </a:r>
                <a:endParaRPr lang="en-US" sz="3600" kern="1200" dirty="0">
                  <a:solidFill>
                    <a:schemeClr val="tx1"/>
                  </a:solidFill>
                </a:endParaRPr>
              </a:p>
            </p:txBody>
          </p:sp>
        </mc:Choice>
        <mc:Fallback>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2036"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648032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23F8-10BF-E264-908E-A3BFA661954C}"/>
              </a:ext>
            </a:extLst>
          </p:cNvPr>
          <p:cNvSpPr>
            <a:spLocks noGrp="1"/>
          </p:cNvSpPr>
          <p:nvPr>
            <p:ph type="title"/>
          </p:nvPr>
        </p:nvSpPr>
        <p:spPr/>
        <p:txBody>
          <a:bodyPr/>
          <a:lstStyle/>
          <a:p>
            <a:r>
              <a:rPr lang="en-US" dirty="0"/>
              <a:t>Sensitive to Violations of Randomization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F5B9AB-C4B9-F2B9-B78E-990601614B61}"/>
                  </a:ext>
                </a:extLst>
              </p:cNvPr>
              <p:cNvSpPr>
                <a:spLocks noGrp="1"/>
              </p:cNvSpPr>
              <p:nvPr>
                <p:ph idx="1"/>
              </p:nvPr>
            </p:nvSpPr>
            <p:spPr/>
            <p:txBody>
              <a:bodyPr>
                <a:normAutofit/>
              </a:bodyPr>
              <a:lstStyle/>
              <a:p>
                <a:r>
                  <a:rPr lang="en-US" dirty="0"/>
                  <a:t>Even if we know propensity, should perform co-variate balance checks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b="0" dirty="0"/>
              </a:p>
              <a:p>
                <a:r>
                  <a:rPr lang="en-US" dirty="0"/>
                  <a:t>Equivalently for any function </a:t>
                </a:r>
                <a14:m>
                  <m:oMath xmlns:m="http://schemas.openxmlformats.org/officeDocument/2006/math">
                    <m:r>
                      <a:rPr lang="en-US" b="0" i="1" smtClean="0">
                        <a:latin typeface="Cambria Math" panose="02040503050406030204" pitchFamily="18" charset="0"/>
                      </a:rPr>
                      <m:t>𝑓</m:t>
                    </m:r>
                  </m:oMath>
                </a14:m>
                <a:r>
                  <a:rPr lang="en-US" dirty="0"/>
                  <a:t> of </a:t>
                </a:r>
                <a14:m>
                  <m:oMath xmlns:m="http://schemas.openxmlformats.org/officeDocument/2006/math">
                    <m:r>
                      <a:rPr lang="en-US" b="0" i="1" dirty="0" smtClean="0">
                        <a:latin typeface="Cambria Math" panose="02040503050406030204" pitchFamily="18" charset="0"/>
                      </a:rPr>
                      <m:t>𝑋</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=0</m:t>
                      </m:r>
                    </m:oMath>
                  </m:oMathPara>
                </a14:m>
                <a:endParaRPr lang="en-US" dirty="0"/>
              </a:p>
              <a:p>
                <a:r>
                  <a:rPr lang="en-US" dirty="0"/>
                  <a:t>For any vector of transformations </a:t>
                </a:r>
                <a14:m>
                  <m:oMath xmlns:m="http://schemas.openxmlformats.org/officeDocument/2006/math">
                    <m:r>
                      <m:rPr>
                        <m:sty m:val="p"/>
                      </m:rPr>
                      <a:rPr lang="en-US" b="0" i="0" smtClean="0">
                        <a:latin typeface="Cambria Math" panose="02040503050406030204" pitchFamily="18" charset="0"/>
                      </a:rPr>
                      <m:t>W</m:t>
                    </m:r>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if we run a linear regression of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𝑊</m:t>
                    </m:r>
                  </m:oMath>
                </a14:m>
                <a:r>
                  <a:rPr lang="en-US" dirty="0"/>
                  <a:t>, then by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𝑊</m:t>
                              </m:r>
                            </m:e>
                          </m:d>
                          <m:r>
                            <a:rPr lang="en-US" b="0" i="1" smtClean="0">
                              <a:latin typeface="Cambria Math" panose="02040503050406030204" pitchFamily="18" charset="0"/>
                            </a:rPr>
                            <m:t>𝑊</m:t>
                          </m:r>
                        </m:e>
                      </m:d>
                      <m:r>
                        <a:rPr lang="en-US" b="0" i="1" smtClean="0">
                          <a:latin typeface="Cambria Math" panose="02040503050406030204" pitchFamily="18" charset="0"/>
                        </a:rPr>
                        <m:t>=0⇒</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𝐻𝑊</m:t>
                          </m:r>
                        </m:e>
                      </m:d>
                      <m:r>
                        <a:rPr lang="en-US" b="0" i="1" smtClean="0">
                          <a:latin typeface="Cambria Math" panose="02040503050406030204" pitchFamily="18" charset="0"/>
                        </a:rPr>
                        <m:t>=0</m:t>
                      </m:r>
                    </m:oMath>
                  </m:oMathPara>
                </a14:m>
                <a:endParaRPr lang="en-US" dirty="0"/>
              </a:p>
              <a:p>
                <a:r>
                  <a:rPr lang="en-US" dirty="0"/>
                  <a:t>Run linear regression predicting </a:t>
                </a:r>
                <a14:m>
                  <m:oMath xmlns:m="http://schemas.openxmlformats.org/officeDocument/2006/math">
                    <m:r>
                      <a:rPr lang="en-US" b="0" i="1" smtClean="0">
                        <a:latin typeface="Cambria Math" panose="02040503050406030204" pitchFamily="18" charset="0"/>
                      </a:rPr>
                      <m:t>𝐻</m:t>
                    </m:r>
                  </m:oMath>
                </a14:m>
                <a:r>
                  <a:rPr lang="en-US" dirty="0"/>
                  <a:t> from many transformations </a:t>
                </a:r>
                <a14:m>
                  <m:oMath xmlns:m="http://schemas.openxmlformats.org/officeDocument/2006/math">
                    <m:r>
                      <a:rPr lang="en-US" b="0" i="1" smtClean="0">
                        <a:latin typeface="Cambria Math" panose="02040503050406030204" pitchFamily="18" charset="0"/>
                      </a:rPr>
                      <m:t>𝑊</m:t>
                    </m:r>
                  </m:oMath>
                </a14:m>
                <a:r>
                  <a:rPr lang="en-US" dirty="0"/>
                  <a:t> of </a:t>
                </a:r>
                <a14:m>
                  <m:oMath xmlns:m="http://schemas.openxmlformats.org/officeDocument/2006/math">
                    <m:r>
                      <a:rPr lang="en-US" b="0" i="1" smtClean="0">
                        <a:latin typeface="Cambria Math" panose="02040503050406030204" pitchFamily="18" charset="0"/>
                      </a:rPr>
                      <m:t>𝑋</m:t>
                    </m:r>
                  </m:oMath>
                </a14:m>
                <a:r>
                  <a:rPr lang="en-US" dirty="0"/>
                  <a:t> and check if any coefficient is significant</a:t>
                </a:r>
              </a:p>
            </p:txBody>
          </p:sp>
        </mc:Choice>
        <mc:Fallback xmlns="">
          <p:sp>
            <p:nvSpPr>
              <p:cNvPr id="3" name="Content Placeholder 2">
                <a:extLst>
                  <a:ext uri="{FF2B5EF4-FFF2-40B4-BE49-F238E27FC236}">
                    <a16:creationId xmlns:a16="http://schemas.microsoft.com/office/drawing/2014/main" id="{F7F5B9AB-C4B9-F2B9-B78E-990601614B6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6747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Simplifying Identification by Conditioning: Sufficient Statistic</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Suffices to control/adjust for propensity</a:t>
            </a:r>
          </a:p>
        </p:txBody>
      </p:sp>
    </p:spTree>
    <p:extLst>
      <p:ext uri="{BB962C8B-B14F-4D97-AF65-F5344CB8AC3E}">
        <p14:creationId xmlns:p14="http://schemas.microsoft.com/office/powerpoint/2010/main" val="2115351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lnSpcReduction="100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And therefore, average effect is identified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e>
                      </m:d>
                    </m:oMath>
                  </m:oMathPara>
                </a14:m>
                <a:endParaRPr lang="en-US" dirty="0"/>
              </a:p>
              <a:p>
                <a:r>
                  <a:rPr lang="en-US" dirty="0"/>
                  <a:t>If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known and </a:t>
                </a:r>
                <a14:m>
                  <m:oMath xmlns:m="http://schemas.openxmlformats.org/officeDocument/2006/math">
                    <m:r>
                      <a:rPr lang="en-US" b="0" i="1" smtClean="0">
                        <a:latin typeface="Cambria Math" panose="02040503050406030204" pitchFamily="18" charset="0"/>
                      </a:rPr>
                      <m:t>𝑋</m:t>
                    </m:r>
                  </m:oMath>
                </a14:m>
                <a:r>
                  <a:rPr lang="en-US" dirty="0"/>
                  <a:t> is complex and high-dimensional, allows us to avoid the high-dimensional regression problem</a:t>
                </a:r>
              </a:p>
              <a:p>
                <a:r>
                  <a:rPr lang="en-US" dirty="0"/>
                  <a:t>Suffices to run a (non-linear) regression on a single scalar co-variate to estimate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(e.g. run OLS on many engineered features of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or generic ML)</a:t>
                </a:r>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US">
                    <a:noFill/>
                  </a:rPr>
                  <a:t> </a:t>
                </a:r>
              </a:p>
            </p:txBody>
          </p:sp>
        </mc:Fallback>
      </mc:AlternateContent>
    </p:spTree>
    <p:extLst>
      <p:ext uri="{BB962C8B-B14F-4D97-AF65-F5344CB8AC3E}">
        <p14:creationId xmlns:p14="http://schemas.microsoft.com/office/powerpoint/2010/main" val="125885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584"/>
          <a:stretch/>
        </p:blipFill>
        <p:spPr>
          <a:xfrm>
            <a:off x="913611" y="3572933"/>
            <a:ext cx="10364777" cy="2641600"/>
          </a:xfrm>
          <a:prstGeom prst="rect">
            <a:avLst/>
          </a:prstGeom>
        </p:spPr>
      </p:pic>
    </p:spTree>
    <p:extLst>
      <p:ext uri="{BB962C8B-B14F-4D97-AF65-F5344CB8AC3E}">
        <p14:creationId xmlns:p14="http://schemas.microsoft.com/office/powerpoint/2010/main" val="434478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fontScale="925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Intuition: we can think of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with </a:t>
                </a:r>
                <a14:m>
                  <m:oMath xmlns:m="http://schemas.openxmlformats.org/officeDocument/2006/math">
                    <m:r>
                      <a:rPr lang="en-US" b="0" i="1" smtClean="0">
                        <a:latin typeface="Cambria Math" panose="02040503050406030204" pitchFamily="18" charset="0"/>
                      </a:rPr>
                      <m:t>𝑈</m:t>
                    </m:r>
                    <m:r>
                      <a:rPr lang="en-US" i="1" spc="-80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So </a:t>
                </a:r>
                <a14:m>
                  <m:oMath xmlns:m="http://schemas.openxmlformats.org/officeDocument/2006/math">
                    <m:r>
                      <a:rPr lang="en-US" b="0" i="1" smtClean="0">
                        <a:latin typeface="Cambria Math" panose="02040503050406030204" pitchFamily="18" charset="0"/>
                      </a:rPr>
                      <m:t>𝐷</m:t>
                    </m:r>
                  </m:oMath>
                </a14:m>
                <a:r>
                  <a:rPr lang="en-US" dirty="0"/>
                  <a:t> only correlates with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oMath>
                </a14:m>
                <a:r>
                  <a:rPr lang="en-US" dirty="0"/>
                  <a:t> through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r>
                  <a:rPr lang="en-US" dirty="0"/>
                  <a:t>Formally: by Horvitz-Thompson Theorem</a:t>
                </a:r>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𝑌</m:t>
                                  </m:r>
                                </m:e>
                                <m:sup>
                                  <m:d>
                                    <m:dPr>
                                      <m:ctrlPr>
                                        <a:rPr lang="en-US" i="1">
                                          <a:latin typeface="Cambria Math" panose="02040503050406030204" pitchFamily="18" charset="0"/>
                                        </a:rPr>
                                      </m:ctrlPr>
                                    </m:dPr>
                                    <m:e>
                                      <m:r>
                                        <a:rPr lang="en-US" i="1">
                                          <a:latin typeface="Cambria Math" panose="02040503050406030204" pitchFamily="18" charset="0"/>
                                        </a:rPr>
                                        <m:t>1</m:t>
                                      </m:r>
                                    </m:e>
                                  </m:d>
                                </m:sup>
                              </m:sSup>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qAr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27529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FE96-DFDB-2185-AA18-EEB1349A8271}"/>
              </a:ext>
            </a:extLst>
          </p:cNvPr>
          <p:cNvSpPr>
            <a:spLocks noGrp="1"/>
          </p:cNvSpPr>
          <p:nvPr>
            <p:ph type="title"/>
          </p:nvPr>
        </p:nvSpPr>
        <p:spPr/>
        <p:txBody>
          <a:bodyPr/>
          <a:lstStyle/>
          <a:p>
            <a:r>
              <a:rPr lang="en-US" dirty="0"/>
              <a:t>Improving 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0BBF60-FB30-2F1C-8AB3-BFF2F101BE74}"/>
                  </a:ext>
                </a:extLst>
              </p:cNvPr>
              <p:cNvSpPr>
                <a:spLocks noGrp="1"/>
              </p:cNvSpPr>
              <p:nvPr>
                <p:ph idx="1"/>
              </p:nvPr>
            </p:nvSpPr>
            <p:spPr/>
            <p:txBody>
              <a:bodyPr>
                <a:normAutofit lnSpcReduction="10000"/>
              </a:bodyPr>
              <a:lstStyle/>
              <a:p>
                <a:r>
                  <a:rPr lang="en-US" dirty="0"/>
                  <a:t>Extra co-variates </a:t>
                </a:r>
                <a14:m>
                  <m:oMath xmlns:m="http://schemas.openxmlformats.org/officeDocument/2006/math">
                    <m:r>
                      <a:rPr lang="en-US" b="0" i="1" smtClean="0">
                        <a:latin typeface="Cambria Math" panose="02040503050406030204" pitchFamily="18" charset="0"/>
                      </a:rPr>
                      <m:t>𝑊</m:t>
                    </m:r>
                  </m:oMath>
                </a14:m>
                <a:r>
                  <a:rPr lang="en-US" dirty="0"/>
                  <a:t> can easily be incorporated in the Rosenbaum-Rubin approach to increase precision</a:t>
                </a:r>
              </a:p>
              <a:p>
                <a:endParaRPr lang="en-US" dirty="0"/>
              </a:p>
              <a:p>
                <a:r>
                  <a:rPr lang="en-US" dirty="0"/>
                  <a:t>Especially if we identify a </a:t>
                </a:r>
                <a14:m>
                  <m:oMath xmlns:m="http://schemas.openxmlformats.org/officeDocument/2006/math">
                    <m:r>
                      <a:rPr lang="en-US" b="0" i="1" smtClean="0">
                        <a:latin typeface="Cambria Math" panose="02040503050406030204" pitchFamily="18" charset="0"/>
                      </a:rPr>
                      <m:t>𝑊</m:t>
                    </m:r>
                  </m:oMath>
                </a14:m>
                <a:r>
                  <a:rPr lang="en-US" dirty="0"/>
                  <a:t> for which the co-variate balance check is violated, it is advisable to include it in the regression</a:t>
                </a:r>
              </a:p>
              <a:p>
                <a:endParaRPr lang="en-US" dirty="0"/>
              </a:p>
              <a:p>
                <a:r>
                  <a:rPr lang="en-US" dirty="0"/>
                  <a:t>Run OLS for each treatment group, or equivalently interactive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Then take difference of average predictions of the model in treatment and control group</a:t>
                </a:r>
              </a:p>
            </p:txBody>
          </p:sp>
        </mc:Choice>
        <mc:Fallback xmlns="">
          <p:sp>
            <p:nvSpPr>
              <p:cNvPr id="3" name="Content Placeholder 2">
                <a:extLst>
                  <a:ext uri="{FF2B5EF4-FFF2-40B4-BE49-F238E27FC236}">
                    <a16:creationId xmlns:a16="http://schemas.microsoft.com/office/drawing/2014/main" id="{CC0BBF60-FB30-2F1C-8AB3-BFF2F101BE74}"/>
                  </a:ext>
                </a:extLst>
              </p:cNvPr>
              <p:cNvSpPr>
                <a:spLocks noGrp="1" noRot="1" noChangeAspect="1" noMove="1" noResize="1" noEditPoints="1" noAdjustHandles="1" noChangeArrowheads="1" noChangeShapeType="1" noTextEdit="1"/>
              </p:cNvSpPr>
              <p:nvPr>
                <p:ph idx="1"/>
              </p:nvPr>
            </p:nvSpPr>
            <p:spPr>
              <a:blipFill>
                <a:blip r:embed="rId2"/>
                <a:stretch>
                  <a:fillRect l="-1043" t="-308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2288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399C-D73C-E1FB-CBB0-ED219D4D98BC}"/>
              </a:ext>
            </a:extLst>
          </p:cNvPr>
          <p:cNvSpPr>
            <a:spLocks noGrp="1"/>
          </p:cNvSpPr>
          <p:nvPr>
            <p:ph type="title"/>
          </p:nvPr>
        </p:nvSpPr>
        <p:spPr/>
        <p:txBody>
          <a:bodyPr/>
          <a:lstStyle/>
          <a:p>
            <a:r>
              <a:rPr lang="en-US" dirty="0"/>
              <a:t>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9A06C2-D01B-7C98-9B15-F3731890E6CE}"/>
                  </a:ext>
                </a:extLst>
              </p:cNvPr>
              <p:cNvSpPr>
                <a:spLocks noGrp="1"/>
              </p:cNvSpPr>
              <p:nvPr>
                <p:ph idx="1"/>
              </p:nvPr>
            </p:nvSpPr>
            <p:spPr/>
            <p:txBody>
              <a:bodyPr>
                <a:normAutofit/>
              </a:bodyPr>
              <a:lstStyle/>
              <a:p>
                <a:r>
                  <a:rPr lang="en-US" dirty="0"/>
                  <a:t>[</a:t>
                </a:r>
                <a:r>
                  <a:rPr lang="en-US" dirty="0" err="1"/>
                  <a:t>Scharfstein</a:t>
                </a:r>
                <a:r>
                  <a:rPr lang="en-US" dirty="0"/>
                  <a:t>-</a:t>
                </a:r>
                <a:r>
                  <a:rPr lang="en-US" dirty="0" err="1"/>
                  <a:t>Rotnitzky</a:t>
                </a:r>
                <a:r>
                  <a:rPr lang="en-US" dirty="0"/>
                  <a:t>-Robins] In fact it suffices to run a regression with the clever covariate </a:t>
                </a:r>
                <a14:m>
                  <m:oMath xmlns:m="http://schemas.openxmlformats.org/officeDocument/2006/math">
                    <m:r>
                      <a:rPr lang="en-US" b="0" i="1" smtClean="0">
                        <a:latin typeface="Cambria Math" panose="02040503050406030204" pitchFamily="18" charset="0"/>
                      </a:rPr>
                      <m:t>𝐻</m:t>
                    </m:r>
                  </m:oMath>
                </a14:m>
                <a:r>
                  <a:rPr lang="en-US" dirty="0"/>
                  <a:t>!</a:t>
                </a:r>
              </a:p>
              <a:p>
                <a:r>
                  <a:rPr lang="en-US" dirty="0"/>
                  <a:t>Equivalently run an OLS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Even if the model is wrong, the BLP solution in the above decomposition will recover the correct ATE!</a:t>
                </a:r>
              </a:p>
            </p:txBody>
          </p:sp>
        </mc:Choice>
        <mc:Fallback xmlns="">
          <p:sp>
            <p:nvSpPr>
              <p:cNvPr id="3" name="Content Placeholder 2">
                <a:extLst>
                  <a:ext uri="{FF2B5EF4-FFF2-40B4-BE49-F238E27FC236}">
                    <a16:creationId xmlns:a16="http://schemas.microsoft.com/office/drawing/2014/main" id="{629A06C2-D01B-7C98-9B15-F3731890E6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27580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618-3944-2005-B3AD-0FD0B8832419}"/>
              </a:ext>
            </a:extLst>
          </p:cNvPr>
          <p:cNvSpPr>
            <a:spLocks noGrp="1"/>
          </p:cNvSpPr>
          <p:nvPr>
            <p:ph type="title"/>
          </p:nvPr>
        </p:nvSpPr>
        <p:spPr/>
        <p:txBody>
          <a:bodyPr/>
          <a:lstStyle/>
          <a:p>
            <a:r>
              <a:rPr lang="en-US" dirty="0"/>
              <a:t>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A1895F-3903-6C0D-98D8-3D6B1DAA7946}"/>
                  </a:ext>
                </a:extLst>
              </p:cNvPr>
              <p:cNvSpPr>
                <a:spLocks noGrp="1"/>
              </p:cNvSpPr>
              <p:nvPr>
                <p:ph idx="1"/>
              </p:nvPr>
            </p:nvSpPr>
            <p:spPr/>
            <p:txBody>
              <a:bodyPr/>
              <a:lstStyle/>
              <a:p>
                <a:r>
                  <a:rPr lang="en-US" dirty="0"/>
                  <a:t>Let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and note that </a:t>
                </a:r>
                <a14:m>
                  <m:oMath xmlns:m="http://schemas.openxmlformats.org/officeDocument/2006/math">
                    <m:r>
                      <a:rPr lang="en-US" b="0" i="1" smtClean="0">
                        <a:latin typeface="Cambria Math" panose="02040503050406030204" pitchFamily="18" charset="0"/>
                      </a:rPr>
                      <m:t>𝐻</m:t>
                    </m:r>
                  </m:oMath>
                </a14:m>
                <a:r>
                  <a:rPr lang="en-US" dirty="0"/>
                  <a:t> guarantees for any </a:t>
                </a:r>
                <a14:m>
                  <m:oMath xmlns:m="http://schemas.openxmlformats.org/officeDocument/2006/math">
                    <m:r>
                      <a:rPr lang="en-US" b="0" i="1" smtClean="0">
                        <a:latin typeface="Cambria Math" panose="02040503050406030204" pitchFamily="18" charset="0"/>
                      </a:rPr>
                      <m:t>𝑓</m:t>
                    </m:r>
                  </m:oMath>
                </a14:m>
                <a:r>
                  <a:rPr lang="en-US" b="0" i="1" dirty="0">
                    <a:latin typeface="Cambria Math" panose="02040503050406030204" pitchFamily="18" charset="0"/>
                  </a:rPr>
                  <a:t> </a:t>
                </a:r>
                <a:r>
                  <a:rPr lang="en-US" dirty="0">
                    <a:latin typeface="Cambria Math" panose="02040503050406030204" pitchFamily="18" charset="0"/>
                  </a:rPr>
                  <a:t>(homework)</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r>
                  <a:rPr lang="en-US" dirty="0"/>
                  <a:t>Then by the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r>
                            <a:rPr lang="en-US" b="0" i="1" smtClean="0">
                              <a:latin typeface="Cambria Math" panose="02040503050406030204" pitchFamily="18" charset="0"/>
                            </a:rPr>
                            <m:t>𝐻</m:t>
                          </m:r>
                        </m:e>
                      </m:d>
                      <m:r>
                        <a:rPr lang="en-US" b="0" i="1" smtClean="0">
                          <a:latin typeface="Cambria Math" panose="02040503050406030204" pitchFamily="18" charset="0"/>
                        </a:rPr>
                        <m:t>=0⇒</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e>
                      </m:d>
                    </m:oMath>
                  </m:oMathPara>
                </a14:m>
                <a:endParaRPr lang="en-US" dirty="0"/>
              </a:p>
              <a:p>
                <a:r>
                  <a:rPr lang="en-US" dirty="0"/>
                  <a:t>Thus, we have by the Horvitz-Thompson theorem: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𝑋</m:t>
                                  </m:r>
                                </m:e>
                              </m:d>
                            </m:e>
                          </m:d>
                        </m:e>
                      </m:d>
                    </m:oMath>
                  </m:oMathPara>
                </a14:m>
                <a:endParaRPr lang="en-US" dirty="0"/>
              </a:p>
              <a:p>
                <a:r>
                  <a:rPr lang="en-US" dirty="0"/>
                  <a:t>Hence, if we use a BLP model as the CEF, we correctly recover the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p:txBody>
          </p:sp>
        </mc:Choice>
        <mc:Fallback xmlns="">
          <p:sp>
            <p:nvSpPr>
              <p:cNvPr id="3" name="Content Placeholder 2">
                <a:extLst>
                  <a:ext uri="{FF2B5EF4-FFF2-40B4-BE49-F238E27FC236}">
                    <a16:creationId xmlns:a16="http://schemas.microsoft.com/office/drawing/2014/main" id="{5EA1895F-3903-6C0D-98D8-3D6B1DAA7946}"/>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en-US">
                    <a:noFill/>
                  </a:rPr>
                  <a:t> </a:t>
                </a:r>
              </a:p>
            </p:txBody>
          </p:sp>
        </mc:Fallback>
      </mc:AlternateContent>
    </p:spTree>
    <p:extLst>
      <p:ext uri="{BB962C8B-B14F-4D97-AF65-F5344CB8AC3E}">
        <p14:creationId xmlns:p14="http://schemas.microsoft.com/office/powerpoint/2010/main" val="68016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Relaxing Assumptions when we only want Effect on the Treated</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81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2EDE-C2EC-91DE-9197-41DD2891055C}"/>
              </a:ext>
            </a:extLst>
          </p:cNvPr>
          <p:cNvSpPr>
            <a:spLocks noGrp="1"/>
          </p:cNvSpPr>
          <p:nvPr>
            <p:ph type="title"/>
          </p:nvPr>
        </p:nvSpPr>
        <p:spPr/>
        <p:txBody>
          <a:bodyPr/>
          <a:lstStyle/>
          <a:p>
            <a:r>
              <a:rPr lang="en-US" dirty="0"/>
              <a:t>Average Treatment Effect on the Treated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DB7B68-86A2-7279-005B-40BAAA2F4718}"/>
                  </a:ext>
                </a:extLst>
              </p:cNvPr>
              <p:cNvSpPr>
                <a:spLocks noGrp="1"/>
              </p:cNvSpPr>
              <p:nvPr>
                <p:ph idx="1"/>
              </p:nvPr>
            </p:nvSpPr>
            <p:spPr/>
            <p:txBody>
              <a:bodyPr/>
              <a:lstStyle/>
              <a:p>
                <a:r>
                  <a:rPr lang="en-US" dirty="0"/>
                  <a:t>Many times we care about the effect for the people that actually received the treatment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Since we have observed data for one potential outcome, we can relax conditions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Conditional </a:t>
                </a:r>
                <a:r>
                  <a:rPr lang="en-US" dirty="0" err="1"/>
                  <a:t>ignorability</a:t>
                </a:r>
                <a:r>
                  <a:rPr lang="en-US" dirty="0"/>
                  <a:t> only for one potential outcome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oMath>
                  </m:oMathPara>
                </a14:m>
                <a:endParaRPr lang="en-US" dirty="0"/>
              </a:p>
              <a:p>
                <a:r>
                  <a:rPr lang="en-US" dirty="0"/>
                  <a:t>Weak overlap: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&lt;1</m:t>
                    </m:r>
                  </m:oMath>
                </a14:m>
                <a:endParaRPr lang="en-US" dirty="0"/>
              </a:p>
            </p:txBody>
          </p:sp>
        </mc:Choice>
        <mc:Fallback xmlns="">
          <p:sp>
            <p:nvSpPr>
              <p:cNvPr id="3" name="Content Placeholder 2">
                <a:extLst>
                  <a:ext uri="{FF2B5EF4-FFF2-40B4-BE49-F238E27FC236}">
                    <a16:creationId xmlns:a16="http://schemas.microsoft.com/office/drawing/2014/main" id="{6BDB7B68-86A2-7279-005B-40BAAA2F471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62385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E338-F686-AE76-1B6E-B6F014ED158C}"/>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81530-E6FE-2C07-065E-03555CC18E64}"/>
                  </a:ext>
                </a:extLst>
              </p:cNvPr>
              <p:cNvSpPr>
                <a:spLocks noGrp="1"/>
              </p:cNvSpPr>
              <p:nvPr>
                <p:ph idx="1"/>
              </p:nvPr>
            </p:nvSpPr>
            <p:spPr/>
            <p:txBody>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𝑋</m:t>
                                  </m:r>
                                </m:e>
                              </m:d>
                            </m:e>
                            <m:e>
                              <m:r>
                                <a:rPr lang="en-US" i="1">
                                  <a:latin typeface="Cambria Math" panose="02040503050406030204" pitchFamily="18" charset="0"/>
                                </a:rPr>
                                <m:t>𝐷</m:t>
                              </m:r>
                              <m:r>
                                <a:rPr lang="en-US" i="1">
                                  <a:latin typeface="Cambria Math" panose="02040503050406030204" pitchFamily="18" charset="0"/>
                                </a:rPr>
                                <m:t>=1</m:t>
                              </m:r>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qArr>
                    </m:oMath>
                  </m:oMathPara>
                </a14:m>
                <a:endParaRPr lang="en-US" dirty="0"/>
              </a:p>
              <a:p>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BF81530-E6FE-2C07-065E-03555CC18E6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8749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A142-EABA-2561-4949-F12AEF08BEEA}"/>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5D47F8-4F4A-DAC1-E0B1-C0CBF8231193}"/>
                  </a:ext>
                </a:extLst>
              </p:cNvPr>
              <p:cNvSpPr>
                <a:spLocks noGrp="1"/>
              </p:cNvSpPr>
              <p:nvPr>
                <p:ph idx="1"/>
              </p:nvPr>
            </p:nvSpPr>
            <p:spPr/>
            <p:txBody>
              <a:bodyPr>
                <a:normAutofit/>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r>
                  <a:rPr lang="en-US" dirty="0"/>
                  <a:t>We can also derive a Horvitz-Thompson style identification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e>
                      </m:d>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rPr>
                        <m:t>=</m:t>
                      </m:r>
                      <m:r>
                        <a:rPr lang="en-US" i="1">
                          <a:latin typeface="Cambria Math" panose="02040503050406030204" pitchFamily="18" charset="0"/>
                        </a:rPr>
                        <m:t>𝐻</m:t>
                      </m:r>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den>
                      </m:f>
                    </m:oMath>
                  </m:oMathPara>
                </a14:m>
                <a:endParaRPr lang="en-US" dirty="0"/>
              </a:p>
            </p:txBody>
          </p:sp>
        </mc:Choice>
        <mc:Fallback xmlns="">
          <p:sp>
            <p:nvSpPr>
              <p:cNvPr id="3" name="Content Placeholder 2">
                <a:extLst>
                  <a:ext uri="{FF2B5EF4-FFF2-40B4-BE49-F238E27FC236}">
                    <a16:creationId xmlns:a16="http://schemas.microsoft.com/office/drawing/2014/main" id="{8A5D47F8-4F4A-DAC1-E0B1-C0CBF823119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7192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11" y="643466"/>
            <a:ext cx="10364777" cy="5571067"/>
          </a:xfrm>
          <a:prstGeom prst="rect">
            <a:avLst/>
          </a:prstGeom>
        </p:spPr>
      </p:pic>
    </p:spTree>
    <p:extLst>
      <p:ext uri="{BB962C8B-B14F-4D97-AF65-F5344CB8AC3E}">
        <p14:creationId xmlns:p14="http://schemas.microsoft.com/office/powerpoint/2010/main" val="41171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Through the Lens of Potential Outcomes</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053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2"/>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3"/>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4"/>
                <a:stretch>
                  <a:fillRect b="-13115"/>
                </a:stretch>
              </a:blipFill>
            </p:spPr>
            <p:txBody>
              <a:bodyPr/>
              <a:lstStyle/>
              <a:p>
                <a:r>
                  <a:rPr lang="en-US">
                    <a:noFill/>
                  </a:rPr>
                  <a:t> </a:t>
                </a:r>
              </a:p>
            </p:txBody>
          </p:sp>
        </mc:Fallback>
      </mc:AlternateContent>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 name="Freeform: Shape 1">
            <a:extLst>
              <a:ext uri="{FF2B5EF4-FFF2-40B4-BE49-F238E27FC236}">
                <a16:creationId xmlns:a16="http://schemas.microsoft.com/office/drawing/2014/main" id="{16DC2119-D6FE-386C-C7EB-72EAF5D14EF5}"/>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3" name="Straight Connector 2">
            <a:extLst>
              <a:ext uri="{FF2B5EF4-FFF2-40B4-BE49-F238E27FC236}">
                <a16:creationId xmlns:a16="http://schemas.microsoft.com/office/drawing/2014/main" id="{05F15140-B870-6222-D311-8FDB86D961F6}"/>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7B81AA-F83A-4436-830C-18A61DC35DDE}"/>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4" name="TextBox 3">
                <a:extLst>
                  <a:ext uri="{FF2B5EF4-FFF2-40B4-BE49-F238E27FC236}">
                    <a16:creationId xmlns:a16="http://schemas.microsoft.com/office/drawing/2014/main" id="{A67B81AA-F83A-4436-830C-18A61DC35DDE}"/>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5"/>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D98A66D9-45E2-0974-7C68-F180E39FC30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5" name="Oval 44">
            <a:extLst>
              <a:ext uri="{FF2B5EF4-FFF2-40B4-BE49-F238E27FC236}">
                <a16:creationId xmlns:a16="http://schemas.microsoft.com/office/drawing/2014/main" id="{4AB21428-1DDA-6B53-FCEF-B8790BF88307}"/>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0D591456-FC8E-E980-23F5-844D041F05FE}"/>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DF1D2234-D7BF-D8D8-8BB2-C2363922EC89}"/>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689F14B2-DEEE-1212-0259-81A16000CDC8}"/>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0" name="Oval 49">
            <a:extLst>
              <a:ext uri="{FF2B5EF4-FFF2-40B4-BE49-F238E27FC236}">
                <a16:creationId xmlns:a16="http://schemas.microsoft.com/office/drawing/2014/main" id="{9A2CAB72-07C7-B7D2-0470-3040F72055E3}"/>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CB297550-C9FA-54FF-924B-A5B31500B9D2}"/>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2" name="Oval 51">
            <a:extLst>
              <a:ext uri="{FF2B5EF4-FFF2-40B4-BE49-F238E27FC236}">
                <a16:creationId xmlns:a16="http://schemas.microsoft.com/office/drawing/2014/main" id="{53D778A0-F8DD-7C8C-AE33-E35666429C72}"/>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3" name="Oval 52">
            <a:extLst>
              <a:ext uri="{FF2B5EF4-FFF2-40B4-BE49-F238E27FC236}">
                <a16:creationId xmlns:a16="http://schemas.microsoft.com/office/drawing/2014/main" id="{80667485-8B71-C62E-FCA5-5D07D25A8BA8}"/>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B0E5D055-8B37-FCA7-3AEB-EB75D84F7F9F}"/>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03C41523-D09F-8A1C-47BF-039363A0DF29}"/>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6273C59D-C524-4D9B-F843-A75D143010A4}"/>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2" name="Oval 61">
            <a:extLst>
              <a:ext uri="{FF2B5EF4-FFF2-40B4-BE49-F238E27FC236}">
                <a16:creationId xmlns:a16="http://schemas.microsoft.com/office/drawing/2014/main" id="{A8749001-2DF7-FB9D-525E-5969E5851CC8}"/>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3" name="Oval 62">
            <a:extLst>
              <a:ext uri="{FF2B5EF4-FFF2-40B4-BE49-F238E27FC236}">
                <a16:creationId xmlns:a16="http://schemas.microsoft.com/office/drawing/2014/main" id="{504C3BF4-D9B6-DBC4-5776-25A176DCC092}"/>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5D99EBB0-DFE0-C672-859C-48FDF057DB2F}"/>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D8D01DB-FCD5-2E73-A426-1A49D163FEAA}"/>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6" name="Oval 65">
            <a:extLst>
              <a:ext uri="{FF2B5EF4-FFF2-40B4-BE49-F238E27FC236}">
                <a16:creationId xmlns:a16="http://schemas.microsoft.com/office/drawing/2014/main" id="{2E000D44-9E55-BF3B-1AA7-D77260956C2B}"/>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4559CCB9-4395-F118-AD90-3824F92F6D7E}"/>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BC506C5A-3AB2-132F-C48C-EEF4E4C58D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6ED6CCCA-6857-EBE9-230F-11AA4337C8E6}"/>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7A20367A-FDEA-1E6B-767F-BAED184E2C28}"/>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2FFAF70C-75EE-D03E-0260-71CA553A46AE}"/>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2FCBBA94-1E5B-6EE0-83E9-0A8A22E70BF1}"/>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2780E698-5CFE-4966-C44E-5FFA23CA91D0}"/>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CBE2D346-D673-FEA6-C1EB-64682E528315}"/>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765AD6E0-F18D-FEC3-AD0A-6C826F494EFF}"/>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49AFF77C-B7E7-F7E1-B464-7F650E5C8A92}"/>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30BD6CF3-6768-A7A4-5835-B382EDF9018F}"/>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114A4555-0ADA-6AF5-1E1B-DE22D8007BBE}"/>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380B8074-19FF-7D56-DF75-FA077127D589}"/>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631895DC-B479-899A-B23A-4F483FBA1C3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3E4728BC-50A5-017D-6DE6-7BF751462DC7}"/>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2" name="Oval 121">
            <a:extLst>
              <a:ext uri="{FF2B5EF4-FFF2-40B4-BE49-F238E27FC236}">
                <a16:creationId xmlns:a16="http://schemas.microsoft.com/office/drawing/2014/main" id="{4B24D73B-98B7-AADE-8919-764C27E52278}"/>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3" name="Oval 122">
            <a:extLst>
              <a:ext uri="{FF2B5EF4-FFF2-40B4-BE49-F238E27FC236}">
                <a16:creationId xmlns:a16="http://schemas.microsoft.com/office/drawing/2014/main" id="{5D2BD394-7C47-2CF8-F4B8-65CEDD4C71A0}"/>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DFBF569F-788F-CAB0-62C0-E161199DAF0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DE55311B-C192-132C-8814-34767D98773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6" name="Oval 125">
            <a:extLst>
              <a:ext uri="{FF2B5EF4-FFF2-40B4-BE49-F238E27FC236}">
                <a16:creationId xmlns:a16="http://schemas.microsoft.com/office/drawing/2014/main" id="{E126386E-8E0C-0BBA-CB86-B79CCA3C30DB}"/>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C007FFC3-63C1-34B0-21D9-B8FBAC48A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5277C3F3-D337-203C-D296-5EEFE6901296}"/>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A4C025AB-D93A-0DC8-8713-63F342B9F83A}"/>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Oval 129">
            <a:extLst>
              <a:ext uri="{FF2B5EF4-FFF2-40B4-BE49-F238E27FC236}">
                <a16:creationId xmlns:a16="http://schemas.microsoft.com/office/drawing/2014/main" id="{CB1FA8B4-ACE2-5F93-D9A8-F0EFCE672D06}"/>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67A2D033-5FF1-2C92-A4D2-E3E7C8C53E2F}"/>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5A1086CA-8406-809B-E505-A478FC71A79A}"/>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58F41726-8F87-6F65-346A-5FA647D72E07}"/>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4" name="Oval 133">
            <a:extLst>
              <a:ext uri="{FF2B5EF4-FFF2-40B4-BE49-F238E27FC236}">
                <a16:creationId xmlns:a16="http://schemas.microsoft.com/office/drawing/2014/main" id="{701DB96E-AAFF-225F-FA39-E71C7B81C0E6}"/>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5F200BE-4959-BCEB-6F74-F3EB40F0B07E}"/>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D644A6E9-29B9-BFE2-F303-CFE02E5E0CD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0C6A188D-C62F-730A-1947-754C88A4E5DD}"/>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8" name="Oval 137">
            <a:extLst>
              <a:ext uri="{FF2B5EF4-FFF2-40B4-BE49-F238E27FC236}">
                <a16:creationId xmlns:a16="http://schemas.microsoft.com/office/drawing/2014/main" id="{80B1024E-9B7B-98E3-FEEC-C3A73BDD0838}"/>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1" name="Oval 180">
            <a:extLst>
              <a:ext uri="{FF2B5EF4-FFF2-40B4-BE49-F238E27FC236}">
                <a16:creationId xmlns:a16="http://schemas.microsoft.com/office/drawing/2014/main" id="{556913B4-F715-D9E8-B381-095A00CB73DB}"/>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2" name="Oval 181">
            <a:extLst>
              <a:ext uri="{FF2B5EF4-FFF2-40B4-BE49-F238E27FC236}">
                <a16:creationId xmlns:a16="http://schemas.microsoft.com/office/drawing/2014/main" id="{879D1FA6-093F-BADD-385D-7ED1AE889CC9}"/>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3" name="Oval 182">
            <a:extLst>
              <a:ext uri="{FF2B5EF4-FFF2-40B4-BE49-F238E27FC236}">
                <a16:creationId xmlns:a16="http://schemas.microsoft.com/office/drawing/2014/main" id="{AA11A142-0EA4-CF68-A47B-A8612ABC6FE9}"/>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3" name="Oval 222">
            <a:extLst>
              <a:ext uri="{FF2B5EF4-FFF2-40B4-BE49-F238E27FC236}">
                <a16:creationId xmlns:a16="http://schemas.microsoft.com/office/drawing/2014/main" id="{C524C6B9-7D87-698D-6317-74BBD2CEF315}"/>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4" name="Oval 223">
            <a:extLst>
              <a:ext uri="{FF2B5EF4-FFF2-40B4-BE49-F238E27FC236}">
                <a16:creationId xmlns:a16="http://schemas.microsoft.com/office/drawing/2014/main" id="{6913AD25-25D3-F163-7FD5-9194DBF57904}"/>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6" name="Oval 225">
            <a:extLst>
              <a:ext uri="{FF2B5EF4-FFF2-40B4-BE49-F238E27FC236}">
                <a16:creationId xmlns:a16="http://schemas.microsoft.com/office/drawing/2014/main" id="{D8F9235A-46E4-3143-7E64-6AA566333DB8}"/>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7" name="Oval 226">
            <a:extLst>
              <a:ext uri="{FF2B5EF4-FFF2-40B4-BE49-F238E27FC236}">
                <a16:creationId xmlns:a16="http://schemas.microsoft.com/office/drawing/2014/main" id="{F6266709-8B28-F716-E8DF-0367411C6FCE}"/>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8" name="Oval 227">
            <a:extLst>
              <a:ext uri="{FF2B5EF4-FFF2-40B4-BE49-F238E27FC236}">
                <a16:creationId xmlns:a16="http://schemas.microsoft.com/office/drawing/2014/main" id="{07BD6CDD-A960-D15E-7ED4-4AE115C65FF2}"/>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9" name="Oval 228">
            <a:extLst>
              <a:ext uri="{FF2B5EF4-FFF2-40B4-BE49-F238E27FC236}">
                <a16:creationId xmlns:a16="http://schemas.microsoft.com/office/drawing/2014/main" id="{244B246E-D363-5084-4018-DAEB1DE0DB7D}"/>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2" name="Oval 231">
            <a:extLst>
              <a:ext uri="{FF2B5EF4-FFF2-40B4-BE49-F238E27FC236}">
                <a16:creationId xmlns:a16="http://schemas.microsoft.com/office/drawing/2014/main" id="{8911AB5E-7D6C-F6C3-796A-CB1584557FCA}"/>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6" name="Oval 235">
            <a:extLst>
              <a:ext uri="{FF2B5EF4-FFF2-40B4-BE49-F238E27FC236}">
                <a16:creationId xmlns:a16="http://schemas.microsoft.com/office/drawing/2014/main" id="{979E4937-DF58-0020-CDE9-15B1B43B4710}"/>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8" name="Oval 237">
            <a:extLst>
              <a:ext uri="{FF2B5EF4-FFF2-40B4-BE49-F238E27FC236}">
                <a16:creationId xmlns:a16="http://schemas.microsoft.com/office/drawing/2014/main" id="{18063DB6-D301-CB6C-4568-A38E5085DCD3}"/>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9" name="Oval 238">
            <a:extLst>
              <a:ext uri="{FF2B5EF4-FFF2-40B4-BE49-F238E27FC236}">
                <a16:creationId xmlns:a16="http://schemas.microsoft.com/office/drawing/2014/main" id="{2EDD1EFE-49BA-93EB-F182-A689FBB549E1}"/>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0" name="Oval 239">
            <a:extLst>
              <a:ext uri="{FF2B5EF4-FFF2-40B4-BE49-F238E27FC236}">
                <a16:creationId xmlns:a16="http://schemas.microsoft.com/office/drawing/2014/main" id="{46E0D45D-FB7F-BA94-9414-4A61478DF58C}"/>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1" name="Oval 240">
            <a:extLst>
              <a:ext uri="{FF2B5EF4-FFF2-40B4-BE49-F238E27FC236}">
                <a16:creationId xmlns:a16="http://schemas.microsoft.com/office/drawing/2014/main" id="{CA5895EE-839C-7773-E022-E1CF600BFBA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2" name="Oval 241">
            <a:extLst>
              <a:ext uri="{FF2B5EF4-FFF2-40B4-BE49-F238E27FC236}">
                <a16:creationId xmlns:a16="http://schemas.microsoft.com/office/drawing/2014/main" id="{C2555935-E288-9CE9-522E-C2FC8C3AC6D2}"/>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3" name="Oval 242">
            <a:extLst>
              <a:ext uri="{FF2B5EF4-FFF2-40B4-BE49-F238E27FC236}">
                <a16:creationId xmlns:a16="http://schemas.microsoft.com/office/drawing/2014/main" id="{AF8092DA-82BF-99BF-D8F8-162E2FEA0899}"/>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4" name="Oval 243">
            <a:extLst>
              <a:ext uri="{FF2B5EF4-FFF2-40B4-BE49-F238E27FC236}">
                <a16:creationId xmlns:a16="http://schemas.microsoft.com/office/drawing/2014/main" id="{DEB829F8-1324-F357-15D0-DB99D482B4D5}"/>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5" name="Oval 244">
            <a:extLst>
              <a:ext uri="{FF2B5EF4-FFF2-40B4-BE49-F238E27FC236}">
                <a16:creationId xmlns:a16="http://schemas.microsoft.com/office/drawing/2014/main" id="{E77D9BCE-9B2A-25D2-CD5E-578C9D76E87A}"/>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6" name="Oval 245">
            <a:extLst>
              <a:ext uri="{FF2B5EF4-FFF2-40B4-BE49-F238E27FC236}">
                <a16:creationId xmlns:a16="http://schemas.microsoft.com/office/drawing/2014/main" id="{746C091E-7C4C-C1A2-75C4-FE5A5E43241F}"/>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7" name="Oval 246">
            <a:extLst>
              <a:ext uri="{FF2B5EF4-FFF2-40B4-BE49-F238E27FC236}">
                <a16:creationId xmlns:a16="http://schemas.microsoft.com/office/drawing/2014/main" id="{120A4880-A560-4CD9-FD6E-92FF923B3BE0}"/>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8" name="Oval 247">
            <a:extLst>
              <a:ext uri="{FF2B5EF4-FFF2-40B4-BE49-F238E27FC236}">
                <a16:creationId xmlns:a16="http://schemas.microsoft.com/office/drawing/2014/main" id="{1D8E7877-4ACA-2D17-2354-FB4F6A4BD21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9" name="Oval 248">
            <a:extLst>
              <a:ext uri="{FF2B5EF4-FFF2-40B4-BE49-F238E27FC236}">
                <a16:creationId xmlns:a16="http://schemas.microsoft.com/office/drawing/2014/main" id="{7CC121AE-2A96-B20B-22B5-F253ADC110C8}"/>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65954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49329"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49329"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3937417"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3937417"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3937417"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3937417"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3937417"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3937417"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3937417"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3937417"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3937417"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3937417"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3937417"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3937417"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3937417"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3937417"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3937417"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3937417"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3937417"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3937417"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4"/>
                <a:stretch>
                  <a:fillRect b="-13115"/>
                </a:stretch>
              </a:blipFill>
            </p:spPr>
            <p:txBody>
              <a:bodyPr/>
              <a:lstStyle/>
              <a:p>
                <a:r>
                  <a:rPr lang="en-US">
                    <a:noFill/>
                  </a:rPr>
                  <a:t> </a:t>
                </a:r>
              </a:p>
            </p:txBody>
          </p:sp>
        </mc:Fallback>
      </mc:AlternateContent>
      <p:sp>
        <p:nvSpPr>
          <p:cNvPr id="159" name="Oval 158">
            <a:extLst>
              <a:ext uri="{FF2B5EF4-FFF2-40B4-BE49-F238E27FC236}">
                <a16:creationId xmlns:a16="http://schemas.microsoft.com/office/drawing/2014/main" id="{301B637B-08FE-E86B-6C0A-0555AA331768}"/>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0C65F091-5CD0-3FD3-00FD-C8E8133A2DAE}"/>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AEFA19B-0F9C-DD49-D2C7-F256C1B8C652}"/>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Oval 161">
            <a:extLst>
              <a:ext uri="{FF2B5EF4-FFF2-40B4-BE49-F238E27FC236}">
                <a16:creationId xmlns:a16="http://schemas.microsoft.com/office/drawing/2014/main" id="{21D874B8-5D6C-2110-AA86-8A3EDB50F21D}"/>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D6933637-1520-AC06-1B01-3FD73E49F6A0}"/>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0EE522F1-02A5-8B42-7A58-0D5316028DD2}"/>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8DE4D2C0-C257-9167-8289-4F5748D91182}"/>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Oval 165">
            <a:extLst>
              <a:ext uri="{FF2B5EF4-FFF2-40B4-BE49-F238E27FC236}">
                <a16:creationId xmlns:a16="http://schemas.microsoft.com/office/drawing/2014/main" id="{33A693B6-D92D-DC99-460A-2540754A9713}"/>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7" name="Oval 166">
            <a:extLst>
              <a:ext uri="{FF2B5EF4-FFF2-40B4-BE49-F238E27FC236}">
                <a16:creationId xmlns:a16="http://schemas.microsoft.com/office/drawing/2014/main" id="{9B866725-0F82-A83C-F251-5CBCC4BB5734}"/>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8" name="Oval 167">
            <a:extLst>
              <a:ext uri="{FF2B5EF4-FFF2-40B4-BE49-F238E27FC236}">
                <a16:creationId xmlns:a16="http://schemas.microsoft.com/office/drawing/2014/main" id="{C944C928-3382-B814-7839-C17F899C0E01}"/>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9" name="Oval 168">
            <a:extLst>
              <a:ext uri="{FF2B5EF4-FFF2-40B4-BE49-F238E27FC236}">
                <a16:creationId xmlns:a16="http://schemas.microsoft.com/office/drawing/2014/main" id="{4949AC9F-EAED-AFDD-AAED-95339C2B07D3}"/>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0" name="Oval 169">
            <a:extLst>
              <a:ext uri="{FF2B5EF4-FFF2-40B4-BE49-F238E27FC236}">
                <a16:creationId xmlns:a16="http://schemas.microsoft.com/office/drawing/2014/main" id="{D4868B0D-809F-F170-064C-EC716B8DAD8E}"/>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1" name="Oval 170">
            <a:extLst>
              <a:ext uri="{FF2B5EF4-FFF2-40B4-BE49-F238E27FC236}">
                <a16:creationId xmlns:a16="http://schemas.microsoft.com/office/drawing/2014/main" id="{E54939A1-365B-CBD6-A4A8-87AFBA88F86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2" name="Oval 171">
            <a:extLst>
              <a:ext uri="{FF2B5EF4-FFF2-40B4-BE49-F238E27FC236}">
                <a16:creationId xmlns:a16="http://schemas.microsoft.com/office/drawing/2014/main" id="{48DD5730-F642-3284-CCDF-4C31BD39BD61}"/>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3" name="Oval 172">
            <a:extLst>
              <a:ext uri="{FF2B5EF4-FFF2-40B4-BE49-F238E27FC236}">
                <a16:creationId xmlns:a16="http://schemas.microsoft.com/office/drawing/2014/main" id="{8400A1F3-E886-CFAC-402B-EBD45F8F2B3C}"/>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Oval 173">
            <a:extLst>
              <a:ext uri="{FF2B5EF4-FFF2-40B4-BE49-F238E27FC236}">
                <a16:creationId xmlns:a16="http://schemas.microsoft.com/office/drawing/2014/main" id="{84B808F3-A4A5-630C-57E3-0362BCD89931}"/>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5" name="Oval 174">
            <a:extLst>
              <a:ext uri="{FF2B5EF4-FFF2-40B4-BE49-F238E27FC236}">
                <a16:creationId xmlns:a16="http://schemas.microsoft.com/office/drawing/2014/main" id="{988FD6F2-EC46-943F-CC00-C02AEA6AA545}"/>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6" name="Oval 175">
            <a:extLst>
              <a:ext uri="{FF2B5EF4-FFF2-40B4-BE49-F238E27FC236}">
                <a16:creationId xmlns:a16="http://schemas.microsoft.com/office/drawing/2014/main" id="{B4951100-4551-C15B-2E6E-15C466476370}"/>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41532"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41532"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8297909"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8297909"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8297909"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8297909"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8297909"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8297909"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8297909"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8297909"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8297909"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8297909"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8297909"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8297909"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8297909"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8297909"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8297909"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8297909"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8297909"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8297909"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7E8697-B0C3-9DEB-3835-AE0DE89C7AAC}"/>
                  </a:ext>
                </a:extLst>
              </p:cNvPr>
              <p:cNvSpPr txBox="1"/>
              <p:nvPr/>
            </p:nvSpPr>
            <p:spPr>
              <a:xfrm>
                <a:off x="2955347"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1" name="TextBox 20">
                <a:extLst>
                  <a:ext uri="{FF2B5EF4-FFF2-40B4-BE49-F238E27FC236}">
                    <a16:creationId xmlns:a16="http://schemas.microsoft.com/office/drawing/2014/main" id="{A97E8697-B0C3-9DEB-3835-AE0DE89C7AAC}"/>
                  </a:ext>
                </a:extLst>
              </p:cNvPr>
              <p:cNvSpPr txBox="1">
                <a:spLocks noRot="1" noChangeAspect="1" noMove="1" noResize="1" noEditPoints="1" noAdjustHandles="1" noChangeArrowheads="1" noChangeShapeType="1" noTextEdit="1"/>
              </p:cNvSpPr>
              <p:nvPr/>
            </p:nvSpPr>
            <p:spPr>
              <a:xfrm>
                <a:off x="2955347" y="867794"/>
                <a:ext cx="41069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FB206E4-FBDC-E476-B204-FBA8D2576F17}"/>
                  </a:ext>
                </a:extLst>
              </p:cNvPr>
              <p:cNvSpPr txBox="1"/>
              <p:nvPr/>
            </p:nvSpPr>
            <p:spPr>
              <a:xfrm>
                <a:off x="8932223" y="844070"/>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2" name="TextBox 21">
                <a:extLst>
                  <a:ext uri="{FF2B5EF4-FFF2-40B4-BE49-F238E27FC236}">
                    <a16:creationId xmlns:a16="http://schemas.microsoft.com/office/drawing/2014/main" id="{AFB206E4-FBDC-E476-B204-FBA8D2576F17}"/>
                  </a:ext>
                </a:extLst>
              </p:cNvPr>
              <p:cNvSpPr txBox="1">
                <a:spLocks noRot="1" noChangeAspect="1" noMove="1" noResize="1" noEditPoints="1" noAdjustHandles="1" noChangeArrowheads="1" noChangeShapeType="1" noTextEdit="1"/>
              </p:cNvSpPr>
              <p:nvPr/>
            </p:nvSpPr>
            <p:spPr>
              <a:xfrm>
                <a:off x="8932223" y="844070"/>
                <a:ext cx="410690" cy="369332"/>
              </a:xfrm>
              <a:prstGeom prst="rect">
                <a:avLst/>
              </a:prstGeom>
              <a:blipFill>
                <a:blip r:embed="rId8"/>
                <a:stretch>
                  <a:fillRect/>
                </a:stretch>
              </a:blipFill>
            </p:spPr>
            <p:txBody>
              <a:bodyPr/>
              <a:lstStyle/>
              <a:p>
                <a:r>
                  <a:rPr lang="en-US">
                    <a:noFill/>
                  </a:rPr>
                  <a:t> </a:t>
                </a:r>
              </a:p>
            </p:txBody>
          </p:sp>
        </mc:Fallback>
      </mc:AlternateContent>
      <p:sp>
        <p:nvSpPr>
          <p:cNvPr id="43" name="Freeform: Shape 42">
            <a:extLst>
              <a:ext uri="{FF2B5EF4-FFF2-40B4-BE49-F238E27FC236}">
                <a16:creationId xmlns:a16="http://schemas.microsoft.com/office/drawing/2014/main" id="{E66426D6-A14C-CB73-4E37-515F85ECF5F7}"/>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46" name="Straight Connector 45">
            <a:extLst>
              <a:ext uri="{FF2B5EF4-FFF2-40B4-BE49-F238E27FC236}">
                <a16:creationId xmlns:a16="http://schemas.microsoft.com/office/drawing/2014/main" id="{FFB6CDCB-E9C7-73CD-155D-6962E0960C2A}"/>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0640B0E-D89A-DA30-BC0D-7DA5EC4DDAFC}"/>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1" name="TextBox 50">
                <a:extLst>
                  <a:ext uri="{FF2B5EF4-FFF2-40B4-BE49-F238E27FC236}">
                    <a16:creationId xmlns:a16="http://schemas.microsoft.com/office/drawing/2014/main" id="{10640B0E-D89A-DA30-BC0D-7DA5EC4DDAFC}"/>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9"/>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6DA87B48-BC84-8F0F-2FA4-57B4FF3C2666}"/>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D5448FD0-8743-3572-04EF-D62839DF4734}"/>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E713B201-2F17-8E19-43C0-553BEE04AF4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651CE5AD-D28F-35D0-A68E-BFF2014B0E75}"/>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D20182D8-1E51-F824-E2A9-CF4D2657BFB7}"/>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3E78C425-6F29-93EC-EF39-D62BB8F88A3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EF533E0E-7833-D88E-105C-CCCF86973D2A}"/>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52A905CE-FF16-EE36-4C6B-C438D76FBEDC}"/>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4153702E-6D4F-C187-9B21-E765C1A6273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50F90FD8-2A90-A8A3-21BD-D9AE9132C98A}"/>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AB36B075-7DF6-4A07-5203-A2DD0D882A24}"/>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33FBD3B-95C0-55DD-7DC8-FF5EF1E28ECD}"/>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BA7292FA-D097-1A58-509C-21530939D26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D33551A7-168C-23F5-BF6C-A8FA1E290005}"/>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04AE03FE-41DE-6F9F-CB92-6684CB918043}"/>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40C0E918-B6B1-E6B3-2583-4F9DBD364CF1}"/>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0AFF6970-EBD1-A440-F853-E35FB6CF9F00}"/>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8D6B29E3-E951-2658-3727-0E61A650D1F7}"/>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Multiplication Sign 120">
            <a:extLst>
              <a:ext uri="{FF2B5EF4-FFF2-40B4-BE49-F238E27FC236}">
                <a16:creationId xmlns:a16="http://schemas.microsoft.com/office/drawing/2014/main" id="{1539CB52-06EB-C0F1-C17A-7629CC06F2DB}"/>
              </a:ext>
            </a:extLst>
          </p:cNvPr>
          <p:cNvSpPr/>
          <p:nvPr/>
        </p:nvSpPr>
        <p:spPr>
          <a:xfrm>
            <a:off x="243188" y="930111"/>
            <a:ext cx="154833" cy="139700"/>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241A70D4-5CC7-6B68-D7C8-3B35AAE32B61}"/>
                  </a:ext>
                </a:extLst>
              </p:cNvPr>
              <p:cNvSpPr txBox="1"/>
              <p:nvPr/>
            </p:nvSpPr>
            <p:spPr>
              <a:xfrm>
                <a:off x="299731" y="86612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122" name="TextBox 121">
                <a:extLst>
                  <a:ext uri="{FF2B5EF4-FFF2-40B4-BE49-F238E27FC236}">
                    <a16:creationId xmlns:a16="http://schemas.microsoft.com/office/drawing/2014/main" id="{241A70D4-5CC7-6B68-D7C8-3B35AAE32B61}"/>
                  </a:ext>
                </a:extLst>
              </p:cNvPr>
              <p:cNvSpPr txBox="1">
                <a:spLocks noRot="1" noChangeAspect="1" noMove="1" noResize="1" noEditPoints="1" noAdjustHandles="1" noChangeArrowheads="1" noChangeShapeType="1" noTextEdit="1"/>
              </p:cNvSpPr>
              <p:nvPr/>
            </p:nvSpPr>
            <p:spPr>
              <a:xfrm>
                <a:off x="299731" y="866122"/>
                <a:ext cx="609013" cy="276999"/>
              </a:xfrm>
              <a:prstGeom prst="rect">
                <a:avLst/>
              </a:prstGeom>
              <a:blipFill>
                <a:blip r:embed="rId10"/>
                <a:stretch>
                  <a:fillRect/>
                </a:stretch>
              </a:blipFill>
            </p:spPr>
            <p:txBody>
              <a:bodyPr/>
              <a:lstStyle/>
              <a:p>
                <a:r>
                  <a:rPr lang="en-US">
                    <a:noFill/>
                  </a:rPr>
                  <a:t> </a:t>
                </a:r>
              </a:p>
            </p:txBody>
          </p:sp>
        </mc:Fallback>
      </mc:AlternateContent>
      <p:sp>
        <p:nvSpPr>
          <p:cNvPr id="123" name="Plus Sign 122">
            <a:extLst>
              <a:ext uri="{FF2B5EF4-FFF2-40B4-BE49-F238E27FC236}">
                <a16:creationId xmlns:a16="http://schemas.microsoft.com/office/drawing/2014/main" id="{C3BD8399-211D-22AF-6C12-69EB8C3C0E81}"/>
              </a:ext>
            </a:extLst>
          </p:cNvPr>
          <p:cNvSpPr/>
          <p:nvPr/>
        </p:nvSpPr>
        <p:spPr>
          <a:xfrm>
            <a:off x="250728" y="1187794"/>
            <a:ext cx="137700" cy="156240"/>
          </a:xfrm>
          <a:prstGeom prst="mathPl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C4A58E8C-7A33-C6CA-07F0-DD891945EBF6}"/>
                  </a:ext>
                </a:extLst>
              </p:cNvPr>
              <p:cNvSpPr txBox="1"/>
              <p:nvPr/>
            </p:nvSpPr>
            <p:spPr>
              <a:xfrm>
                <a:off x="292430" y="1134746"/>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124" name="TextBox 123">
                <a:extLst>
                  <a:ext uri="{FF2B5EF4-FFF2-40B4-BE49-F238E27FC236}">
                    <a16:creationId xmlns:a16="http://schemas.microsoft.com/office/drawing/2014/main" id="{C4A58E8C-7A33-C6CA-07F0-DD891945EBF6}"/>
                  </a:ext>
                </a:extLst>
              </p:cNvPr>
              <p:cNvSpPr txBox="1">
                <a:spLocks noRot="1" noChangeAspect="1" noMove="1" noResize="1" noEditPoints="1" noAdjustHandles="1" noChangeArrowheads="1" noChangeShapeType="1" noTextEdit="1"/>
              </p:cNvSpPr>
              <p:nvPr/>
            </p:nvSpPr>
            <p:spPr>
              <a:xfrm>
                <a:off x="292430" y="1134746"/>
                <a:ext cx="609013" cy="276999"/>
              </a:xfrm>
              <a:prstGeom prst="rect">
                <a:avLst/>
              </a:prstGeom>
              <a:blipFill>
                <a:blip r:embed="rId11"/>
                <a:stretch>
                  <a:fillRect/>
                </a:stretch>
              </a:blipFill>
            </p:spPr>
            <p:txBody>
              <a:bodyPr/>
              <a:lstStyle/>
              <a:p>
                <a:r>
                  <a:rPr lang="en-US">
                    <a:noFill/>
                  </a:rPr>
                  <a:t> </a:t>
                </a:r>
              </a:p>
            </p:txBody>
          </p:sp>
        </mc:Fallback>
      </mc:AlternateContent>
      <p:sp>
        <p:nvSpPr>
          <p:cNvPr id="125" name="Rectangle: Rounded Corners 124">
            <a:extLst>
              <a:ext uri="{FF2B5EF4-FFF2-40B4-BE49-F238E27FC236}">
                <a16:creationId xmlns:a16="http://schemas.microsoft.com/office/drawing/2014/main" id="{B8906D6C-0E28-EB5F-21CD-A60BB934C492}"/>
              </a:ext>
            </a:extLst>
          </p:cNvPr>
          <p:cNvSpPr/>
          <p:nvPr/>
        </p:nvSpPr>
        <p:spPr>
          <a:xfrm>
            <a:off x="198904" y="856059"/>
            <a:ext cx="706031" cy="553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C03618-6032-9E17-8E34-21CD201E657F}"/>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B4C03618-6032-9E17-8E34-21CD201E657F}"/>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1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0B39E9-E7AC-33CE-523D-EA34EB2D8190}"/>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70B39E9-E7AC-33CE-523D-EA34EB2D8190}"/>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1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4EB730E-E82D-A632-5443-550EEB721AAB}"/>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94EB730E-E82D-A632-5443-550EEB721AAB}"/>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1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2D71E0-9172-593C-836B-2E6267FB7C44}"/>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432D71E0-9172-593C-836B-2E6267FB7C44}"/>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15"/>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68527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0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0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0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0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1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1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1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1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1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1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1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1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1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2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2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5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6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6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6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6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6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6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7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71"/>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7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7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7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7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58"/>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86"/>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87"/>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88"/>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8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9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91"/>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92"/>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93"/>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9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9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9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85"/>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0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0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03"/>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204"/>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2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54" grpId="0"/>
      <p:bldP spid="55" grpId="0"/>
      <p:bldP spid="81" grpId="0" animBg="1"/>
      <p:bldP spid="82" grpId="0" animBg="1"/>
      <p:bldP spid="83" grpId="0" animBg="1"/>
      <p:bldP spid="84"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8" grpId="0"/>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p:bldP spid="180" grpId="0"/>
      <p:bldP spid="185" grpId="0"/>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9" grpId="0" animBg="1"/>
      <p:bldP spid="220" grpId="0" animBg="1"/>
      <p:bldP spid="221" grpId="0" animBg="1"/>
      <p:bldP spid="222" grpId="0" animBg="1"/>
      <p:bldP spid="21" grpId="0"/>
      <p:bldP spid="22" grpId="0"/>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788ECEB9-F6FE-CA02-14BF-A9B4C2319E3B}"/>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9A9B4D-DE33-3A31-2DF1-85EDAC8A3A43}"/>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C39A9B4D-DE33-3A31-2DF1-85EDAC8A3A43}"/>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056A96-4F24-CCC3-5AC3-5FC5C35D900F}"/>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C056A96-4F24-CCC3-5AC3-5FC5C35D900F}"/>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3A5CD3-A814-A5C7-80DE-BF4A705734C7}"/>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FC3A5CD3-A814-A5C7-80DE-BF4A705734C7}"/>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86CB07-BF27-2B5E-78D2-017A6A9B991A}"/>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A786CB07-BF27-2B5E-78D2-017A6A9B991A}"/>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1348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6" grpId="0"/>
      <p:bldP spid="62" grpId="0"/>
      <p:bldP spid="63" grpId="0"/>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226" grpId="0" animBg="1"/>
      <p:bldP spid="227" grpId="0" animBg="1"/>
      <p:bldP spid="229" grpId="0"/>
      <p:bldP spid="243" grpId="0"/>
      <p:bldP spid="2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7530</TotalTime>
  <Words>2179</Words>
  <Application>Microsoft Office PowerPoint</Application>
  <PresentationFormat>Widescreen</PresentationFormat>
  <Paragraphs>345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Calisto MT</vt:lpstr>
      <vt:lpstr>Cambria Math</vt:lpstr>
      <vt:lpstr>Office Theme</vt:lpstr>
      <vt:lpstr>MS&amp;E 228: Causality in Observational Data</vt:lpstr>
      <vt:lpstr>PowerPoint Presentation</vt:lpstr>
      <vt:lpstr>PowerPoint Presentation</vt:lpstr>
      <vt:lpstr>PowerPoint Presentation</vt:lpstr>
      <vt:lpstr>PowerPoint Presentation</vt:lpstr>
      <vt:lpstr>Through the Lens of Potential Outcomes</vt:lpstr>
      <vt:lpstr>PowerPoint Presentation</vt:lpstr>
      <vt:lpstr>PowerPoint Presentation</vt:lpstr>
      <vt:lpstr>PowerPoint Presentation</vt:lpstr>
      <vt:lpstr>PowerPoint Presentation</vt:lpstr>
      <vt:lpstr>Conditional Ignorability</vt:lpstr>
      <vt:lpstr>PowerPoint Presentation</vt:lpstr>
      <vt:lpstr>Conditional Ignorability</vt:lpstr>
      <vt:lpstr>PowerPoint Presentation</vt:lpstr>
      <vt:lpstr>Conditional Ignorability</vt:lpstr>
      <vt:lpstr>Identification of Conditional Average Treatment Effect</vt:lpstr>
      <vt:lpstr>If we observe enough variables X, such that remnant variation in treatment assignment, is driven by factors un-correlated with potential outcomes (as-if RCT) Y^((d) )⊥⊥ D| X,  (Conditional Ignorability) and both treatments are probable conditional on X 0&lt;p(X)&lt;1,  (Overlap) Then (conditional) average predictive effect equals (conditional) average treatment effect</vt:lpstr>
      <vt:lpstr>    E[Y^((1) )-Y^((0) ) ]=E[E[Y│D=1,X]-E[Y│D=0,X]]</vt:lpstr>
      <vt:lpstr>Causal Diagrams</vt:lpstr>
      <vt:lpstr>RCTs and Causal Diagrams</vt:lpstr>
      <vt:lpstr>Conditional Ignorability and Causal Diagrams</vt:lpstr>
      <vt:lpstr>Causal Diagrams can help us verify the conditional independence assumptions on the potential outcome variables that are used in identification arguments, from easily interpretable, visually, domain assumptions on how observed data were generated.</vt:lpstr>
      <vt:lpstr>Connection to Linear Regression</vt:lpstr>
      <vt:lpstr>Connection to Linear Regression</vt:lpstr>
      <vt:lpstr>Under further assumptions on the CEF E[Y│D,X] we can reduce estimation and inference of treatment effects to estimation and inference on parameters in (high-dimensional) linear models; techniques we’ve already covered.</vt:lpstr>
      <vt:lpstr>Bypassing modeling the “outcome” process E[Y│D,X]</vt:lpstr>
      <vt:lpstr>Identification via Propensity Scores</vt:lpstr>
      <vt:lpstr>PowerPoint Presentation</vt:lpstr>
      <vt:lpstr>PowerPoint Presentation</vt:lpstr>
      <vt:lpstr>Identification via Propensity Scores</vt:lpstr>
      <vt:lpstr>Horvitz-Thompson Reweighting</vt:lpstr>
      <vt:lpstr>Horvitz-Thompson Reweighting</vt:lpstr>
      <vt:lpstr>Horvitz-Thompson Reweighting</vt:lpstr>
      <vt:lpstr>Under conditional ignorability, the ATE is a simple weighted average outcome: δ=E[H Y],  H=1(D=1)/Pr⁡(D=1│X) -1(D=0)/Pr⁡(D=0│X)  Very simple to estimate if we know the propensity.</vt:lpstr>
      <vt:lpstr>Clever Target Outcome Approach for CATE</vt:lpstr>
      <vt:lpstr>Under conditional ignorability, the CATE is the solution to a predictive problem, predicting a weighted outcome from covariates: δ(X)=E[H Y|X] If we know the propensity, we can easily do inference with linear models of the CATE using OLS and double Lasso techniques.</vt:lpstr>
      <vt:lpstr>Sensitive to Violations of Randomization</vt:lpstr>
      <vt:lpstr>Simplifying Identification by Conditioning: Sufficient Statistic</vt:lpstr>
      <vt:lpstr>Conditioning on Propensity Suffices</vt:lpstr>
      <vt:lpstr>Conditioning on Propensity Suffices</vt:lpstr>
      <vt:lpstr>Improving precision</vt:lpstr>
      <vt:lpstr>Clever Co-Variate Approach</vt:lpstr>
      <vt:lpstr>Clever Co-Variate Approach</vt:lpstr>
      <vt:lpstr>Relaxing Assumptions when we only want Effect on the Treated</vt:lpstr>
      <vt:lpstr>Average Treatment Effect on the Treated ATT</vt:lpstr>
      <vt:lpstr>Identification of ATT</vt:lpstr>
      <vt:lpstr>Identification of ATT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MS&amp;E 228: Inference in Linear Models</dc:title>
  <dc:creator>Vasilis Syrgkanis</dc:creator>
  <cp:lastModifiedBy>Vasilis Syrgkanis</cp:lastModifiedBy>
  <cp:revision>400</cp:revision>
  <dcterms:created xsi:type="dcterms:W3CDTF">2023-01-16T03:53:17Z</dcterms:created>
  <dcterms:modified xsi:type="dcterms:W3CDTF">2023-01-27T01:30:33Z</dcterms:modified>
</cp:coreProperties>
</file>