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385" r:id="rId3"/>
    <p:sldId id="2670" r:id="rId4"/>
    <p:sldId id="2578" r:id="rId5"/>
    <p:sldId id="2625" r:id="rId6"/>
    <p:sldId id="2673" r:id="rId7"/>
    <p:sldId id="2679" r:id="rId8"/>
    <p:sldId id="2681" r:id="rId9"/>
    <p:sldId id="2692" r:id="rId10"/>
    <p:sldId id="2693" r:id="rId11"/>
    <p:sldId id="2694" r:id="rId12"/>
    <p:sldId id="2695" r:id="rId13"/>
    <p:sldId id="2696" r:id="rId14"/>
    <p:sldId id="2697" r:id="rId15"/>
    <p:sldId id="2698" r:id="rId16"/>
    <p:sldId id="2699" r:id="rId17"/>
    <p:sldId id="2700" r:id="rId18"/>
    <p:sldId id="2701" r:id="rId19"/>
    <p:sldId id="2702" r:id="rId20"/>
    <p:sldId id="2703" r:id="rId21"/>
    <p:sldId id="2704" r:id="rId22"/>
    <p:sldId id="2705" r:id="rId23"/>
    <p:sldId id="2708" r:id="rId24"/>
    <p:sldId id="2706" r:id="rId25"/>
    <p:sldId id="2710" r:id="rId26"/>
    <p:sldId id="2715" r:id="rId27"/>
    <p:sldId id="2709" r:id="rId28"/>
    <p:sldId id="2711" r:id="rId29"/>
    <p:sldId id="2712" r:id="rId30"/>
    <p:sldId id="2713" r:id="rId31"/>
    <p:sldId id="2714" r:id="rId32"/>
    <p:sldId id="2717" r:id="rId33"/>
    <p:sldId id="2720" r:id="rId34"/>
    <p:sldId id="2716" r:id="rId35"/>
    <p:sldId id="2721" r:id="rId36"/>
    <p:sldId id="2722" r:id="rId37"/>
    <p:sldId id="2723" r:id="rId38"/>
    <p:sldId id="2724" r:id="rId39"/>
    <p:sldId id="2725" r:id="rId40"/>
    <p:sldId id="272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AF9EA"/>
    <a:srgbClr val="B0BCDE"/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6590168" y="3829969"/>
        <a:ext cx="1506815" cy="882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ED377-BA95-43A1-87AB-1C158AE39CC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F7A4B-5B22-4BBA-909F-2ED8A79E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MS&amp;E 228: Unobserved Confounding and Instruments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135A-1097-1D1E-C36A-C28B75C3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Meta-Learning Approaches for CATE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89F1A-B9D6-6C03-D028-EA9FDFCA3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66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F769-A711-26AD-5FB2-CF0346FF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Meta-Learning 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9413D-3045-4B82-0F52-6D420CBE11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assume conditional </a:t>
                </a:r>
                <a:r>
                  <a:rPr lang="en-US" dirty="0" err="1"/>
                  <a:t>ignorability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pc="-800" smtClean="0">
                        <a:latin typeface="Cambria Math" panose="02040503050406030204" pitchFamily="18" charset="0"/>
                      </a:rPr>
                      <m:t>⊥⊥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want to estimate the CATE: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we can frame CATE as a conditional expectation function, then we can deploy any ML approach for solving the corresponding Best Prediction problem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9413D-3045-4B82-0F52-6D420CBE11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42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5DAA-E6C3-872E-4346-BEBACEC5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Learner (S-Learner)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07C0C9-C9CD-8824-6BF7-B171D511CB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Meta-Algorithm:</a:t>
                </a:r>
              </a:p>
              <a:p>
                <a:r>
                  <a:rPr lang="en-US" dirty="0"/>
                  <a:t>Run ML regression predicting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to learn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(preferably in a cross-fitting manner, i.e. fit on half the data and predict on the other half and vice versa)</a:t>
                </a:r>
              </a:p>
              <a:p>
                <a:r>
                  <a:rPr lang="en-US" dirty="0"/>
                  <a:t>Run ML regression predicting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07C0C9-C9CD-8824-6BF7-B171D511CB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263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5DAA-E6C3-872E-4346-BEBACEC5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Learner (T-Learner)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07C0C9-C9CD-8824-6BF7-B171D511CB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Meta-Algorithm:</a:t>
                </a:r>
              </a:p>
              <a:p>
                <a:r>
                  <a:rPr lang="en-US" dirty="0"/>
                  <a:t>Run ML regression predicting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on subset of data for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to learn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  ⋅)</m:t>
                    </m:r>
                  </m:oMath>
                </a14:m>
                <a:r>
                  <a:rPr lang="en-US" dirty="0"/>
                  <a:t> (preferably in a cross-fitting manner)</a:t>
                </a:r>
              </a:p>
              <a:p>
                <a:r>
                  <a:rPr lang="en-US" dirty="0"/>
                  <a:t>Run ML regression predicting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on subset of data for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to learn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 ⋅</m:t>
                        </m:r>
                      </m:e>
                    </m:d>
                  </m:oMath>
                </a14:m>
                <a:r>
                  <a:rPr lang="en-US" dirty="0"/>
                  <a:t> (preferably in a cross-fitting manner)</a:t>
                </a:r>
              </a:p>
              <a:p>
                <a:r>
                  <a:rPr lang="en-US" dirty="0"/>
                  <a:t>Run an ML regression predicting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07C0C9-C9CD-8824-6BF7-B171D511CB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803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5DAA-E6C3-872E-4346-BEBACEC5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Robust Learner (DR-Learner)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07C0C9-C9CD-8824-6BF7-B171D511CB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9693"/>
                <a:ext cx="11081825" cy="4351338"/>
              </a:xfrm>
            </p:spPr>
            <p:txBody>
              <a:bodyPr>
                <a:normAutofit/>
              </a:bodyPr>
              <a:lstStyle/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Meta-Algorithm:</a:t>
                </a:r>
              </a:p>
              <a:p>
                <a:r>
                  <a:rPr lang="en-US" sz="2000" dirty="0"/>
                  <a:t>Run ML regression to estimate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  ⋅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  ⋅</m:t>
                        </m:r>
                      </m:e>
                    </m:d>
                  </m:oMath>
                </a14:m>
                <a:r>
                  <a:rPr lang="en-US" sz="2000" dirty="0"/>
                  <a:t> (either S or T Learner); preferably T-Learner and in cross-fitting manner</a:t>
                </a:r>
              </a:p>
              <a:p>
                <a:r>
                  <a:rPr lang="en-US" sz="2000" dirty="0"/>
                  <a:t>Run ML classification to estimate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 and calculate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sz="2000" dirty="0"/>
                  <a:t>; preferably in cross-fitting manner</a:t>
                </a:r>
              </a:p>
              <a:p>
                <a:r>
                  <a:rPr lang="en-US" sz="2000" dirty="0"/>
                  <a:t>Run ML regression predicting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07C0C9-C9CD-8824-6BF7-B171D511CB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9693"/>
                <a:ext cx="11081825" cy="4351338"/>
              </a:xfrm>
              <a:blipFill>
                <a:blip r:embed="rId2"/>
                <a:stretch>
                  <a:fillRect l="-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2175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40425-B5BD-2FFA-6407-C7D4D696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Learner (X-Learner)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B8D028-315F-2223-E648-F5666F597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B8D028-315F-2223-E648-F5666F597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5A8415D1-E415-413E-9519-2A06C8AA346F}"/>
                  </a:ext>
                </a:extLst>
              </p:cNvPr>
              <p:cNvSpPr/>
              <p:nvPr/>
            </p:nvSpPr>
            <p:spPr>
              <a:xfrm>
                <a:off x="6156960" y="4932340"/>
                <a:ext cx="5983458" cy="1700212"/>
              </a:xfrm>
              <a:prstGeom prst="wedgeRoundRectCallout">
                <a:avLst>
                  <a:gd name="adj1" fmla="val -29443"/>
                  <a:gd name="adj2" fmla="val -156586"/>
                  <a:gd name="adj3" fmla="val 16667"/>
                </a:avLst>
              </a:prstGeom>
              <a:solidFill>
                <a:srgbClr val="ED7D31">
                  <a:alpha val="3098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For the </a:t>
                </a: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treated group 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I observe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+mj-lt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+mj-lt"/>
                          </a:rPr>
                          <m:t>1</m:t>
                        </m:r>
                      </m:e>
                    </m:d>
                    <m:r>
                      <a:rPr lang="en-US" b="0" i="1">
                        <a:solidFill>
                          <a:schemeClr val="tx1"/>
                        </a:solidFill>
                        <a:latin typeface="+mj-lt"/>
                      </a:rPr>
                      <m:t>≡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+mj-lt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+mj-lt"/>
                          </a:rPr>
                          <m:t>𝐷</m:t>
                        </m:r>
                      </m:e>
                    </m:d>
                    <m:r>
                      <a:rPr lang="en-US" b="0" i="1">
                        <a:solidFill>
                          <a:schemeClr val="tx1"/>
                        </a:solidFill>
                        <a:latin typeface="+mj-lt"/>
                      </a:rPr>
                      <m:t>=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+mj-lt"/>
                      </a:rPr>
                      <m:t>𝑌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I can impute a counterfactual outcome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acc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+mj-lt"/>
                          </a:rPr>
                          <m:t>𝑌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dPr>
                      <m:e>
                        <m:r>
                          <a:rPr lang="en-US" b="0" i="1" dirty="0">
                            <a:solidFill>
                              <a:schemeClr val="tx1"/>
                            </a:solidFill>
                            <a:latin typeface="+mj-lt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, by fitting a response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</m:ctrlPr>
                          </m:acc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+mj-lt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+mj-lt"/>
                          </a:rPr>
                          <m:t>𝑍</m:t>
                        </m:r>
                      </m:e>
                    </m:d>
                    <m:r>
                      <a:rPr lang="en-US" b="0" i="1">
                        <a:solidFill>
                          <a:schemeClr val="tx1"/>
                        </a:solidFill>
                        <a:latin typeface="+mj-lt"/>
                      </a:rPr>
                      <m:t>≈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+mj-lt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+mj-lt"/>
                          </a:rPr>
                          <m:t>𝑌</m:t>
                        </m:r>
                      </m:e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+mj-lt"/>
                          </a:rPr>
                          <m:t>𝐷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+mj-lt"/>
                          </a:rPr>
                          <m:t>=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+mj-lt"/>
                          </a:rPr>
                          <m:t>0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+mj-lt"/>
                          </a:rPr>
                          <m:t>,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+mj-lt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from the control group and predict on the treated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acc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+mj-lt"/>
                          </a:rPr>
                          <m:t>𝑌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dPr>
                      <m:e>
                        <m:r>
                          <a:rPr lang="en-US" b="0" i="1" dirty="0">
                            <a:solidFill>
                              <a:schemeClr val="tx1"/>
                            </a:solidFill>
                            <a:latin typeface="+mj-lt"/>
                          </a:rPr>
                          <m:t>0</m:t>
                        </m:r>
                      </m:e>
                    </m:d>
                    <m:r>
                      <a:rPr lang="en-US" b="0" i="1" dirty="0">
                        <a:solidFill>
                          <a:schemeClr val="tx1"/>
                        </a:solidFill>
                        <a:latin typeface="+mj-lt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</m:ctrlPr>
                          </m:accPr>
                          <m:e>
                            <m:r>
                              <a:rPr lang="en-US" b="0" i="1" dirty="0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 dirty="0">
                            <a:solidFill>
                              <a:schemeClr val="tx1"/>
                            </a:solidFill>
                            <a:latin typeface="+mj-lt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dPr>
                      <m:e>
                        <m:r>
                          <a:rPr lang="en-US" b="0" i="1" dirty="0">
                            <a:solidFill>
                              <a:schemeClr val="tx1"/>
                            </a:solidFill>
                            <a:latin typeface="+mj-lt"/>
                          </a:rPr>
                          <m:t>𝑍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chemeClr val="tx1"/>
                          </a:solidFill>
                          <a:latin typeface="+mj-lt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+mj-lt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+mj-lt"/>
                            </a:rPr>
                            <m:t>1</m:t>
                          </m:r>
                        </m:e>
                      </m:d>
                      <m:r>
                        <a:rPr lang="en-US" b="0" i="1">
                          <a:solidFill>
                            <a:schemeClr val="tx1"/>
                          </a:solidFill>
                          <a:latin typeface="+mj-lt"/>
                        </a:rPr>
                        <m:t>−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+mj-lt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+mj-lt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+mj-lt"/>
                            </a:rPr>
                            <m:t>0</m:t>
                          </m:r>
                        </m:e>
                      </m:d>
                      <m:r>
                        <a:rPr lang="en-US" b="0" i="1">
                          <a:solidFill>
                            <a:schemeClr val="tx1"/>
                          </a:solidFill>
                          <a:latin typeface="+mj-lt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+mj-lt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+mj-lt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+mj-lt"/>
                            </a:rPr>
                            <m:t>𝑍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+mj-lt"/>
                            </a:rPr>
                            <m:t>       ∼        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+mj-lt"/>
                            </a:rPr>
                            <m:t>𝑌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+mj-lt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+mj-lt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+mj-lt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+mj-lt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+mj-lt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+mj-lt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+mj-lt"/>
                                </a:rPr>
                                <m:t>𝑍</m:t>
                              </m:r>
                            </m:e>
                          </m:d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+mj-lt"/>
                            </a:rPr>
                            <m:t> </m:t>
                          </m:r>
                        </m:e>
                      </m:d>
                      <m:r>
                        <a:rPr lang="en-US" b="0" i="1">
                          <a:solidFill>
                            <a:schemeClr val="tx1"/>
                          </a:solidFill>
                          <a:latin typeface="+mj-lt"/>
                        </a:rPr>
                        <m:t> 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+mj-lt"/>
                        </a:rPr>
                        <m:t>𝐷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+mj-lt"/>
                        </a:rPr>
                        <m:t>=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+mj-lt"/>
                        </a:rPr>
                        <m:t>1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+mj-lt"/>
                        </a:rPr>
                        <m:t>, 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+mj-lt"/>
                        </a:rPr>
                        <m:t>𝑍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5A8415D1-E415-413E-9519-2A06C8AA34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960" y="4932340"/>
                <a:ext cx="5983458" cy="1700212"/>
              </a:xfrm>
              <a:prstGeom prst="wedgeRoundRectCallout">
                <a:avLst>
                  <a:gd name="adj1" fmla="val -29443"/>
                  <a:gd name="adj2" fmla="val -156586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C582882D-CFFB-DD3D-9D0F-C669C41790C6}"/>
                  </a:ext>
                </a:extLst>
              </p:cNvPr>
              <p:cNvSpPr/>
              <p:nvPr/>
            </p:nvSpPr>
            <p:spPr>
              <a:xfrm>
                <a:off x="164123" y="4928016"/>
                <a:ext cx="5931877" cy="1700212"/>
              </a:xfrm>
              <a:prstGeom prst="wedgeRoundRectCallout">
                <a:avLst>
                  <a:gd name="adj1" fmla="val 47322"/>
                  <a:gd name="adj2" fmla="val -103633"/>
                  <a:gd name="adj3" fmla="val 16667"/>
                </a:avLst>
              </a:prstGeom>
              <a:solidFill>
                <a:srgbClr val="ED7D31">
                  <a:alpha val="3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For the </a:t>
                </a: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control group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I observe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I can impute a counterfactual outcome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, by fitting a response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from the control group and predict on the treated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∼       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C582882D-CFFB-DD3D-9D0F-C669C4179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23" y="4928016"/>
                <a:ext cx="5931877" cy="1700212"/>
              </a:xfrm>
              <a:prstGeom prst="wedgeRoundRectCallout">
                <a:avLst>
                  <a:gd name="adj1" fmla="val 47322"/>
                  <a:gd name="adj2" fmla="val -103633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455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051B-F251-F6ED-C33D-CF19B27F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Learner (X-Learner)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8315A8-B6C2-F60B-C6BE-EFC1216BF8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Which one should we use? </a:t>
                </a:r>
              </a:p>
              <a:p>
                <a:r>
                  <a:rPr lang="en-US" dirty="0"/>
                  <a:t>If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most training data received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then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will be a better predictor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; we should go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If 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most training data received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then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will be a better predictor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; we should go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8315A8-B6C2-F60B-C6BE-EFC1216BF8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758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3898A-FC3B-1F1B-278C-9E82A11D6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X-Learner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2400" dirty="0" err="1">
                <a:solidFill>
                  <a:srgbClr val="FFFFFF"/>
                </a:solidFill>
              </a:rPr>
              <a:t>Kunzel</a:t>
            </a:r>
            <a:r>
              <a:rPr lang="en-US" sz="2400" dirty="0">
                <a:solidFill>
                  <a:srgbClr val="FFFFFF"/>
                </a:solidFill>
              </a:rPr>
              <a:t> et al, 2019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5DE88-8514-87E9-1E8C-F7F72A662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319" y="186266"/>
            <a:ext cx="6236259" cy="656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07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051B-F251-F6ED-C33D-CF19B27F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Cross Learner (X-Learner) Meta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8315A8-B6C2-F60B-C6BE-EFC1216BF8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Train ML regression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by predicting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among control samples</a:t>
                </a:r>
              </a:p>
              <a:p>
                <a:r>
                  <a:rPr lang="en-US" dirty="0"/>
                  <a:t>Construct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/>
                  <a:t> for all treated samples</a:t>
                </a:r>
              </a:p>
              <a:p>
                <a:r>
                  <a:rPr lang="en-US" dirty="0"/>
                  <a:t>Train ML regression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by predicting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among treated samples</a:t>
                </a:r>
              </a:p>
              <a:p>
                <a:r>
                  <a:rPr lang="en-US" dirty="0"/>
                  <a:t>Train ML regression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by predicting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among treated samples</a:t>
                </a:r>
              </a:p>
              <a:p>
                <a:r>
                  <a:rPr lang="en-US" dirty="0"/>
                  <a:t>Construct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for all control samples</a:t>
                </a:r>
              </a:p>
              <a:p>
                <a:r>
                  <a:rPr lang="en-US" dirty="0"/>
                  <a:t>Train ML regression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by predicting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among control samples</a:t>
                </a:r>
              </a:p>
              <a:p>
                <a:r>
                  <a:rPr lang="en-US" dirty="0"/>
                  <a:t>Train ML classifier to construct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/>
                  <a:t> predicting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Train final ML regression model predicting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the variable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8315A8-B6C2-F60B-C6BE-EFC1216BF8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445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BFA1-E9EB-CC40-B854-6CB4E3CF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Learner (R-Learner)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A6E05-1028-CE95-11D1-6B47120122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Since we have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write: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Equivalently: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we further know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(effect only depends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then write: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A6E05-1028-CE95-11D1-6B47120122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14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41807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BFA1-E9EB-CC40-B854-6CB4E3CF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Learner (R-Learner)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A6E05-1028-CE95-11D1-6B47120122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If we know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(effect only depends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), we can 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Equivalently,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is the minimizer of the square loss: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acc>
                                    <m:accPr>
                                      <m:chr m:val="̃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Predict residual outcome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from residual treatment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 a model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Can also be phrased as a “weighted” square loss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Predict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 sample weights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A6E05-1028-CE95-11D1-6B47120122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837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BFA1-E9EB-CC40-B854-6CB4E3CF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Learner (R-Learner) Meta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A6E05-1028-CE95-11D1-6B47120122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Train ML regression to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calculate residual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/>
                  <a:t> (preferably in cross-fitting manner)</a:t>
                </a:r>
              </a:p>
              <a:p>
                <a:endParaRPr lang="en-US" dirty="0"/>
              </a:p>
              <a:p>
                <a:r>
                  <a:rPr lang="en-US" dirty="0"/>
                  <a:t>Train ML regression to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calculate residual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/>
                  <a:t> (preferably in cross-fitting manner)</a:t>
                </a:r>
              </a:p>
              <a:p>
                <a:endParaRPr lang="en-US" dirty="0"/>
              </a:p>
              <a:p>
                <a:r>
                  <a:rPr lang="en-US" dirty="0"/>
                  <a:t>Train ML regression with sample weights, to predict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 sample weights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A6E05-1028-CE95-11D1-6B47120122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842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63C6-79B6-3326-3D5A-8E519995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Learner (R-Learner)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D76B2E-5ABE-C0C9-01EA-6809E8D388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for some known feature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then this is equivalent to learning heterogeneous effects with interactions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Equivalent to OLS with outcome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and regressors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D76B2E-5ABE-C0C9-01EA-6809E8D388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415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BFA1-E9EB-CC40-B854-6CB4E3CF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Learner (R-Learner)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A6E05-1028-CE95-11D1-6B47120122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does not only depend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a “projection”</a:t>
                </a:r>
              </a:p>
              <a:p>
                <a:r>
                  <a:rPr lang="en-US" dirty="0"/>
                  <a:t>But it is a weighted one, it is the minimizer of the loss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∣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acc>
                                    <m:accPr>
                                      <m:chr m:val="̃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put more weight on regions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with more randomized treatment</a:t>
                </a:r>
              </a:p>
              <a:p>
                <a:r>
                  <a:rPr lang="en-US" dirty="0"/>
                  <a:t>If some regions of the population were assigned treatments roughly deterministically, then they are ignored in the approximation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A6E05-1028-CE95-11D1-6B47120122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579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284E-03EE-1664-9F21-5DAD8693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Meta-Learners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13DB-A9F5-FF8E-7483-8ABF551FD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 and T-Learners are typically poor performing as they heavily depend on outcome modelling; among them the T-Learner should be preferred</a:t>
            </a:r>
          </a:p>
          <a:p>
            <a:r>
              <a:rPr lang="en-US" dirty="0"/>
              <a:t>X-Learner is a better version of S and T as it incorporates propensity knowledge</a:t>
            </a:r>
          </a:p>
          <a:p>
            <a:r>
              <a:rPr lang="en-US" dirty="0"/>
              <a:t>DR-Learner and R-Learner, both possess “</a:t>
            </a:r>
            <a:r>
              <a:rPr lang="en-US" dirty="0" err="1"/>
              <a:t>Neyman</a:t>
            </a:r>
            <a:r>
              <a:rPr lang="en-US" dirty="0"/>
              <a:t> orthogonality” properties as they carefully combine outcome and treatment assignment modelling</a:t>
            </a:r>
          </a:p>
          <a:p>
            <a:r>
              <a:rPr lang="en-US" dirty="0"/>
              <a:t>The error of the final cate model is not heavily impacted by the errors in the auxiliary models (Orthogonal Statistical Learning)</a:t>
            </a:r>
          </a:p>
          <a:p>
            <a:r>
              <a:rPr lang="en-US" dirty="0"/>
              <a:t>DR-Learner estimates un-weighted projection of true CATE on model space, but can be “high-variance” due to inverse propensity</a:t>
            </a:r>
          </a:p>
          <a:p>
            <a:r>
              <a:rPr lang="en-US" dirty="0"/>
              <a:t>R-Learner estimates variance weighted projection but is much more stable to extreme propensities as it never divides by propensity.</a:t>
            </a:r>
          </a:p>
        </p:txBody>
      </p:sp>
    </p:spTree>
    <p:extLst>
      <p:ext uri="{BB962C8B-B14F-4D97-AF65-F5344CB8AC3E}">
        <p14:creationId xmlns:p14="http://schemas.microsoft.com/office/powerpoint/2010/main" val="1140850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22A6E-39F9-742B-309B-0C38DC20E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 fontScale="90000"/>
          </a:bodyPr>
          <a:lstStyle/>
          <a:p>
            <a:r>
              <a:rPr lang="en-US" sz="3000" dirty="0"/>
              <a:t>Neural Network CATE Learners (CFR Net)</a:t>
            </a:r>
            <a:br>
              <a:rPr lang="en-US" sz="3000" dirty="0"/>
            </a:br>
            <a:r>
              <a:rPr lang="en-US" sz="2700" dirty="0"/>
              <a:t>Shalit et al. 17</a:t>
            </a:r>
            <a:endParaRPr lang="en-US" sz="3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8673D-0267-477F-78FC-8B9A9354D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EEEF907-E9B4-140F-7781-5F73FFC01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387266"/>
            <a:ext cx="10917936" cy="376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72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C1A2B-54CF-6A1F-9636-F4EFC77F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and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2E8B2-9DBE-AC0D-69AF-F48644DBFB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50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992D-3D3E-2639-4FBB-92F05892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and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896BD-E554-0A9F-9C99-CBA9C23B6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Each of the meta learners is defined based on a loss function</a:t>
                </a:r>
              </a:p>
              <a:p>
                <a:r>
                  <a:rPr lang="en-US" sz="2000" dirty="0"/>
                  <a:t>We can use loss function for model selection and out-of-sample performance evaluation</a:t>
                </a:r>
              </a:p>
              <a:p>
                <a:r>
                  <a:rPr lang="en-US" sz="2000" dirty="0"/>
                  <a:t>To compare across any CATE learner, we can evaluate based on an “orthogonal loss”, which is robust to nuisance estimation</a:t>
                </a:r>
              </a:p>
              <a:p>
                <a:r>
                  <a:rPr lang="en-US" sz="2000" b="1" dirty="0"/>
                  <a:t>R-Loss:</a:t>
                </a:r>
                <a:r>
                  <a:rPr lang="en-US" sz="2000" dirty="0"/>
                  <a:t> for a separate sample, calculate residuals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2000" dirty="0"/>
                  <a:t> in a cross-fitting manner. For any candidate CATE model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 evaluate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acc>
                                    <m:accPr>
                                      <m:chr m:val="̃"/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b="1" dirty="0"/>
                  <a:t>DR-Loss:</a:t>
                </a:r>
                <a:r>
                  <a:rPr lang="en-US" sz="2000" dirty="0"/>
                  <a:t> for a separate sample, calculate regression model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000" dirty="0"/>
                  <a:t> (using T-Learner) and propensity model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. For any candidate CATE model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 evaluate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𝐷𝑅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896BD-E554-0A9F-9C99-CBA9C23B6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619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A13D-3B94-81D7-FBFC-AF83C131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via Testing Approaches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1CF67-373A-7D36-08BF-5D90D7F7F2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CATE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was good, then BLP of CATE, when using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as the feature map, should assign a lot of weight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Run OLS regression predicting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𝐷𝑅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using regressors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𝐷𝑅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Construct confidence intervals and test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;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correlates with the true CATE! Ideally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1CF67-373A-7D36-08BF-5D90D7F7F2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961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BF63-B24B-830F-3B6E-68707182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via GATEs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9754F0-EA31-AB35-D4FB-73130E343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For any large enough 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we can calculate out-of-sample group average effects by simply averaging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𝐺𝐴𝑇𝐸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the CATE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accurate, then if we restrict to some 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then the average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over this group, should match the out-of-sample group average treatment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𝐺𝐴𝑇𝐸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can measure such GATE discrepancies out-of-sample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9754F0-EA31-AB35-D4FB-73130E343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69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591526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588060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BF63-B24B-830F-3B6E-68707182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via Calibration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9754F0-EA31-AB35-D4FB-73130E343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One natural definition of groups is the “percentile groups of the CATE predictions”</a:t>
                </a:r>
              </a:p>
              <a:p>
                <a:r>
                  <a:rPr lang="en-US" dirty="0"/>
                  <a:t>For the top 25% of the CATE predictions based on the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 mean of model predictions, should match the out-of-sample GATE for that group</a:t>
                </a:r>
              </a:p>
              <a:p>
                <a:r>
                  <a:rPr lang="en-US" dirty="0"/>
                  <a:t>Consider a set of quantiles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(e.g. 0, 25, 50, 75)</a:t>
                </a:r>
              </a:p>
              <a:p>
                <a:r>
                  <a:rPr lang="en-US" dirty="0"/>
                  <a:t>Consider the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over the training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groups defined as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𝑞𝑢𝑎𝑛𝑡𝑖𝑙𝑒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𝐺𝐴𝑇𝐸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Calibration score: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CalScore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𝐺𝐴𝑇𝐸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Normalized calibration score: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CalScore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CalScore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𝑐𝑜𝑛𝑠𝑡𝑎𝑛𝑡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𝐶𝐴𝑇𝐸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𝐷𝑅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9754F0-EA31-AB35-D4FB-73130E343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811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7C895-DFD3-A6BD-ED52-10CC7C935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Testing for Heterogeneity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B483D-8918-8E7F-DE26-15D89C87F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683988"/>
            <a:ext cx="4777381" cy="332027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9F8067-5076-299B-1317-5C4E6CBEB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4962" y="1984443"/>
                <a:ext cx="5458838" cy="419252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We can easily construct joint confidence intervals for all the GATEs</a:t>
                </a:r>
              </a:p>
              <a:p>
                <a:r>
                  <a:rPr lang="en-US" sz="2000" dirty="0"/>
                  <a:t>GATEs are the coefficients in the BLP of CATE using group one-hot-encoding as features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𝐷𝑅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,…, 1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We can use joint confidence intervals for BLP via the DR-Learner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If there was heterogeneity, then we should have that there are GATEs whose confidence intervals are non-overlapping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9F8067-5076-299B-1317-5C4E6CBEB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4962" y="1984443"/>
                <a:ext cx="5458838" cy="4192520"/>
              </a:xfrm>
              <a:blipFill>
                <a:blip r:embed="rId3"/>
                <a:stretch>
                  <a:fillRect l="-1004" t="-1601" r="-1562" b="-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921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D22C5C-12F7-F349-4022-AC64E75A69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7"/>
          <a:stretch/>
        </p:blipFill>
        <p:spPr>
          <a:xfrm>
            <a:off x="8301519" y="3550202"/>
            <a:ext cx="3946384" cy="3143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8809B8-4279-8AB2-4573-5BC8B0804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Stratification Motivated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4A401-66CB-B564-B513-1BBE99A002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740721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If we were to “prioritize” into treatment based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with a target to treat around q-percent of the population then what would be the ATE of the treated group</a:t>
                </a:r>
              </a:p>
              <a:p>
                <a:r>
                  <a:rPr lang="en-US" dirty="0"/>
                  <a:t>Consider the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over the training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define the group: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𝑞𝑢𝑎𝑛𝑡𝑖𝑙𝑒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Ideally,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should be always positive and increasing!</a:t>
                </a:r>
              </a:p>
              <a:p>
                <a:r>
                  <a:rPr lang="en-US" dirty="0"/>
                  <a:t>AUTOC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the area under the curve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4A401-66CB-B564-B513-1BBE99A002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740721" cy="4351338"/>
              </a:xfrm>
              <a:blipFill>
                <a:blip r:embed="rId3"/>
                <a:stretch>
                  <a:fillRect l="-1261" t="-280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737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09B8-4279-8AB2-4573-5BC8B0804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Stratification Motivated Evaluation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4A401-66CB-B564-B513-1BBE99A002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740721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If we were to “prioritize” into treatment based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with a target to treat around q-percent of the population then what would be the policy value we would get over treating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percentage at random</a:t>
                </a:r>
              </a:p>
              <a:p>
                <a:r>
                  <a:rPr lang="en-US" dirty="0"/>
                  <a:t>Consider the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over the training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define the group: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𝑞𝑢𝑎𝑛𝑡𝑖𝑙𝑒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Ideally,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should be large positive for some values!</a:t>
                </a:r>
              </a:p>
              <a:p>
                <a:r>
                  <a:rPr lang="en-US" dirty="0"/>
                  <a:t>QINI: the area under the curve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4A401-66CB-B564-B513-1BBE99A002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740721" cy="4351338"/>
              </a:xfrm>
              <a:blipFill>
                <a:blip r:embed="rId2"/>
                <a:stretch>
                  <a:fillRect l="-1261" t="-280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30383C1-5383-009F-AEF2-D3672B14A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429" y="3682066"/>
            <a:ext cx="4019757" cy="305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26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2154-9A35-2C1D-2229-06055BF2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788CC-7E1B-BDE5-8215-7A84DBCCC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19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ED9D-809E-6064-BBFC-E7DC077E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Policy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7B3F64-467D-580F-9C5B-C11349D703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What if I have a candidate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on who to treat</a:t>
                </a:r>
              </a:p>
              <a:p>
                <a:r>
                  <a:rPr lang="en-US" dirty="0"/>
                  <a:t>The average policy effect is of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Under conditional </a:t>
                </a:r>
                <a:r>
                  <a:rPr lang="en-US" dirty="0" err="1"/>
                  <a:t>ignorability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also measure performance via the doubly robust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Also falls in the </a:t>
                </a:r>
                <a:r>
                  <a:rPr lang="en-US" dirty="0" err="1"/>
                  <a:t>Neyman</a:t>
                </a:r>
                <a:r>
                  <a:rPr lang="en-US" dirty="0"/>
                  <a:t> orthogonal moment estimation framework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easily construct confidence intervals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7B3F64-467D-580F-9C5B-C11349D703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566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C358-D08D-CB3B-6084-888DBD6A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0E0BB8-2AFE-82B9-2DDD-848EB34C22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optimize over a space of policies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on the samples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Regret: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Regret not impacted a lot by errors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Performance as if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were known (assuming estimation rates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0E0BB8-2AFE-82B9-2DDD-848EB34C22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8029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81E2-E79D-5B42-1DD6-3E26CC2A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Non-Parametric Confidence Intervals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EFA2A-B146-30F9-FE83-690DDFE03A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269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C7B6-FA3E-659C-F068-E4680701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Random Forest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BBB1E5-4703-33B0-C283-02C8F505C4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We want to estimate a solution to a conditional moment restriction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do so by splitting constructing a tree that at each level optimizes the heterogeneity of the values of the local solution created at the resulting children nodes</a:t>
                </a:r>
              </a:p>
              <a:p>
                <a:r>
                  <a:rPr lang="en-US" dirty="0"/>
                  <a:t>At the end we have many trees each defining a neighborhood structure</a:t>
                </a:r>
              </a:p>
              <a:p>
                <a:r>
                  <a:rPr lang="en-US" dirty="0"/>
                  <a:t>For every candidate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we use the trees to define a set of weights with every training point and we solve the moment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BBB1E5-4703-33B0-C283-02C8F505C4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5152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1BEA-3DF5-FA16-4AE8-1C83C5110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Random Forest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15A14-AFF2-A075-A499-5257851BF4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each tree is built in an honest manner (i.e. samples used in the final weighted moment equation are separate from samples used to determine splits)</a:t>
                </a:r>
              </a:p>
              <a:p>
                <a:r>
                  <a:rPr lang="en-US" dirty="0"/>
                  <a:t>If each tree is build in a balanced manner (at least some constant fraction on each side of the split)</a:t>
                </a:r>
              </a:p>
              <a:p>
                <a:r>
                  <a:rPr lang="en-US" dirty="0"/>
                  <a:t>If each tree is built on a sub-sample without replacement, of an appropriate size</a:t>
                </a:r>
              </a:p>
              <a:p>
                <a:r>
                  <a:rPr lang="en-US" dirty="0"/>
                  <a:t>Then the prediction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asymptotically normal and we can construct confidence intervals via an appropriate bootstrap procedure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15A14-AFF2-A075-A499-5257851BF4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10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A713-3F9D-4EEA-5C79-C23B818A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C28F-4663-29CB-3066-6470665C0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Meta-Learners for Heterogeneous Treatment Effects</a:t>
            </a:r>
          </a:p>
          <a:p>
            <a:r>
              <a:rPr lang="en-US" dirty="0"/>
              <a:t>Neural Network Approaches for Heterogeneous Effects</a:t>
            </a:r>
          </a:p>
          <a:p>
            <a:r>
              <a:rPr lang="en-US" dirty="0"/>
              <a:t>Out-of-sample validation and testing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14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FB6BC-8BE5-6728-DF39-506B3450C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GRF for CATE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551A16-B0C1-9ACC-0EFC-334DF6E368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do this with the residual moment: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(Orthogonal Random Forest) We can also do a similar approach with the doubly robust targets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can also do this even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551A16-B0C1-9ACC-0EFC-334DF6E368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40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1761513-9C71-DACF-2435-D634DC97BE37}"/>
              </a:ext>
            </a:extLst>
          </p:cNvPr>
          <p:cNvSpPr txBox="1"/>
          <p:nvPr/>
        </p:nvSpPr>
        <p:spPr>
          <a:xfrm>
            <a:off x="3059484" y="4486360"/>
            <a:ext cx="5510039" cy="340519"/>
          </a:xfrm>
          <a:prstGeom prst="wedgeRoundRectCallout">
            <a:avLst>
              <a:gd name="adj1" fmla="val 19377"/>
              <a:gd name="adj2" fmla="val 35681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Who should we treat?</a:t>
            </a:r>
          </a:p>
        </p:txBody>
      </p:sp>
    </p:spTree>
    <p:extLst>
      <p:ext uri="{BB962C8B-B14F-4D97-AF65-F5344CB8AC3E}">
        <p14:creationId xmlns:p14="http://schemas.microsoft.com/office/powerpoint/2010/main" val="397974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B0EE-8DD9-8581-5EE4-9C3CF0FA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Personalized (Refined) Policies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6ACF1D-86C6-5C62-0D60-0876EC218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understand who to treat, we need to learn how effect varies</a:t>
                </a:r>
              </a:p>
              <a:p>
                <a:r>
                  <a:rPr lang="en-US" dirty="0"/>
                  <a:t>Conditional Average Treatment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Allows us to understand differences (heterogeneities) in the response to treatment for different parts of the population</a:t>
                </a:r>
              </a:p>
              <a:p>
                <a:r>
                  <a:rPr lang="en-US" dirty="0"/>
                  <a:t>We can deploy more refined “personalized” policies</a:t>
                </a:r>
              </a:p>
              <a:p>
                <a:r>
                  <a:rPr lang="en-US" dirty="0"/>
                  <a:t>For every person that comes, we observe 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decide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treat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else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do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treat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6ACF1D-86C6-5C62-0D60-0876EC218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27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F5B3-D6C2-A83C-368C-12C81F93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intrinsic hardness of 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89089-8B4D-26D9-CE5C-2207807C5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Estimating CATE at least as hard as estimating the best prediction rule</a:t>
            </a:r>
          </a:p>
          <a:p>
            <a:r>
              <a:rPr lang="en-US" dirty="0"/>
              <a:t>Inherently harder than estimating an “average”</a:t>
            </a:r>
          </a:p>
          <a:p>
            <a:r>
              <a:rPr lang="en-US" dirty="0"/>
              <a:t>So far for our target causal quantities we wanted fast estimation rates and confidence intervals</a:t>
            </a:r>
          </a:p>
          <a:p>
            <a:r>
              <a:rPr lang="en-US" dirty="0"/>
              <a:t>We were only ok with “decent” estimation rates for the auxiliary (nuisance) predictive models that entered our analysis</a:t>
            </a:r>
          </a:p>
          <a:p>
            <a:endParaRPr lang="en-US" dirty="0"/>
          </a:p>
          <a:p>
            <a:r>
              <a:rPr lang="en-US" dirty="0"/>
              <a:t>We might want to relax our goals…</a:t>
            </a:r>
          </a:p>
        </p:txBody>
      </p:sp>
    </p:spTree>
    <p:extLst>
      <p:ext uri="{BB962C8B-B14F-4D97-AF65-F5344CB8AC3E}">
        <p14:creationId xmlns:p14="http://schemas.microsoft.com/office/powerpoint/2010/main" val="239408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7A34-B042-BBBA-2B21-31D8D8D7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Approaches to Relaxing our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694F91-8200-CADE-AC9D-7C0126ACE60B}"/>
              </a:ext>
            </a:extLst>
          </p:cNvPr>
          <p:cNvSpPr txBox="1"/>
          <p:nvPr/>
        </p:nvSpPr>
        <p:spPr>
          <a:xfrm>
            <a:off x="838200" y="1594553"/>
            <a:ext cx="10282767" cy="4826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1: Maybe estimate a simpler projection (e.g. analogue of BLP)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2: Confidence intervals for predictions of this simple projection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3: Simultaneous confidence bands for predictions of this simple projection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4: Estimation error rate for the true CATE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5: Confidence intervals for the prediction of a CATE model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6: Simultaneous confidence bands for joint predictions of CATE model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Policy Learning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7: Go after optimal simple treatment policies; give me a policy with value close to the best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8: Inference on value of candidate treatment policies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9: Inference on value of optimal policy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Goal 10: Identify responder or heterogeneous sub-groups; policies with statistical significance;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7D1919-87A9-1A26-79BA-B05E80D8CB35}"/>
              </a:ext>
            </a:extLst>
          </p:cNvPr>
          <p:cNvSpPr txBox="1"/>
          <p:nvPr/>
        </p:nvSpPr>
        <p:spPr>
          <a:xfrm>
            <a:off x="9972526" y="1652588"/>
            <a:ext cx="2168675" cy="646986"/>
          </a:xfrm>
          <a:prstGeom prst="wedgeRoundRectCallout">
            <a:avLst>
              <a:gd name="adj1" fmla="val -69439"/>
              <a:gd name="adj2" fmla="val 2383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Linear Doubly Robust Learner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83FEE-D654-A29A-86A5-23BFCA9FF8C7}"/>
              </a:ext>
            </a:extLst>
          </p:cNvPr>
          <p:cNvSpPr txBox="1"/>
          <p:nvPr/>
        </p:nvSpPr>
        <p:spPr>
          <a:xfrm>
            <a:off x="8830734" y="2655454"/>
            <a:ext cx="3306234" cy="1055608"/>
          </a:xfrm>
          <a:prstGeom prst="wedgeRoundRectCallout">
            <a:avLst>
              <a:gd name="adj1" fmla="val -138158"/>
              <a:gd name="adj2" fmla="val -1993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Meta-learner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approaches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S-Learner, T-Learner, X-Learner, R-Learner, DR-Learner</a:t>
            </a:r>
          </a:p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approaches: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TARNet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, CFR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r>
              <a:rPr lang="en-US" sz="1400" b="1" dirty="0">
                <a:solidFill>
                  <a:prstClr val="black"/>
                </a:solidFill>
                <a:latin typeface="Calibri Light" panose="020F0302020204030204"/>
              </a:rPr>
              <a:t>Random Forest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approaches: BART</a:t>
            </a:r>
            <a:endParaRPr lang="en-US" sz="12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222D8BA-576A-52C4-9D58-2455394BDA03}"/>
              </a:ext>
            </a:extLst>
          </p:cNvPr>
          <p:cNvSpPr/>
          <p:nvPr/>
        </p:nvSpPr>
        <p:spPr>
          <a:xfrm flipH="1">
            <a:off x="9272509" y="1594553"/>
            <a:ext cx="243418" cy="1059543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1F2962-2E0B-8E61-2BC0-2D06DE4C4FB4}"/>
              </a:ext>
            </a:extLst>
          </p:cNvPr>
          <p:cNvSpPr txBox="1"/>
          <p:nvPr/>
        </p:nvSpPr>
        <p:spPr>
          <a:xfrm>
            <a:off x="8830734" y="3845424"/>
            <a:ext cx="3306234" cy="1055608"/>
          </a:xfrm>
          <a:prstGeom prst="wedgeRoundRectCallout">
            <a:avLst>
              <a:gd name="adj1" fmla="val -98593"/>
              <a:gd name="adj2" fmla="val -8978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Modified (honest) ML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methods: Generalized Random Forest, Orthogonal Random Forest, Sub-sampled Nearest Neighbor Regression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97C664-4068-598E-5F83-E0ACD6A10C27}"/>
              </a:ext>
            </a:extLst>
          </p:cNvPr>
          <p:cNvSpPr txBox="1"/>
          <p:nvPr/>
        </p:nvSpPr>
        <p:spPr>
          <a:xfrm>
            <a:off x="3255434" y="4083416"/>
            <a:ext cx="4961468" cy="681038"/>
          </a:xfrm>
          <a:prstGeom prst="wedgeRoundRectCallout">
            <a:avLst>
              <a:gd name="adj1" fmla="val -10131"/>
              <a:gd name="adj2" fmla="val -7630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??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(only classical non-parametric statistic results on confidence bands of non-parametric functions)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A6958C-E6E2-1C19-AC94-FF0DD569666F}"/>
              </a:ext>
            </a:extLst>
          </p:cNvPr>
          <p:cNvSpPr txBox="1"/>
          <p:nvPr/>
        </p:nvSpPr>
        <p:spPr>
          <a:xfrm>
            <a:off x="9780513" y="5205412"/>
            <a:ext cx="2168675" cy="646986"/>
          </a:xfrm>
          <a:prstGeom prst="wedgeRoundRectCallout">
            <a:avLst>
              <a:gd name="adj1" fmla="val -86422"/>
              <a:gd name="adj2" fmla="val -7365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Doubly Robust Policy Learning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33D1F-E67C-A1C8-5005-2318BAB693E9}"/>
              </a:ext>
            </a:extLst>
          </p:cNvPr>
          <p:cNvSpPr txBox="1"/>
          <p:nvPr/>
        </p:nvSpPr>
        <p:spPr>
          <a:xfrm>
            <a:off x="7295849" y="5358887"/>
            <a:ext cx="2168675" cy="646986"/>
          </a:xfrm>
          <a:prstGeom prst="wedgeRoundRectCallout">
            <a:avLst>
              <a:gd name="adj1" fmla="val -61045"/>
              <a:gd name="adj2" fmla="val -43557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Doubly Robust Policy Evaluation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6208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7A34-B042-BBBA-2B21-31D8D8D7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Approaches to Relaxing our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694F91-8200-CADE-AC9D-7C0126ACE60B}"/>
              </a:ext>
            </a:extLst>
          </p:cNvPr>
          <p:cNvSpPr txBox="1"/>
          <p:nvPr/>
        </p:nvSpPr>
        <p:spPr>
          <a:xfrm>
            <a:off x="838200" y="1594553"/>
            <a:ext cx="10282767" cy="4826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1: Maybe estimate a simpler projection (e.g. analogue of BLP)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2: Confidence intervals for predictions of this simple projection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3: Simultaneous confidence bands for predictions of this simple projection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4: Estimation error rate for the true CATE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5: Confidence intervals for the prediction of a CATE model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6: Simultaneous confidence bands for joint predictions of CATE model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Policy Learning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7: Go after optimal simple treatment policies; give me a policy with value close to the best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8: Inference on value of candidate treatment policies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9: Inference on value of optimal policy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bg2"/>
                </a:solidFill>
                <a:latin typeface="Calibri Light" panose="020F0302020204030204"/>
              </a:rPr>
              <a:t>Goal 10: Identify responder or heterogeneous sub-groups; policies with statistical significance;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7D1919-87A9-1A26-79BA-B05E80D8CB35}"/>
              </a:ext>
            </a:extLst>
          </p:cNvPr>
          <p:cNvSpPr txBox="1"/>
          <p:nvPr/>
        </p:nvSpPr>
        <p:spPr>
          <a:xfrm>
            <a:off x="9972526" y="1652588"/>
            <a:ext cx="2168675" cy="646986"/>
          </a:xfrm>
          <a:prstGeom prst="wedgeRoundRectCallout">
            <a:avLst>
              <a:gd name="adj1" fmla="val -69439"/>
              <a:gd name="adj2" fmla="val 23838"/>
              <a:gd name="adj3" fmla="val 16667"/>
            </a:avLst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 Light" panose="020F0302020204030204"/>
              </a:rPr>
              <a:t>Linear Doubly Robust Learner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83FEE-D654-A29A-86A5-23BFCA9FF8C7}"/>
              </a:ext>
            </a:extLst>
          </p:cNvPr>
          <p:cNvSpPr txBox="1"/>
          <p:nvPr/>
        </p:nvSpPr>
        <p:spPr>
          <a:xfrm>
            <a:off x="8830734" y="2655454"/>
            <a:ext cx="3306234" cy="1055608"/>
          </a:xfrm>
          <a:prstGeom prst="wedgeRoundRectCallout">
            <a:avLst>
              <a:gd name="adj1" fmla="val -138158"/>
              <a:gd name="adj2" fmla="val -1993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Meta-learner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approaches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S-Learner, T-Learner, X-Learner, R-Learner, DR-Learner</a:t>
            </a:r>
          </a:p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approaches: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TARNet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, CFR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r>
              <a:rPr lang="en-US" sz="1400" b="1" dirty="0">
                <a:solidFill>
                  <a:prstClr val="black"/>
                </a:solidFill>
                <a:latin typeface="Calibri Light" panose="020F0302020204030204"/>
              </a:rPr>
              <a:t>Random Forest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approaches: BART</a:t>
            </a:r>
            <a:endParaRPr lang="en-US" sz="12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222D8BA-576A-52C4-9D58-2455394BDA03}"/>
              </a:ext>
            </a:extLst>
          </p:cNvPr>
          <p:cNvSpPr/>
          <p:nvPr/>
        </p:nvSpPr>
        <p:spPr>
          <a:xfrm flipH="1">
            <a:off x="9272509" y="1594553"/>
            <a:ext cx="243418" cy="1059543"/>
          </a:xfrm>
          <a:prstGeom prst="leftBrac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1F2962-2E0B-8E61-2BC0-2D06DE4C4FB4}"/>
              </a:ext>
            </a:extLst>
          </p:cNvPr>
          <p:cNvSpPr txBox="1"/>
          <p:nvPr/>
        </p:nvSpPr>
        <p:spPr>
          <a:xfrm>
            <a:off x="8830734" y="3845424"/>
            <a:ext cx="3306234" cy="1055608"/>
          </a:xfrm>
          <a:prstGeom prst="wedgeRoundRectCallout">
            <a:avLst>
              <a:gd name="adj1" fmla="val -98593"/>
              <a:gd name="adj2" fmla="val -8978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Modified (honest) ML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methods: Generalized Random Forest, Orthogonal Random Forest, Sub-sampled Nearest Neighbor Regression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97C664-4068-598E-5F83-E0ACD6A10C27}"/>
              </a:ext>
            </a:extLst>
          </p:cNvPr>
          <p:cNvSpPr txBox="1"/>
          <p:nvPr/>
        </p:nvSpPr>
        <p:spPr>
          <a:xfrm>
            <a:off x="3255434" y="4083416"/>
            <a:ext cx="4961468" cy="681038"/>
          </a:xfrm>
          <a:prstGeom prst="wedgeRoundRectCallout">
            <a:avLst>
              <a:gd name="adj1" fmla="val -10131"/>
              <a:gd name="adj2" fmla="val -76302"/>
              <a:gd name="adj3" fmla="val 16667"/>
            </a:avLst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??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 Light" panose="020F0302020204030204"/>
              </a:rPr>
              <a:t>(only classical non-parametric statistic results on confidence bands of non-parametric functions)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A6958C-E6E2-1C19-AC94-FF0DD569666F}"/>
              </a:ext>
            </a:extLst>
          </p:cNvPr>
          <p:cNvSpPr txBox="1"/>
          <p:nvPr/>
        </p:nvSpPr>
        <p:spPr>
          <a:xfrm>
            <a:off x="9780513" y="5205412"/>
            <a:ext cx="2168675" cy="646986"/>
          </a:xfrm>
          <a:prstGeom prst="wedgeRoundRectCallout">
            <a:avLst>
              <a:gd name="adj1" fmla="val -86422"/>
              <a:gd name="adj2" fmla="val -7365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Doubly Robust Policy Learning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33D1F-E67C-A1C8-5005-2318BAB693E9}"/>
              </a:ext>
            </a:extLst>
          </p:cNvPr>
          <p:cNvSpPr txBox="1"/>
          <p:nvPr/>
        </p:nvSpPr>
        <p:spPr>
          <a:xfrm>
            <a:off x="7295849" y="5358887"/>
            <a:ext cx="2168675" cy="646986"/>
          </a:xfrm>
          <a:prstGeom prst="wedgeRoundRectCallout">
            <a:avLst>
              <a:gd name="adj1" fmla="val -61045"/>
              <a:gd name="adj2" fmla="val -43557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Doubly Robust Policy Evaluation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66453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13838</TotalTime>
  <Words>2952</Words>
  <Application>Microsoft Office PowerPoint</Application>
  <PresentationFormat>Widescreen</PresentationFormat>
  <Paragraphs>339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Calisto MT</vt:lpstr>
      <vt:lpstr>Cambria Math</vt:lpstr>
      <vt:lpstr>Office Theme</vt:lpstr>
      <vt:lpstr>MS&amp;E 228: Unobserved Confounding and Instruments</vt:lpstr>
      <vt:lpstr>PowerPoint Presentation</vt:lpstr>
      <vt:lpstr>PowerPoint Presentation</vt:lpstr>
      <vt:lpstr>Goals for Today</vt:lpstr>
      <vt:lpstr>Causal Inference Pipeline</vt:lpstr>
      <vt:lpstr>Personalized (Refined) Policies</vt:lpstr>
      <vt:lpstr>The intrinsic hardness of CATE</vt:lpstr>
      <vt:lpstr>Different Approaches to Relaxing our Goals</vt:lpstr>
      <vt:lpstr>Different Approaches to Relaxing our Goals</vt:lpstr>
      <vt:lpstr>Meta-Learning Approaches for CATE</vt:lpstr>
      <vt:lpstr>Meta-Learning Idea</vt:lpstr>
      <vt:lpstr>Single Learner (S-Learner)</vt:lpstr>
      <vt:lpstr>Two Learner (T-Learner)</vt:lpstr>
      <vt:lpstr>Doubly Robust Learner (DR-Learner)</vt:lpstr>
      <vt:lpstr>Cross Learner (X-Learner)</vt:lpstr>
      <vt:lpstr>Cross Learner (X-Learner)</vt:lpstr>
      <vt:lpstr>X-Learner Kunzel et al, 2019</vt:lpstr>
      <vt:lpstr>Cross Learner (X-Learner) Meta Algorithm</vt:lpstr>
      <vt:lpstr>Residual Learner (R-Learner)</vt:lpstr>
      <vt:lpstr>Residual Learner (R-Learner)</vt:lpstr>
      <vt:lpstr>Residual Learner (R-Learner) Meta Algorithm</vt:lpstr>
      <vt:lpstr>Residual Learner (R-Learner)</vt:lpstr>
      <vt:lpstr>Residual Learner (R-Learner)</vt:lpstr>
      <vt:lpstr>Comparing Meta-Learners</vt:lpstr>
      <vt:lpstr>Neural Network CATE Learners (CFR Net) Shalit et al. 17</vt:lpstr>
      <vt:lpstr>Model Selection and Evaluation</vt:lpstr>
      <vt:lpstr>Model Selection and Evaluation</vt:lpstr>
      <vt:lpstr>Evaluation via Testing Approaches</vt:lpstr>
      <vt:lpstr>Validation via GATEs</vt:lpstr>
      <vt:lpstr>Validation via Calibration</vt:lpstr>
      <vt:lpstr>Testing for Heterogeneity</vt:lpstr>
      <vt:lpstr>Stratification Motivated Evaluation</vt:lpstr>
      <vt:lpstr>Stratification Motivated Evaluation</vt:lpstr>
      <vt:lpstr>Policy Learning</vt:lpstr>
      <vt:lpstr>Candidate Policy</vt:lpstr>
      <vt:lpstr>Policy Optimization</vt:lpstr>
      <vt:lpstr>Non-Parametric Confidence Intervals</vt:lpstr>
      <vt:lpstr>Generalized Random Forest</vt:lpstr>
      <vt:lpstr>Generalized Random Forest</vt:lpstr>
      <vt:lpstr>GRF for CATE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908</cp:revision>
  <dcterms:created xsi:type="dcterms:W3CDTF">2023-01-16T03:53:17Z</dcterms:created>
  <dcterms:modified xsi:type="dcterms:W3CDTF">2023-03-07T21:22:12Z</dcterms:modified>
</cp:coreProperties>
</file>