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385" r:id="rId4"/>
    <p:sldId id="2670" r:id="rId5"/>
    <p:sldId id="2578" r:id="rId6"/>
    <p:sldId id="2648" r:id="rId7"/>
    <p:sldId id="2625" r:id="rId8"/>
    <p:sldId id="2672" r:id="rId9"/>
    <p:sldId id="2671" r:id="rId10"/>
    <p:sldId id="2673" r:id="rId11"/>
    <p:sldId id="2678" r:id="rId12"/>
    <p:sldId id="2679" r:id="rId13"/>
    <p:sldId id="2681" r:id="rId14"/>
    <p:sldId id="2692" r:id="rId15"/>
    <p:sldId id="2684" r:id="rId16"/>
    <p:sldId id="2674" r:id="rId17"/>
    <p:sldId id="2675" r:id="rId18"/>
    <p:sldId id="2676" r:id="rId19"/>
    <p:sldId id="2677" r:id="rId20"/>
    <p:sldId id="2510" r:id="rId21"/>
    <p:sldId id="2511" r:id="rId22"/>
    <p:sldId id="2682" r:id="rId23"/>
    <p:sldId id="282" r:id="rId24"/>
    <p:sldId id="272" r:id="rId25"/>
    <p:sldId id="2683" r:id="rId26"/>
    <p:sldId id="2686" r:id="rId27"/>
    <p:sldId id="2613" r:id="rId28"/>
    <p:sldId id="2687" r:id="rId29"/>
    <p:sldId id="2688" r:id="rId30"/>
    <p:sldId id="2689" r:id="rId31"/>
    <p:sldId id="2690" r:id="rId32"/>
    <p:sldId id="2436" r:id="rId33"/>
    <p:sldId id="269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1">
            <a:lumMod val="85000"/>
          </a:schemeClr>
        </a:solidFill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38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7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2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07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7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31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94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9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4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296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33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270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672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1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477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04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642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7.png"/><Relationship Id="rId12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50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Unobserved Confounding and Instruments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BF83-2125-BBD0-D370-D0E7519F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intrinsic hardness of CATE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B6763-6330-EF6A-F2EE-997B4957B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CATE quantity is not just a parameter</a:t>
                </a:r>
              </a:p>
              <a:p>
                <a:r>
                  <a:rPr lang="en-US" dirty="0"/>
                  <a:t>It is a whole function…</a:t>
                </a:r>
              </a:p>
              <a:p>
                <a:r>
                  <a:rPr lang="en-US" dirty="0"/>
                  <a:t>Learning such conditional expectation functions is inherently harder than learning parameters</a:t>
                </a:r>
              </a:p>
              <a:p>
                <a:r>
                  <a:rPr lang="en-US" dirty="0"/>
                  <a:t>For instance: we might never have seen in our data other samples with the exact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Such quantities are known as statistically “irregular” quantities</a:t>
                </a:r>
              </a:p>
              <a:p>
                <a:r>
                  <a:rPr lang="en-US" dirty="0"/>
                  <a:t>We have seen such quantities when were solving the best prediction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B6763-6330-EF6A-F2EE-997B4957B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3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80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F5B3-D6C2-A83C-368C-12C81F93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intrinsic hardness of 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89089-8B4D-26D9-CE5C-2207807C5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CATE at least as hard as estimating the best prediction rule</a:t>
            </a:r>
          </a:p>
          <a:p>
            <a:r>
              <a:rPr lang="en-US" dirty="0"/>
              <a:t>Inherently harder than estimating an “average”</a:t>
            </a:r>
          </a:p>
          <a:p>
            <a:r>
              <a:rPr lang="en-US" dirty="0"/>
              <a:t>So far for our target causal quantities we wanted fast estimation rates and confidence intervals</a:t>
            </a:r>
          </a:p>
          <a:p>
            <a:r>
              <a:rPr lang="en-US" dirty="0"/>
              <a:t>We were only ok with “decent” estimation rates for the auxiliary (nuisance) predictive models that entered our analysis</a:t>
            </a:r>
          </a:p>
          <a:p>
            <a:endParaRPr lang="en-US" dirty="0"/>
          </a:p>
          <a:p>
            <a:r>
              <a:rPr lang="en-US" dirty="0"/>
              <a:t>We might want to relax our goals…</a:t>
            </a:r>
          </a:p>
        </p:txBody>
      </p:sp>
    </p:spTree>
    <p:extLst>
      <p:ext uri="{BB962C8B-B14F-4D97-AF65-F5344CB8AC3E}">
        <p14:creationId xmlns:p14="http://schemas.microsoft.com/office/powerpoint/2010/main" val="239408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Linear Doubly Robust Learner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approaches: BART</a:t>
            </a:r>
            <a:endParaRPr lang="en-US" sz="1200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methods: Generalized Random Forest, Orthogonal Random Forest, Sub-sampled Nearest Neighbor Regression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(only classical non-parametric statistic results on confidence bands of non-parametric functions)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Learning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Doubly Robust Policy Evaluation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20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7A34-B042-BBBA-2B21-31D8D8D7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Approaches to Relaxing our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94F91-8200-CADE-AC9D-7C0126ACE60B}"/>
              </a:ext>
            </a:extLst>
          </p:cNvPr>
          <p:cNvSpPr txBox="1"/>
          <p:nvPr/>
        </p:nvSpPr>
        <p:spPr>
          <a:xfrm>
            <a:off x="838200" y="1594553"/>
            <a:ext cx="10282767" cy="4826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1: Maybe estimate a simpler projection (e.g. analogue of BLP)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2: Confidence intervals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3: Simultaneous confidence bands for predictions of this simple projection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4: Estimation error rate for the true CATE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5: Confidence intervals for the prediction of a CATE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6: Simultaneous confidence bands for joint predictions of CATE model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Policy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7: Go after optimal simple treatment policies; give me a policy with value close to the best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8: Inference on value of candidate treatment policies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Goal 9: Inference on value of optimal policy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alibri Light" panose="020F0302020204030204"/>
              </a:rPr>
              <a:t>Goal 10: Identify responder or heterogeneous sub-groups; policies with statistical significance;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7D1919-87A9-1A26-79BA-B05E80D8CB35}"/>
              </a:ext>
            </a:extLst>
          </p:cNvPr>
          <p:cNvSpPr txBox="1"/>
          <p:nvPr/>
        </p:nvSpPr>
        <p:spPr>
          <a:xfrm>
            <a:off x="9972526" y="1652588"/>
            <a:ext cx="2168675" cy="646986"/>
          </a:xfrm>
          <a:prstGeom prst="wedgeRoundRectCallout">
            <a:avLst>
              <a:gd name="adj1" fmla="val -69439"/>
              <a:gd name="adj2" fmla="val 238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Linear Doubly Robust Learner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83FEE-D654-A29A-86A5-23BFCA9FF8C7}"/>
              </a:ext>
            </a:extLst>
          </p:cNvPr>
          <p:cNvSpPr txBox="1"/>
          <p:nvPr/>
        </p:nvSpPr>
        <p:spPr>
          <a:xfrm>
            <a:off x="8830734" y="2655454"/>
            <a:ext cx="3306234" cy="1055608"/>
          </a:xfrm>
          <a:prstGeom prst="wedgeRoundRectCallout">
            <a:avLst>
              <a:gd name="adj1" fmla="val -138158"/>
              <a:gd name="adj2" fmla="val -19933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Meta-learner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approaches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S-Learner, T-Learner, X-Learner, R-Learner, DR-Learner</a:t>
            </a:r>
          </a:p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Neural Network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approaches: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TARNet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/>
              </a:rPr>
              <a:t>, CFR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 Light" panose="020F0302020204030204"/>
            </a:endParaRPr>
          </a:p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Calibri Light" panose="020F0302020204030204"/>
              </a:rPr>
              <a:t>Random Forest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alibri Light" panose="020F0302020204030204"/>
              </a:rPr>
              <a:t> approaches: BART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222D8BA-576A-52C4-9D58-2455394BDA03}"/>
              </a:ext>
            </a:extLst>
          </p:cNvPr>
          <p:cNvSpPr/>
          <p:nvPr/>
        </p:nvSpPr>
        <p:spPr>
          <a:xfrm flipH="1">
            <a:off x="9272509" y="1594553"/>
            <a:ext cx="243418" cy="1059543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F2962-2E0B-8E61-2BC0-2D06DE4C4FB4}"/>
              </a:ext>
            </a:extLst>
          </p:cNvPr>
          <p:cNvSpPr txBox="1"/>
          <p:nvPr/>
        </p:nvSpPr>
        <p:spPr>
          <a:xfrm>
            <a:off x="8830734" y="3845424"/>
            <a:ext cx="3306234" cy="1055608"/>
          </a:xfrm>
          <a:prstGeom prst="wedgeRoundRectCallout">
            <a:avLst>
              <a:gd name="adj1" fmla="val -98593"/>
              <a:gd name="adj2" fmla="val -89780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Modified (honest) ML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</a:rPr>
              <a:t> methods: Generalized Random Forest, Orthogonal Random Forest, Sub-sampled Nearest Neighbor Regression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7C664-4068-598E-5F83-E0ACD6A10C27}"/>
              </a:ext>
            </a:extLst>
          </p:cNvPr>
          <p:cNvSpPr txBox="1"/>
          <p:nvPr/>
        </p:nvSpPr>
        <p:spPr>
          <a:xfrm>
            <a:off x="3255434" y="4083416"/>
            <a:ext cx="4961468" cy="681038"/>
          </a:xfrm>
          <a:prstGeom prst="wedgeRoundRectCallout">
            <a:avLst>
              <a:gd name="adj1" fmla="val -10131"/>
              <a:gd name="adj2" fmla="val -76302"/>
              <a:gd name="adj3" fmla="val 16667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??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</a:rPr>
              <a:t>(only classical non-parametric statistic results on confidence bands of non-parametric functions)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6958C-E6E2-1C19-AC94-FF0DD569666F}"/>
              </a:ext>
            </a:extLst>
          </p:cNvPr>
          <p:cNvSpPr txBox="1"/>
          <p:nvPr/>
        </p:nvSpPr>
        <p:spPr>
          <a:xfrm>
            <a:off x="9780513" y="5205412"/>
            <a:ext cx="2168675" cy="646986"/>
          </a:xfrm>
          <a:prstGeom prst="wedgeRoundRectCallout">
            <a:avLst>
              <a:gd name="adj1" fmla="val -86422"/>
              <a:gd name="adj2" fmla="val -73655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</a:rPr>
              <a:t>Doubly Robust Policy Learning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333D1F-E67C-A1C8-5005-2318BAB693E9}"/>
              </a:ext>
            </a:extLst>
          </p:cNvPr>
          <p:cNvSpPr txBox="1"/>
          <p:nvPr/>
        </p:nvSpPr>
        <p:spPr>
          <a:xfrm>
            <a:off x="7295849" y="5358887"/>
            <a:ext cx="2168675" cy="646986"/>
          </a:xfrm>
          <a:prstGeom prst="wedgeRoundRectCallout">
            <a:avLst>
              <a:gd name="adj1" fmla="val -61045"/>
              <a:gd name="adj2" fmla="val -43557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 Light" panose="020F0302020204030204"/>
              </a:rPr>
              <a:t>Doubly Robust Policy Evaluation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6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A776-46D1-109B-644D-0FF92730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Projection of CATE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5353-0990-8A65-5220-966D6D8CD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3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9180-0FD9-1CC0-6302-74BE1BE6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by Conditioning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31520-A93D-C1FC-3C37-A7672164C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can be identified by conditioning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want a CATE on some subset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31520-A93D-C1FC-3C37-A7672164C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7600-061F-6616-98D8-55C54784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with Propensity 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0A302-1FEC-11C5-4B8F-2348E74C78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can be identified by propensity scores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we want a CATE on some subset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40A302-1FEC-11C5-4B8F-2348E74C7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4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CEFA-BDC5-4F38-BD2E-9B370942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29F65-348B-1A4A-92E8-556B1D83D9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can be identified by combination of conditioning and propensity scores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we want a CATE on some subset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629F65-348B-1A4A-92E8-556B1D83D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1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21E0-C6EA-CEBC-BF0A-1813979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Identification to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knew the propensity or regression, we have a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Such that what we are looking for is the CEF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the non-linear prediction section, we saw that this is the solution to the Best Prediction rule problem!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9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9979-747E-5DC1-010C-32A70605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Blast from the Past:</a:t>
            </a:r>
            <a:r>
              <a:rPr lang="en-US" dirty="0"/>
              <a:t> Best Prediction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9199C-0F10-34AA-73B5-AFF8B9999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drawn </a:t>
                </a:r>
                <a:r>
                  <a:rPr lang="en-US" dirty="0" err="1"/>
                  <a:t>iid</a:t>
                </a:r>
                <a:r>
                  <a:rPr lang="en-US" dirty="0"/>
                  <a:t> from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Want an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that approximates the Best Prediction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Best Prediction rule is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want our estimate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/>
                  <a:t> to be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in RMSE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19199C-0F10-34AA-73B5-AFF8B9999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5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6B3B-B08E-BA33-B0DB-6E506C44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Blast from the Past:</a:t>
            </a:r>
            <a:r>
              <a:rPr lang="en-US" dirty="0"/>
              <a:t> Linear CEF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DC3FD-087F-29D4-3711-EF475B0C6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CEF is assumed linear with respect to known engineered features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the Best Prediction rule (CEF) coincides with the Best Linear Prediction rule (BLP)</a:t>
                </a:r>
              </a:p>
              <a:p>
                <a:endParaRPr lang="en-US" dirty="0"/>
              </a:p>
              <a:p>
                <a:r>
                  <a:rPr lang="en-US" dirty="0"/>
                  <a:t>We can use OLS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is low-dimensional (p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n) or the multitude of approaches we learned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/>
                  <a:t> is high-dimensional (Lasso, </a:t>
                </a:r>
                <a:r>
                  <a:rPr lang="en-US" dirty="0" err="1"/>
                  <a:t>ElasticNet</a:t>
                </a:r>
                <a:r>
                  <a:rPr lang="en-US" dirty="0"/>
                  <a:t>, Ridge, Lava)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1DC3FD-087F-29D4-3711-EF475B0C6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792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21E0-C6EA-CEBC-BF0A-1813979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Identification to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knew the propensity or regression, we have a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Such that what we are looking for is the CEF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reduce CATE estimation to a Best Prediction rule problem!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ML techniques can be used to solve this problem and provide RMSE rates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939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  <a:alpha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peak Pro" panose="0204060305050503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2EACB-3714-4671-AC46-BD57F8A5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Doubly Robust Learning</a:t>
            </a:r>
            <a:br>
              <a:rPr lang="en-US" dirty="0"/>
            </a:br>
            <a:r>
              <a:rPr lang="en-US" sz="1400" dirty="0"/>
              <a:t>[Foster, Syrgkanis, ‘19</a:t>
            </a:r>
            <a:br>
              <a:rPr lang="en-US" sz="1400" dirty="0"/>
            </a:br>
            <a:r>
              <a:rPr lang="en-US" sz="1400" dirty="0"/>
              <a:t>Orthogonal Statistical Learning]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0E3DD-F707-45F0-9965-F050BB041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7765" y="797522"/>
                <a:ext cx="5959791" cy="5321395"/>
              </a:xfrm>
              <a:effectLst/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Split your data in half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Train ML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first, predict on the second and calculate regression estimate of each potential outcome</a:t>
                </a:r>
              </a:p>
              <a:p>
                <a:pPr marL="450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4500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and vice versa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Train ML classification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≜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[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on the first, predict on the second, calculate propensity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vice versa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Calculate doubly robust values: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Any ML algorithm to solve the regression: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  <m:sup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~  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20E3DD-F707-45F0-9965-F050BB041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7765" y="797522"/>
                <a:ext cx="5959791" cy="5321395"/>
              </a:xfrm>
              <a:blipFill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460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Blast from the Past:</a:t>
            </a:r>
            <a:r>
              <a:rPr lang="en-US" dirty="0"/>
              <a:t> Best Linear Prediction (BLP)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21E0-C6EA-CEBC-BF0A-18139794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Identification to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we knew the propensity or regression, we have a random variable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Such that what we are looking for is the CEF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Estimate best linear approximation to the CATE via the BLP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𝐷𝑅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9301B-A82D-32D9-168D-E2254D540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625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747B-FDEA-FC08-7B58-78EC3A4A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8EEF2-B296-CDA3-A3E1-EA57195C3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Equivalently, the solution to the 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Falls into the moment equation framework with nuisance components</a:t>
                </a:r>
              </a:p>
              <a:p>
                <a:r>
                  <a:rPr lang="en-US" dirty="0"/>
                  <a:t>Nuisance components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target parameter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Moment is </a:t>
                </a:r>
                <a:r>
                  <a:rPr lang="en-US" dirty="0" err="1"/>
                  <a:t>Neyman</a:t>
                </a:r>
                <a:r>
                  <a:rPr lang="en-US" dirty="0"/>
                  <a:t> orthogonal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r>
                  <a:rPr lang="en-US" dirty="0"/>
                  <a:t>Local insensitivity (orthogonality) holds even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8EEF2-B296-CDA3-A3E1-EA57195C3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0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1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𝐷𝑅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412" t="-2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8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7399-F33A-782C-93E9-71F4370C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Bands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375E6-5141-721A-517D-3481F89E5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asymptotically linear, predictions are asymptotically linear</a:t>
                </a:r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𝐵𝐿𝑃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𝐵𝐿𝑃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Holds jointly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(as long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not growing exponential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𝐵𝐿𝑃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𝐵𝐿𝑃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High-dimensional CLT theorems also imply that jointly: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𝐵𝐿𝑃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6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𝐵𝐿𝑃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375E6-5141-721A-517D-3481F89E5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3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A21D-784D-0A70-DB81-E0EE45F4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Bands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D5BD5-CB1B-4EC6-8105-86EE75A749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Similar to inference on many coefficients</a:t>
                </a:r>
              </a:p>
              <a:p>
                <a:r>
                  <a:rPr lang="en-US" dirty="0"/>
                  <a:t>Now the many predictions take the role of the many coefficients</a:t>
                </a:r>
              </a:p>
              <a:p>
                <a:r>
                  <a:rPr lang="en-US" dirty="0"/>
                  <a:t>Confidence band: construct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)≔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D5BD5-CB1B-4EC6-8105-86EE75A74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8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9152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88060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57E-F12B-5044-EC50-E62DCB6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Bands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F0E42-B0ED-3C2D-BA87-B7FB86C64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Confidence band: construct intervals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28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𝑥𝑥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By Gaussian approximation,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rad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num>
                                        <m:den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𝑉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𝑥𝑥</m:t>
                                                  </m:r>
                                                </m:sub>
                                              </m:sSub>
                                            </m:e>
                                          </m:ra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0, 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−1/2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F0E42-B0ED-3C2D-BA87-B7FB86C64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5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2400"/>
                  </a:spcAft>
                </a:pPr>
                <a:r>
                  <a:rPr lang="en-US" sz="3600" dirty="0"/>
                  <a:t>By Gaussian approximation,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as the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quantile of the maximum entry in a gaussian vector drawn with covariance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𝑚𝑚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For 95% confidence band, c slightly larger than 1.96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F57E-F12B-5044-EC50-E62DCB6C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Computationally Friendlier Version:</a:t>
            </a:r>
            <a:br>
              <a:rPr lang="en-US" dirty="0"/>
            </a:br>
            <a:r>
              <a:rPr lang="en-US" dirty="0"/>
              <a:t>Multiplier Bootstrap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F0E42-B0ED-3C2D-BA87-B7FB86C64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7059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By asymptotic linearity we know that: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latin typeface="+mj-lt"/>
                  </a:rPr>
                  <a:t>For every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, draw an independent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and consider the variable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The vector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j-lt"/>
                  </a:rPr>
                  <a:t>Approximately the same holds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latin typeface="+mj-lt"/>
                </a:endParaRPr>
              </a:p>
              <a:p>
                <a:r>
                  <a:rPr lang="en-US" b="1" dirty="0"/>
                  <a:t>Repeat process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/>
                  <a:t> times:</a:t>
                </a:r>
                <a:r>
                  <a:rPr lang="en-US" dirty="0">
                    <a:latin typeface="+mj-lt"/>
                  </a:rPr>
                  <a:t> each repetition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j-lt"/>
                  </a:rPr>
                  <a:t> draw 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and calculate maximum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j-lt"/>
                  </a:rPr>
                  <a:t> to be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+mj-lt"/>
                  </a:rPr>
                  <a:t> quantile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+mj-lt"/>
                  </a:rPr>
                  <a:t> 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latin typeface="+mj-lt"/>
                  </a:rPr>
                  <a:t> repetitions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EF0E42-B0ED-3C2D-BA87-B7FB86C64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70597"/>
              </a:xfrm>
              <a:blipFill>
                <a:blip r:embed="rId2"/>
                <a:stretch>
                  <a:fillRect l="-522" t="-2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6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Heterogeneous Treatment Effects</a:t>
            </a:r>
          </a:p>
          <a:p>
            <a:r>
              <a:rPr lang="en-US" dirty="0"/>
              <a:t>Statement of the problem</a:t>
            </a:r>
          </a:p>
          <a:p>
            <a:r>
              <a:rPr lang="en-US" dirty="0"/>
              <a:t>A basic solution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3224731" y="2005449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𝑿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819" y="1923170"/>
                <a:ext cx="1494114" cy="75630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Estimate approximate residuals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600" b="0" dirty="0">
                    <a:latin typeface="+mj-lt"/>
                  </a:rPr>
                  <a:t> using cross-fitting</a:t>
                </a:r>
              </a:p>
              <a:p>
                <a:r>
                  <a:rPr lang="en-US" sz="1600" dirty="0">
                    <a:latin typeface="+mj-lt"/>
                  </a:rPr>
                  <a:t>Solve moment restriction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̌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2360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2"/>
                <a:stretch>
                  <a:fillRect r="-5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3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630372"/>
            <a:ext cx="5510039" cy="919401"/>
          </a:xfrm>
          <a:prstGeom prst="wedgeRoundRectCallout">
            <a:avLst>
              <a:gd name="adj1" fmla="val -5056"/>
              <a:gd name="adj2" fmla="val -106238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Instrumental Variable: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any random variable Z that affects the treatment (log-price) D but does not affect the outcome (log-demand) Y other than through the treatment</a:t>
            </a:r>
            <a:endParaRPr lang="en-US" sz="105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/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421DDF-0951-828C-D91E-15BE0FD05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146" y="2005449"/>
                <a:ext cx="233717" cy="224502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23607B-4DA0-BF8F-692A-0D0B1057D5D3}"/>
              </a:ext>
            </a:extLst>
          </p:cNvPr>
          <p:cNvCxnSpPr>
            <a:cxnSpLocks/>
            <a:stCxn id="23" idx="6"/>
            <a:endCxn id="31" idx="2"/>
          </p:cNvCxnSpPr>
          <p:nvPr/>
        </p:nvCxnSpPr>
        <p:spPr>
          <a:xfrm>
            <a:off x="3179863" y="2117700"/>
            <a:ext cx="43791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05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761513-9C71-DACF-2435-D634DC97BE37}"/>
              </a:ext>
            </a:extLst>
          </p:cNvPr>
          <p:cNvSpPr txBox="1"/>
          <p:nvPr/>
        </p:nvSpPr>
        <p:spPr>
          <a:xfrm>
            <a:off x="3059484" y="4486360"/>
            <a:ext cx="5510039" cy="340519"/>
          </a:xfrm>
          <a:prstGeom prst="wedgeRoundRectCallout">
            <a:avLst>
              <a:gd name="adj1" fmla="val 19377"/>
              <a:gd name="adj2" fmla="val 35681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Who should we treat?</a:t>
            </a:r>
          </a:p>
        </p:txBody>
      </p:sp>
    </p:spTree>
    <p:extLst>
      <p:ext uri="{BB962C8B-B14F-4D97-AF65-F5344CB8AC3E}">
        <p14:creationId xmlns:p14="http://schemas.microsoft.com/office/powerpoint/2010/main" val="397974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17D8-DD5C-C8BC-DD88-536A0862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Average Treatment Effects (CATE)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8E432-8F46-48E7-202F-708DEC87D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aka Heterogeneous Treatment Effects</a:t>
            </a:r>
          </a:p>
        </p:txBody>
      </p:sp>
    </p:spTree>
    <p:extLst>
      <p:ext uri="{BB962C8B-B14F-4D97-AF65-F5344CB8AC3E}">
        <p14:creationId xmlns:p14="http://schemas.microsoft.com/office/powerpoint/2010/main" val="3851827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99E2-8EF3-0CB2-D453-53B8F1B8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Average Treatment Effect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6F63B-0D84-81C9-7822-C132C37A8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far, we mostly focused on understanding average treatment effects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This quantity is not informative of who to treat</a:t>
                </a:r>
              </a:p>
              <a:p>
                <a:r>
                  <a:rPr lang="en-US" dirty="0"/>
                  <a:t>At best we can use it to make a uniform decision for the 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everyone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</m:t>
                      </m:r>
                      <m:sSup>
                        <m:sSup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otherwise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Such uniform policies can lead to severe adverse effects</a:t>
                </a:r>
              </a:p>
              <a:p>
                <a:r>
                  <a:rPr lang="en-US" dirty="0"/>
                  <a:t>Such uniform analyses can lead us to miss on “responder subgroups”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96F63B-0D84-81C9-7822-C132C37A8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8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B0EE-8DD9-8581-5EE4-9C3CF0FA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Personalized (Refined) Policies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understand who to treat, we need to learn how effect varies</a:t>
                </a:r>
              </a:p>
              <a:p>
                <a:r>
                  <a:rPr lang="en-US" dirty="0"/>
                  <a:t>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Allows us to understand differences (heterogeneities) in the response to treatment for different parts of the population</a:t>
                </a:r>
              </a:p>
              <a:p>
                <a:r>
                  <a:rPr lang="en-US" dirty="0"/>
                  <a:t>We can deploy more refined “personalized” policies</a:t>
                </a:r>
              </a:p>
              <a:p>
                <a:r>
                  <a:rPr lang="en-US" dirty="0"/>
                  <a:t>For every person that comes, we observe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decide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do</m:t>
                      </m:r>
                      <m:sSup>
                        <m:sSupPr>
                          <m:ctrlPr>
                            <a:rPr lang="en-US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treat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ACF1D-86C6-5C62-0D60-0876EC2187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27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ateVTI">
  <a:themeElements>
    <a:clrScheme name="AnalogousFromLightSeedLeftStep">
      <a:dk1>
        <a:srgbClr val="000000"/>
      </a:dk1>
      <a:lt1>
        <a:srgbClr val="FFFFFF"/>
      </a:lt1>
      <a:dk2>
        <a:srgbClr val="242E41"/>
      </a:dk2>
      <a:lt2>
        <a:srgbClr val="E2E3E8"/>
      </a:lt2>
      <a:accent1>
        <a:srgbClr val="AEA267"/>
      </a:accent1>
      <a:accent2>
        <a:srgbClr val="D39266"/>
      </a:accent2>
      <a:accent3>
        <a:srgbClr val="DB8283"/>
      </a:accent3>
      <a:accent4>
        <a:srgbClr val="D36694"/>
      </a:accent4>
      <a:accent5>
        <a:srgbClr val="DB82CD"/>
      </a:accent5>
      <a:accent6>
        <a:srgbClr val="B666D3"/>
      </a:accent6>
      <a:hlink>
        <a:srgbClr val="6976AE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13378</TotalTime>
  <Words>2371</Words>
  <Application>Microsoft Office PowerPoint</Application>
  <PresentationFormat>Widescreen</PresentationFormat>
  <Paragraphs>330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Calisto MT</vt:lpstr>
      <vt:lpstr>Cambria Math</vt:lpstr>
      <vt:lpstr>Georgia Pro Cond Light</vt:lpstr>
      <vt:lpstr>Speak Pro</vt:lpstr>
      <vt:lpstr>Wingdings 2</vt:lpstr>
      <vt:lpstr>Office Theme</vt:lpstr>
      <vt:lpstr>SlateVTI</vt:lpstr>
      <vt:lpstr>MS&amp;E 228: Unobserved Confounding and Instruments</vt:lpstr>
      <vt:lpstr>PowerPoint Presentation</vt:lpstr>
      <vt:lpstr>PowerPoint Presentation</vt:lpstr>
      <vt:lpstr>Goals for Today</vt:lpstr>
      <vt:lpstr>Causal Inference Pipeline</vt:lpstr>
      <vt:lpstr>Causal Inference Pipeline</vt:lpstr>
      <vt:lpstr>Conditional Average Treatment Effects (CATE)</vt:lpstr>
      <vt:lpstr>Problem with Average Treatment Effect</vt:lpstr>
      <vt:lpstr>Personalized (Refined) Policies</vt:lpstr>
      <vt:lpstr>The intrinsic hardness of CATE</vt:lpstr>
      <vt:lpstr>The intrinsic hardness of CATE</vt:lpstr>
      <vt:lpstr>Different Approaches to Relaxing our Goals</vt:lpstr>
      <vt:lpstr>Different Approaches to Relaxing our Goals</vt:lpstr>
      <vt:lpstr>Best Linear Projection of CATE</vt:lpstr>
      <vt:lpstr>Identification by Conditioning</vt:lpstr>
      <vt:lpstr>Identification with Propensity Scores</vt:lpstr>
      <vt:lpstr>Doubly Robust Identification</vt:lpstr>
      <vt:lpstr>From Identification to Estimation</vt:lpstr>
      <vt:lpstr>Blast from the Past: Best Prediction Rule</vt:lpstr>
      <vt:lpstr>Blast from the Past: Linear CEF</vt:lpstr>
      <vt:lpstr>From Identification to Estimation</vt:lpstr>
      <vt:lpstr>Doubly Robust Learning [Foster, Syrgkanis, ‘19 Orthogonal Statistical Learning]</vt:lpstr>
      <vt:lpstr>Blast from the Past: Best Linear Prediction (BLP) Problem</vt:lpstr>
      <vt:lpstr>From Identification to Estimation</vt:lpstr>
      <vt:lpstr>Normal Equations</vt:lpstr>
      <vt:lpstr>Main Theorem (linear moments)</vt:lpstr>
      <vt:lpstr>Main Theorem (linear moments)</vt:lpstr>
      <vt:lpstr>Confidence Bands</vt:lpstr>
      <vt:lpstr>Confidence Bands</vt:lpstr>
      <vt:lpstr>Confidence Bands</vt:lpstr>
      <vt:lpstr>By Gaussian approximation, choose c as the 1-α quantile of the maximum entry in a gaussian vector drawn with covariance D^(-1/2) VD^(-1/2) D≔diag(V)=[■8(V_11&amp;0&amp;0@0&amp;⋱&amp;0@0&amp;0&amp;V_mm )]  For 95% confidence band, c slightly larger than 1.96</vt:lpstr>
      <vt:lpstr>Computationally Friendlier Version: Multiplier 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883</cp:revision>
  <dcterms:created xsi:type="dcterms:W3CDTF">2023-01-16T03:53:17Z</dcterms:created>
  <dcterms:modified xsi:type="dcterms:W3CDTF">2023-03-02T21:05:34Z</dcterms:modified>
</cp:coreProperties>
</file>