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385" r:id="rId3"/>
    <p:sldId id="2624" r:id="rId4"/>
    <p:sldId id="2578" r:id="rId5"/>
    <p:sldId id="2577" r:id="rId6"/>
    <p:sldId id="2625" r:id="rId7"/>
    <p:sldId id="2626" r:id="rId8"/>
    <p:sldId id="2621" r:id="rId9"/>
    <p:sldId id="2631" r:id="rId10"/>
    <p:sldId id="2628" r:id="rId11"/>
    <p:sldId id="2632" r:id="rId12"/>
    <p:sldId id="2629" r:id="rId13"/>
    <p:sldId id="2630" r:id="rId14"/>
    <p:sldId id="2635" r:id="rId15"/>
    <p:sldId id="2345" r:id="rId16"/>
    <p:sldId id="2346" r:id="rId17"/>
    <p:sldId id="2347" r:id="rId18"/>
    <p:sldId id="2636" r:id="rId19"/>
    <p:sldId id="2637" r:id="rId20"/>
    <p:sldId id="2638" r:id="rId21"/>
    <p:sldId id="2351" r:id="rId22"/>
    <p:sldId id="2627" r:id="rId23"/>
    <p:sldId id="2633" r:id="rId24"/>
    <p:sldId id="2639" r:id="rId25"/>
    <p:sldId id="2640" r:id="rId26"/>
    <p:sldId id="2646" r:id="rId27"/>
    <p:sldId id="2363" r:id="rId28"/>
    <p:sldId id="2364" r:id="rId29"/>
    <p:sldId id="2365" r:id="rId30"/>
    <p:sldId id="2366" r:id="rId31"/>
    <p:sldId id="2335" r:id="rId32"/>
    <p:sldId id="2348" r:id="rId33"/>
    <p:sldId id="483" r:id="rId34"/>
    <p:sldId id="2349" r:id="rId35"/>
    <p:sldId id="2641" r:id="rId36"/>
    <p:sldId id="2643" r:id="rId37"/>
    <p:sldId id="2645" r:id="rId38"/>
    <p:sldId id="2644" r:id="rId39"/>
    <p:sldId id="2354" r:id="rId40"/>
    <p:sldId id="2350" r:id="rId41"/>
    <p:sldId id="2352" r:id="rId42"/>
    <p:sldId id="235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12.13398" TargetMode="External"/><Relationship Id="rId5" Type="http://schemas.openxmlformats.org/officeDocument/2006/relationships/hyperlink" Target="https://carloscinelli.com/files/Cinelli%20and%20Hazlett%20(2020)%20-%20Making%20Sense%20of%20Sensitivity.pdf" TargetMode="Externa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Unobserved Confounding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A4B-4BCD-CF63-AC88-2961951C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05B-24F9-739A-5EA5-CD263886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confounding factors that are un-observed, we cannot distinguish between an effect and a spurious correlation, without further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00E1-B6A1-B925-5CEA-C197EE90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82" y="3724014"/>
            <a:ext cx="3204991" cy="16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E6469-0901-395E-2FAB-A5E8BDD3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9" y="3315720"/>
            <a:ext cx="3341453" cy="2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5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AA4B-4BCD-CF63-AC88-2961951C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05B-24F9-739A-5EA5-CD263886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confounding factors that are un-observed, we cannot distinguish between an effect and a spurious correlation, without further structure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00E1-B6A1-B925-5CEA-C197EE90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82" y="3724014"/>
            <a:ext cx="3204991" cy="1690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E6469-0901-395E-2FAB-A5E8BDD3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9" y="3315720"/>
            <a:ext cx="3341453" cy="286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3D76-317D-9C26-2818-EC71943B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Type of Structure: 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1423-5255-E7F1-31EE-E8E4E99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saw one example of more structure in the assignments (which one?)</a:t>
            </a:r>
          </a:p>
          <a:p>
            <a:endParaRPr lang="en-US" dirty="0"/>
          </a:p>
          <a:p>
            <a:r>
              <a:rPr lang="en-US" dirty="0"/>
              <a:t>The structure we will investigate today are instruments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65A97-B798-4CE0-E3E6-355A73376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77" y="3752814"/>
            <a:ext cx="3603893" cy="286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834B-17A6-9913-C1CC-FEEECDD7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DAE7-13DB-E33B-F74B-728CA552C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Frequently Unobserved Confounders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Average treatment effect not “identifiable”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Realistic conditional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exogeneity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Ideal quantity: hypothetical g-formula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Identifiable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412" y="353682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23" y="3536824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837409" y="3172398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778" y="255052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945824" y="3901111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2664" y="3172398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146" y="46296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861032" y="3172398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861032" y="3901111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Omitted Variable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We want to estimate: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Which depends on an un-attainable “long </a:t>
                </a:r>
                <a:r>
                  <a:rPr lang="en-US" sz="2400" dirty="0" err="1"/>
                  <a:t>regression”</a:t>
                </a:r>
                <a:endParaRPr lang="en-US" sz="2400" dirty="0"/>
              </a:p>
              <a:p>
                <a:pPr indent="-342900"/>
                <a:r>
                  <a:rPr lang="en-US" sz="2400" dirty="0"/>
                  <a:t>We can only estimate a “short regression”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indent="-342900"/>
                <a:r>
                  <a:rPr lang="en-US" sz="2400" dirty="0"/>
                  <a:t>And compute “short estimate”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399851"/>
              </a:xfrm>
              <a:blipFill>
                <a:blip r:embed="rId2"/>
                <a:stretch>
                  <a:fillRect l="-824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/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7E2399F-5FD6-620D-4A74-8D2AA91A3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912" y="388819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/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03C9CA-A068-D83D-4B81-CD412789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023" y="3888191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F9CF5F-256B-C439-1785-025E573CADA0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9646909" y="3523765"/>
            <a:ext cx="521784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/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977238-E14C-A616-FDD9-F37A324A2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278" y="2901889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8652BE-42DF-35EB-0795-670C295776F8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9755324" y="4252478"/>
            <a:ext cx="132658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08DAB3-A167-B0BC-51B8-131E8889E704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692164" y="3523765"/>
            <a:ext cx="498163" cy="471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/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1F64956-5780-4EE6-0AB1-9F2490F2F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646" y="498105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2C5749-B062-8990-CD3B-219B96E20938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9670532" y="3523765"/>
            <a:ext cx="498161" cy="1563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FAAF4-1524-D61F-5784-57E82D259D6A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9670532" y="4252478"/>
            <a:ext cx="1411380" cy="835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8CB2-0DA9-9735-7339-AA5F46FB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Provide expression and construct bounds on Omitted Variable Bias (OMVB)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Under interpretable assumptions that limit the strength of unobserved confounding</a:t>
                </a:r>
              </a:p>
              <a:p>
                <a:r>
                  <a:rPr lang="en-US" sz="2400" dirty="0"/>
                  <a:t>Perform statistical inference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allowing for ML regressions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Sensitivity analysis has a long history:</a:t>
                </a:r>
              </a:p>
              <a:p>
                <a:pPr lvl="1"/>
                <a:r>
                  <a:rPr lang="en-US" sz="2000" dirty="0"/>
                  <a:t>Rosenbaum-Rubin’83: non-parametric bounds [non-sharp]</a:t>
                </a:r>
              </a:p>
              <a:p>
                <a:pPr lvl="1"/>
                <a:r>
                  <a:rPr lang="en-US" sz="2000" dirty="0"/>
                  <a:t>A lot of follow-up work making parametric assumptions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B98A2-0526-FD0A-6CDD-58BD1B795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56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15D15-5E43-6D49-2763-E6759A645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084" y="552444"/>
            <a:ext cx="7199014" cy="5753111"/>
          </a:xfrm>
        </p:spPr>
      </p:pic>
    </p:spTree>
    <p:extLst>
      <p:ext uri="{BB962C8B-B14F-4D97-AF65-F5344CB8AC3E}">
        <p14:creationId xmlns:p14="http://schemas.microsoft.com/office/powerpoint/2010/main" val="392966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5A375-4D3B-BC13-FE5A-7857EE456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91" y="303467"/>
            <a:ext cx="7910818" cy="6470643"/>
          </a:xfrm>
        </p:spPr>
      </p:pic>
    </p:spTree>
    <p:extLst>
      <p:ext uri="{BB962C8B-B14F-4D97-AF65-F5344CB8AC3E}">
        <p14:creationId xmlns:p14="http://schemas.microsoft.com/office/powerpoint/2010/main" val="342901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ABB19-9B5E-3D08-CFAA-E5EA9F29D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783" y="456696"/>
            <a:ext cx="8204433" cy="6264818"/>
          </a:xfrm>
        </p:spPr>
      </p:pic>
    </p:spTree>
    <p:extLst>
      <p:ext uri="{BB962C8B-B14F-4D97-AF65-F5344CB8AC3E}">
        <p14:creationId xmlns:p14="http://schemas.microsoft.com/office/powerpoint/2010/main" val="67124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054C9-BE07-27F5-EAA3-C73623C9D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944" y="419449"/>
            <a:ext cx="8170111" cy="6218518"/>
          </a:xfrm>
        </p:spPr>
      </p:pic>
    </p:spTree>
    <p:extLst>
      <p:ext uri="{BB962C8B-B14F-4D97-AF65-F5344CB8AC3E}">
        <p14:creationId xmlns:p14="http://schemas.microsoft.com/office/powerpoint/2010/main" val="202121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6B5C9-8F3F-382F-9CF2-52F5E437C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740" y="343947"/>
            <a:ext cx="8611184" cy="5989741"/>
          </a:xfrm>
        </p:spPr>
      </p:pic>
    </p:spTree>
    <p:extLst>
      <p:ext uri="{BB962C8B-B14F-4D97-AF65-F5344CB8AC3E}">
        <p14:creationId xmlns:p14="http://schemas.microsoft.com/office/powerpoint/2010/main" val="79526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consider a simpler structural equation model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572" y="2272379"/>
            <a:ext cx="2566697" cy="27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38DE5B-142F-0D3C-B3AB-B4FDAF93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39" y="2119979"/>
            <a:ext cx="2566697" cy="2704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55A8A-A7F1-5004-FC12-83BDBCD2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Variable Bias: Partially 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run the residual-on-residual process and first partial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convenience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the double ML method would run OLS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𝛿𝛾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7E5E-8697-0C14-26CD-6562CCB6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6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̃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/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after linearly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partialling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𝐷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6D8AF0A-BEA1-6E22-FA03-7386F7956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700" y="5655733"/>
                <a:ext cx="2525184" cy="969434"/>
              </a:xfrm>
              <a:prstGeom prst="wedgeRoundRectCallout">
                <a:avLst>
                  <a:gd name="adj1" fmla="val 98831"/>
                  <a:gd name="adj2" fmla="val -128330"/>
                  <a:gd name="adj3" fmla="val 16667"/>
                </a:avLst>
              </a:prstGeom>
              <a:blipFill>
                <a:blip r:embed="rId3"/>
                <a:stretch>
                  <a:fillRect b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/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+mj-lt"/>
                          </a:rPr>
                          <m:t>𝐴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1791EF98-C758-7C46-B685-639F5A7EB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655733"/>
                <a:ext cx="2218267" cy="969434"/>
              </a:xfrm>
              <a:prstGeom prst="wedgeRoundRectCallout">
                <a:avLst>
                  <a:gd name="adj1" fmla="val 48646"/>
                  <a:gd name="adj2" fmla="val -101256"/>
                  <a:gd name="adj3" fmla="val 16667"/>
                </a:avLst>
              </a:prstGeom>
              <a:blipFill>
                <a:blip r:embed="rId4"/>
                <a:stretch>
                  <a:fillRect r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67592"/>
              <a:gd name="adj2" fmla="val 88264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230529" y="4078287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489697" y="4633117"/>
            <a:ext cx="643469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5238750" y="4400019"/>
            <a:ext cx="814916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CB0-20CF-3A2E-093F-44337A35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analyst can provide bounds on the strength of each relationship (e.g.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) then we can provide bounds on the true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𝛿𝛾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interpretable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𝛿𝛾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  <m: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F50B5-A464-66D5-313B-BA680FEDF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CC8704E-3DFE-1410-CE39-44E37EDBC979}"/>
              </a:ext>
            </a:extLst>
          </p:cNvPr>
          <p:cNvSpPr/>
          <p:nvPr/>
        </p:nvSpPr>
        <p:spPr>
          <a:xfrm>
            <a:off x="9364133" y="2806700"/>
            <a:ext cx="2650067" cy="969434"/>
          </a:xfrm>
          <a:prstGeom prst="wedgeRoundRectCallout">
            <a:avLst>
              <a:gd name="adj1" fmla="val -69668"/>
              <a:gd name="adj2" fmla="val 85207"/>
              <a:gd name="adj3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Measurable from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FF7C30-E826-091D-368A-4DE22F4646B5}"/>
              </a:ext>
            </a:extLst>
          </p:cNvPr>
          <p:cNvSpPr/>
          <p:nvPr/>
        </p:nvSpPr>
        <p:spPr>
          <a:xfrm>
            <a:off x="7433730" y="4102893"/>
            <a:ext cx="1672166" cy="969434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237B07-CD74-B7EF-2A2E-5CD7BC54D79D}"/>
              </a:ext>
            </a:extLst>
          </p:cNvPr>
          <p:cNvSpPr/>
          <p:nvPr/>
        </p:nvSpPr>
        <p:spPr>
          <a:xfrm>
            <a:off x="6468537" y="4631268"/>
            <a:ext cx="817036" cy="406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FE7566-2796-C26A-0A3F-99514D2DFFD1}"/>
              </a:ext>
            </a:extLst>
          </p:cNvPr>
          <p:cNvSpPr/>
          <p:nvPr/>
        </p:nvSpPr>
        <p:spPr>
          <a:xfrm>
            <a:off x="5071540" y="4398170"/>
            <a:ext cx="973667" cy="466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/>
              <p:nvPr/>
            </p:nvSpPr>
            <p:spPr>
              <a:xfrm>
                <a:off x="7708900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+mj-lt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controls</a:t>
                </a:r>
              </a:p>
            </p:txBody>
          </p:sp>
        </mc:Choice>
        <mc:Fallback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C178D379-3FE8-A757-63A2-474063FD3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0" y="5692246"/>
                <a:ext cx="3644900" cy="969434"/>
              </a:xfrm>
              <a:prstGeom prst="wedgeRoundRectCallout">
                <a:avLst>
                  <a:gd name="adj1" fmla="val -75798"/>
                  <a:gd name="adj2" fmla="val -113920"/>
                  <a:gd name="adj3" fmla="val 16667"/>
                </a:avLst>
              </a:prstGeom>
              <a:blipFill>
                <a:blip r:embed="rId3"/>
                <a:stretch>
                  <a:fillRect b="-377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/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Reduction in unexplained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+mj-lt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when adding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+mj-lt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in the model that predicts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from treatment and controls</a:t>
                </a:r>
              </a:p>
            </p:txBody>
          </p:sp>
        </mc:Choice>
        <mc:Fallback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BCEA633E-15AE-F0DB-74D6-37068B0FB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833" y="5692246"/>
                <a:ext cx="4089400" cy="969434"/>
              </a:xfrm>
              <a:prstGeom prst="wedgeRoundRectCallout">
                <a:avLst>
                  <a:gd name="adj1" fmla="val 636"/>
                  <a:gd name="adj2" fmla="val -130513"/>
                  <a:gd name="adj3" fmla="val 16667"/>
                </a:avLst>
              </a:prstGeom>
              <a:blipFill>
                <a:blip r:embed="rId4"/>
                <a:stretch>
                  <a:fillRect b="-34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2161566-1404-FC25-6CFF-8D406695B198}"/>
              </a:ext>
            </a:extLst>
          </p:cNvPr>
          <p:cNvSpPr txBox="1"/>
          <p:nvPr/>
        </p:nvSpPr>
        <p:spPr>
          <a:xfrm>
            <a:off x="86782" y="4895827"/>
            <a:ext cx="25569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For more details:</a:t>
            </a:r>
          </a:p>
          <a:p>
            <a:r>
              <a:rPr lang="en-US" sz="1200" b="0" i="0" u="none" strike="noStrike" dirty="0">
                <a:solidFill>
                  <a:srgbClr val="1A0DAB"/>
                </a:solidFill>
                <a:effectLst/>
                <a:latin typeface="Roboto" panose="02000000000000000000" pitchFamily="2" charset="0"/>
                <a:hlinkClick r:id="rId5"/>
              </a:rPr>
              <a:t>Making Sense of Sensitivity: Extending Omitted Variable Bias</a:t>
            </a:r>
          </a:p>
          <a:p>
            <a:endParaRPr lang="en-US" sz="1200" dirty="0"/>
          </a:p>
          <a:p>
            <a:r>
              <a:rPr lang="en-US" sz="1200" dirty="0"/>
              <a:t>For more general analysis see:</a:t>
            </a:r>
          </a:p>
          <a:p>
            <a:r>
              <a:rPr lang="en-US" sz="12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Long Story Short: Omitted Variable Bias in Causal Machine Learning</a:t>
            </a:r>
            <a:endParaRPr lang="en-US" sz="1200" dirty="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7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E071-A0B6-85B6-5AA9-4F9E48A6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analyst provides bounds on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Based on these bounds we can conclude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BEA2A-E739-D53A-6923-7B61D4F1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70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4144-B7D7-7BAD-6C2C-310672B7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401k 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0408-BC0D-FA95-E9F1-C8C9DE916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Y=net financial assets</a:t>
            </a:r>
          </a:p>
          <a:p>
            <a:r>
              <a:rPr lang="en-US" dirty="0"/>
              <a:t>D=eligibility to enroll in 401(k) program</a:t>
            </a:r>
          </a:p>
          <a:p>
            <a:r>
              <a:rPr lang="en-US" dirty="0"/>
              <a:t>X=pre-treatment worker-level covariates (observed)</a:t>
            </a:r>
          </a:p>
          <a:p>
            <a:r>
              <a:rPr lang="en-US" dirty="0"/>
              <a:t>F=pre-treatment firm-level covariates (unobserved)</a:t>
            </a:r>
          </a:p>
          <a:p>
            <a:r>
              <a:rPr lang="en-US" dirty="0"/>
              <a:t>M=amount of contribution matched by employer</a:t>
            </a:r>
          </a:p>
          <a:p>
            <a:r>
              <a:rPr lang="en-US" dirty="0"/>
              <a:t>U=general latent factors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Controlling for X is sufficient in top figure but not bottom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010B7-A19E-5073-F360-2CBE16858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9" r="-47769"/>
          <a:stretch/>
        </p:blipFill>
        <p:spPr>
          <a:xfrm>
            <a:off x="8894974" y="4131822"/>
            <a:ext cx="5391427" cy="241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BE570-B4C9-FB0C-EF4F-271D9588E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91"/>
          <a:stretch/>
        </p:blipFill>
        <p:spPr>
          <a:xfrm>
            <a:off x="8894974" y="1607573"/>
            <a:ext cx="2642263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8AF0-1CAD-677A-A077-D18B30A4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Scenario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/>
                      <m:t>𝐹</m:t>
                    </m:r>
                  </m:oMath>
                </a14:m>
                <a:r>
                  <a:rPr lang="en-US" dirty="0"/>
                  <a:t> explains as much variation in net financial assets as the total variation of maximal matched percentage (5%) of income over period of three years</a:t>
                </a:r>
              </a:p>
              <a:p>
                <a:r>
                  <a:rPr lang="en-US" dirty="0"/>
                  <a:t>Posit that </a:t>
                </a:r>
                <a14:m>
                  <m:oMath xmlns:m="http://schemas.openxmlformats.org/officeDocument/2006/math">
                    <m:r>
                      <a:rPr lang="en-US" b="0" i="1" smtClean="0"/>
                      <m:t>𝐹</m:t>
                    </m:r>
                  </m:oMath>
                </a14:m>
                <a:r>
                  <a:rPr lang="en-US" dirty="0"/>
                  <a:t> explains an additional 2.5% of the variation in 401k eligibility, a 20% relative increase in the baseline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/>
                        </m:ctrlPr>
                      </m:sSupPr>
                      <m:e>
                        <m:r>
                          <a:rPr lang="en-US" b="0" i="1" smtClean="0"/>
                          <m:t>𝑅</m:t>
                        </m:r>
                      </m:e>
                      <m:sup>
                        <m:r>
                          <a:rPr lang="en-US" b="0" i="1" smtClean="0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of the treatment of 13%</a:t>
                </a:r>
              </a:p>
              <a:p>
                <a:endParaRPr lang="en-US" dirty="0"/>
              </a:p>
              <a:p>
                <a:r>
                  <a:rPr lang="en-US" dirty="0"/>
                  <a:t>In PLR: translates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/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/>
                          <m:t>𝑌</m:t>
                        </m:r>
                        <m:r>
                          <a:rPr lang="en-US" b="0" i="1" smtClean="0"/>
                          <m:t>~</m:t>
                        </m:r>
                        <m:r>
                          <a:rPr lang="en-US" b="0" i="1" smtClean="0"/>
                          <m:t>𝐴</m:t>
                        </m:r>
                        <m:r>
                          <a:rPr lang="en-US" b="0" i="1" smtClean="0"/>
                          <m:t>|</m:t>
                        </m:r>
                        <m:r>
                          <a:rPr lang="en-US" b="0" i="1" smtClean="0"/>
                          <m:t>𝐷</m:t>
                        </m:r>
                        <m:r>
                          <a:rPr lang="en-US" b="0" i="1" smtClean="0"/>
                          <m:t>,</m:t>
                        </m:r>
                        <m:r>
                          <a:rPr lang="en-US" b="0" i="1" smtClean="0"/>
                          <m:t>𝑋</m:t>
                        </m:r>
                      </m:sub>
                      <m:sup>
                        <m:r>
                          <a:rPr lang="en-US" b="0" i="1" smtClean="0"/>
                          <m:t>2</m:t>
                        </m:r>
                      </m:sup>
                    </m:sSubSup>
                    <m:r>
                      <a:rPr lang="en-US" b="0" i="1" smtClean="0"/>
                      <m:t>≈4%,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Sup>
                      <m:sSubSupPr>
                        <m:ctrlPr>
                          <a:rPr lang="en-US" b="0" i="1" smtClean="0"/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/>
                          <m:t>𝐷</m:t>
                        </m:r>
                        <m:r>
                          <a:rPr lang="en-US" b="0" i="1" smtClean="0"/>
                          <m:t>∼</m:t>
                        </m:r>
                        <m:r>
                          <a:rPr lang="en-US" b="0" i="1" smtClean="0"/>
                          <m:t>𝐴</m:t>
                        </m:r>
                        <m:r>
                          <a:rPr lang="en-US" b="0" i="1" smtClean="0"/>
                          <m:t>|</m:t>
                        </m:r>
                        <m:r>
                          <a:rPr lang="en-US" b="0" i="1" smtClean="0"/>
                          <m:t>𝑋</m:t>
                        </m:r>
                      </m:sub>
                      <m:sup>
                        <m:r>
                          <a:rPr lang="en-US" b="0" i="1" smtClean="0"/>
                          <m:t>2</m:t>
                        </m:r>
                      </m:sup>
                    </m:sSubSup>
                    <m:r>
                      <a:rPr lang="en-US" b="0" i="1" smtClean="0"/>
                      <m:t>≈3%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Robustness value (RV)</a:t>
                </a:r>
                <a:r>
                  <a:rPr lang="en-US" dirty="0"/>
                  <a:t> = minimal equal strength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/>
                        </m:ctrlPr>
                      </m:sSubSupPr>
                      <m:e>
                        <m:r>
                          <a:rPr lang="en-US" b="0" i="1" smtClean="0"/>
                          <m:t>𝐶</m:t>
                        </m:r>
                      </m:e>
                      <m:sub>
                        <m:r>
                          <a:rPr lang="en-US" b="0" i="1" smtClean="0"/>
                          <m:t>𝑌</m:t>
                        </m:r>
                      </m:sub>
                      <m:sup>
                        <m:r>
                          <a:rPr lang="en-US" b="0" i="1" smtClean="0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𝐶</m:t>
                        </m:r>
                      </m:e>
                      <m:sub>
                        <m:r>
                          <a:rPr lang="en-US" i="1"/>
                          <m:t>𝐷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bound includes zero</a:t>
                </a:r>
              </a:p>
              <a:p>
                <a:r>
                  <a:rPr lang="en-US" dirty="0"/>
                  <a:t>RV=5.5% (at 95% significance level) &gt; 4%,3%</a:t>
                </a:r>
              </a:p>
              <a:p>
                <a:r>
                  <a:rPr lang="en-US" dirty="0"/>
                  <a:t>Finding that 401k eligibility has positive effect is robust to this confounding scenario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01E2B-2750-6512-D8AA-7FEA64B42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5367" cy="4351338"/>
              </a:xfrm>
              <a:blipFill>
                <a:blip r:embed="rId2"/>
                <a:stretch>
                  <a:fillRect l="-849" t="-2661" r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09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748A6-7743-51C9-CB83-3210659FA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00" y="888672"/>
            <a:ext cx="10778199" cy="5080656"/>
          </a:xfrm>
        </p:spPr>
      </p:pic>
    </p:spTree>
    <p:extLst>
      <p:ext uri="{BB962C8B-B14F-4D97-AF65-F5344CB8AC3E}">
        <p14:creationId xmlns:p14="http://schemas.microsoft.com/office/powerpoint/2010/main" val="29495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25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41399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F0014-AF2E-7F64-822A-658FA057A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59"/>
          <a:stretch/>
        </p:blipFill>
        <p:spPr>
          <a:xfrm>
            <a:off x="701071" y="1058090"/>
            <a:ext cx="8823930" cy="5023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/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7064E2-5286-FBFC-EF71-C7C0DF65C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00" y="5066977"/>
                <a:ext cx="969433" cy="419602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/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B0CC-3C63-21D5-C9D6-38A91D17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067" y="5028877"/>
                <a:ext cx="969433" cy="419602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/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F64E5-D5DE-74EA-C8EA-F58EBD0A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068" y="2797909"/>
                <a:ext cx="969433" cy="419602"/>
              </a:xfrm>
              <a:prstGeom prst="rect">
                <a:avLst/>
              </a:prstGeom>
              <a:blipFill>
                <a:blip r:embed="rId5"/>
                <a:stretch>
                  <a:fillRect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/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49B0D8-6BCA-F6C9-3B26-466F4AA0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21769" y="2827543"/>
                <a:ext cx="969433" cy="419602"/>
              </a:xfrm>
              <a:prstGeom prst="rect">
                <a:avLst/>
              </a:prstGeom>
              <a:blipFill>
                <a:blip r:embed="rId6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5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recover the true effect?</a:t>
            </a:r>
            <a:br>
              <a:rPr lang="en-US" dirty="0"/>
            </a:br>
            <a:r>
              <a:rPr lang="en-US" dirty="0"/>
              <a:t>Instrumental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68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/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4301-216F-494B-ADCE-9F1D05AB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46714" cy="4310803"/>
          </a:xfrm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>
                <a:ln>
                  <a:noFill/>
                </a:ln>
                <a:solidFill>
                  <a:schemeClr val="tx1"/>
                </a:solidFill>
                <a:effectLst/>
              </a:rPr>
              <a:t>Instrumental Variable: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</a:rPr>
              <a:t> any random variable Z that affects the treatment (log-price) D but does not affect the outcome (log-demand) Y other than through the treatment </a:t>
            </a:r>
            <a:r>
              <a:rPr lang="en-US" sz="1400" dirty="0">
                <a:ln>
                  <a:noFill/>
                </a:ln>
                <a:solidFill>
                  <a:schemeClr val="tx1"/>
                </a:solidFill>
                <a:effectLst/>
              </a:rPr>
              <a:t>[Wright’28, Bowden-Turkington’90, Angrist-Krueger’91, Imbens-Angrist’94]</a:t>
            </a: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240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9DF0BA1-97EA-CDFB-3C13-2EFC5B92E049}"/>
              </a:ext>
            </a:extLst>
          </p:cNvPr>
          <p:cNvSpPr txBox="1"/>
          <p:nvPr/>
        </p:nvSpPr>
        <p:spPr>
          <a:xfrm>
            <a:off x="10255349" y="4288755"/>
            <a:ext cx="127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D83B01"/>
                </a:solidFill>
                <a:cs typeface="Segoe UI Semilight" panose="020B0402040204020203" pitchFamily="34" charset="0"/>
              </a:rPr>
              <a:t>Z= strict approver</a:t>
            </a:r>
          </a:p>
        </p:txBody>
      </p:sp>
      <p:sp>
        <p:nvSpPr>
          <p:cNvPr id="130" name="Freeform 31">
            <a:extLst>
              <a:ext uri="{FF2B5EF4-FFF2-40B4-BE49-F238E27FC236}">
                <a16:creationId xmlns:a16="http://schemas.microsoft.com/office/drawing/2014/main" id="{124BB3BC-8E6E-AC6F-6497-2C09450A5302}"/>
              </a:ext>
            </a:extLst>
          </p:cNvPr>
          <p:cNvSpPr>
            <a:spLocks/>
          </p:cNvSpPr>
          <p:nvPr/>
        </p:nvSpPr>
        <p:spPr bwMode="auto">
          <a:xfrm>
            <a:off x="9254930" y="5130334"/>
            <a:ext cx="0" cy="997614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id="{1AEFCE20-785A-C001-AE79-CDA09A1DF272}"/>
              </a:ext>
            </a:extLst>
          </p:cNvPr>
          <p:cNvSpPr>
            <a:spLocks/>
          </p:cNvSpPr>
          <p:nvPr/>
        </p:nvSpPr>
        <p:spPr bwMode="auto">
          <a:xfrm rot="16200000">
            <a:off x="8406788" y="4237833"/>
            <a:ext cx="0" cy="1763872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ED7D31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2" name="Freeform 31">
            <a:extLst>
              <a:ext uri="{FF2B5EF4-FFF2-40B4-BE49-F238E27FC236}">
                <a16:creationId xmlns:a16="http://schemas.microsoft.com/office/drawing/2014/main" id="{08FBF0E6-C03D-9D83-B271-497F127E1D83}"/>
              </a:ext>
            </a:extLst>
          </p:cNvPr>
          <p:cNvSpPr>
            <a:spLocks/>
          </p:cNvSpPr>
          <p:nvPr/>
        </p:nvSpPr>
        <p:spPr bwMode="auto">
          <a:xfrm rot="5400000">
            <a:off x="8223564" y="4068530"/>
            <a:ext cx="17320" cy="1443168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3" name="Freeform 31">
            <a:extLst>
              <a:ext uri="{FF2B5EF4-FFF2-40B4-BE49-F238E27FC236}">
                <a16:creationId xmlns:a16="http://schemas.microsoft.com/office/drawing/2014/main" id="{410941DB-6F9B-47B1-D247-1F8D138D56BC}"/>
              </a:ext>
            </a:extLst>
          </p:cNvPr>
          <p:cNvSpPr>
            <a:spLocks/>
          </p:cNvSpPr>
          <p:nvPr/>
        </p:nvSpPr>
        <p:spPr bwMode="auto">
          <a:xfrm>
            <a:off x="8944575" y="4762930"/>
            <a:ext cx="18096" cy="1381311"/>
          </a:xfrm>
          <a:custGeom>
            <a:avLst/>
            <a:gdLst>
              <a:gd name="T0" fmla="*/ 24 w 24"/>
              <a:gd name="T1" fmla="*/ 0 h 1502"/>
              <a:gd name="T2" fmla="*/ 24 w 24"/>
              <a:gd name="T3" fmla="*/ 0 h 1502"/>
              <a:gd name="T4" fmla="*/ 0 w 24"/>
              <a:gd name="T5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1502">
                <a:moveTo>
                  <a:pt x="24" y="0"/>
                </a:moveTo>
                <a:lnTo>
                  <a:pt x="24" y="0"/>
                </a:lnTo>
                <a:lnTo>
                  <a:pt x="0" y="1502"/>
                </a:lnTo>
              </a:path>
            </a:pathLst>
          </a:custGeom>
          <a:noFill/>
          <a:ln w="36513" cap="flat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4" name="Freeform 8">
            <a:extLst>
              <a:ext uri="{FF2B5EF4-FFF2-40B4-BE49-F238E27FC236}">
                <a16:creationId xmlns:a16="http://schemas.microsoft.com/office/drawing/2014/main" id="{6C6E84B6-75A7-D950-65D6-090EFAF664EB}"/>
              </a:ext>
            </a:extLst>
          </p:cNvPr>
          <p:cNvSpPr>
            <a:spLocks/>
          </p:cNvSpPr>
          <p:nvPr/>
        </p:nvSpPr>
        <p:spPr bwMode="auto">
          <a:xfrm>
            <a:off x="1826664" y="6114264"/>
            <a:ext cx="3133267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5" name="Freeform 9">
            <a:extLst>
              <a:ext uri="{FF2B5EF4-FFF2-40B4-BE49-F238E27FC236}">
                <a16:creationId xmlns:a16="http://schemas.microsoft.com/office/drawing/2014/main" id="{91DB604E-03AD-BBE7-42C4-F91BF4933A85}"/>
              </a:ext>
            </a:extLst>
          </p:cNvPr>
          <p:cNvSpPr>
            <a:spLocks/>
          </p:cNvSpPr>
          <p:nvPr/>
        </p:nvSpPr>
        <p:spPr bwMode="auto">
          <a:xfrm>
            <a:off x="4905645" y="6072963"/>
            <a:ext cx="179561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Freeform 10">
            <a:extLst>
              <a:ext uri="{FF2B5EF4-FFF2-40B4-BE49-F238E27FC236}">
                <a16:creationId xmlns:a16="http://schemas.microsoft.com/office/drawing/2014/main" id="{FCEF47DC-F5BA-A111-EB30-6171EDB09D79}"/>
              </a:ext>
            </a:extLst>
          </p:cNvPr>
          <p:cNvSpPr>
            <a:spLocks/>
          </p:cNvSpPr>
          <p:nvPr/>
        </p:nvSpPr>
        <p:spPr bwMode="auto">
          <a:xfrm>
            <a:off x="1826664" y="4178457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7" name="Freeform 11">
            <a:extLst>
              <a:ext uri="{FF2B5EF4-FFF2-40B4-BE49-F238E27FC236}">
                <a16:creationId xmlns:a16="http://schemas.microsoft.com/office/drawing/2014/main" id="{46FBA345-3920-DFB3-5311-4072426C0557}"/>
              </a:ext>
            </a:extLst>
          </p:cNvPr>
          <p:cNvSpPr>
            <a:spLocks/>
          </p:cNvSpPr>
          <p:nvPr/>
        </p:nvSpPr>
        <p:spPr bwMode="auto">
          <a:xfrm>
            <a:off x="1783514" y="4059884"/>
            <a:ext cx="147546" cy="170532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8" name="Freeform 16">
            <a:extLst>
              <a:ext uri="{FF2B5EF4-FFF2-40B4-BE49-F238E27FC236}">
                <a16:creationId xmlns:a16="http://schemas.microsoft.com/office/drawing/2014/main" id="{0202B7FE-570E-618C-8950-67D8E1A40A20}"/>
              </a:ext>
            </a:extLst>
          </p:cNvPr>
          <p:cNvSpPr>
            <a:spLocks/>
          </p:cNvSpPr>
          <p:nvPr/>
        </p:nvSpPr>
        <p:spPr bwMode="auto">
          <a:xfrm>
            <a:off x="5314605" y="4996645"/>
            <a:ext cx="826815" cy="118574"/>
          </a:xfrm>
          <a:custGeom>
            <a:avLst/>
            <a:gdLst>
              <a:gd name="T0" fmla="*/ 1069 w 1069"/>
              <a:gd name="T1" fmla="*/ 160 h 160"/>
              <a:gd name="T2" fmla="*/ 1069 w 1069"/>
              <a:gd name="T3" fmla="*/ 160 h 160"/>
              <a:gd name="T4" fmla="*/ 0 w 1069"/>
              <a:gd name="T5" fmla="*/ 160 h 160"/>
              <a:gd name="T6" fmla="*/ 0 w 1069"/>
              <a:gd name="T7" fmla="*/ 0 h 160"/>
              <a:gd name="T8" fmla="*/ 1069 w 1069"/>
              <a:gd name="T9" fmla="*/ 0 h 160"/>
              <a:gd name="T10" fmla="*/ 1069 w 1069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9" h="160">
                <a:moveTo>
                  <a:pt x="1069" y="160"/>
                </a:moveTo>
                <a:lnTo>
                  <a:pt x="1069" y="160"/>
                </a:lnTo>
                <a:lnTo>
                  <a:pt x="0" y="160"/>
                </a:lnTo>
                <a:lnTo>
                  <a:pt x="0" y="0"/>
                </a:lnTo>
                <a:lnTo>
                  <a:pt x="1069" y="0"/>
                </a:lnTo>
                <a:lnTo>
                  <a:pt x="1069" y="16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9" name="Freeform 17">
            <a:extLst>
              <a:ext uri="{FF2B5EF4-FFF2-40B4-BE49-F238E27FC236}">
                <a16:creationId xmlns:a16="http://schemas.microsoft.com/office/drawing/2014/main" id="{CC633742-448A-5936-B109-617B2D3DE8C0}"/>
              </a:ext>
            </a:extLst>
          </p:cNvPr>
          <p:cNvSpPr>
            <a:spLocks/>
          </p:cNvSpPr>
          <p:nvPr/>
        </p:nvSpPr>
        <p:spPr bwMode="auto">
          <a:xfrm>
            <a:off x="6087134" y="4915376"/>
            <a:ext cx="176777" cy="281112"/>
          </a:xfrm>
          <a:custGeom>
            <a:avLst/>
            <a:gdLst>
              <a:gd name="T0" fmla="*/ 230 w 230"/>
              <a:gd name="T1" fmla="*/ 190 h 380"/>
              <a:gd name="T2" fmla="*/ 230 w 230"/>
              <a:gd name="T3" fmla="*/ 190 h 380"/>
              <a:gd name="T4" fmla="*/ 0 w 230"/>
              <a:gd name="T5" fmla="*/ 0 h 380"/>
              <a:gd name="T6" fmla="*/ 0 w 230"/>
              <a:gd name="T7" fmla="*/ 380 h 380"/>
              <a:gd name="T8" fmla="*/ 230 w 230"/>
              <a:gd name="T9" fmla="*/ 19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380">
                <a:moveTo>
                  <a:pt x="230" y="190"/>
                </a:moveTo>
                <a:lnTo>
                  <a:pt x="230" y="190"/>
                </a:lnTo>
                <a:lnTo>
                  <a:pt x="0" y="0"/>
                </a:lnTo>
                <a:lnTo>
                  <a:pt x="0" y="380"/>
                </a:lnTo>
                <a:lnTo>
                  <a:pt x="230" y="190"/>
                </a:lnTo>
                <a:close/>
              </a:path>
            </a:pathLst>
          </a:custGeom>
          <a:solidFill>
            <a:srgbClr val="0070C0"/>
          </a:solidFill>
          <a:ln w="0">
            <a:solidFill>
              <a:srgbClr val="0070C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0" name="Freeform 18">
            <a:extLst>
              <a:ext uri="{FF2B5EF4-FFF2-40B4-BE49-F238E27FC236}">
                <a16:creationId xmlns:a16="http://schemas.microsoft.com/office/drawing/2014/main" id="{515D5C34-3796-24AE-74A6-33B3472A9D29}"/>
              </a:ext>
            </a:extLst>
          </p:cNvPr>
          <p:cNvSpPr>
            <a:spLocks/>
          </p:cNvSpPr>
          <p:nvPr/>
        </p:nvSpPr>
        <p:spPr bwMode="auto">
          <a:xfrm>
            <a:off x="7479322" y="4192140"/>
            <a:ext cx="62638" cy="1995760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1" name="Freeform 19">
            <a:extLst>
              <a:ext uri="{FF2B5EF4-FFF2-40B4-BE49-F238E27FC236}">
                <a16:creationId xmlns:a16="http://schemas.microsoft.com/office/drawing/2014/main" id="{1F605E56-780F-4FAC-1381-1F8D121DF9CF}"/>
              </a:ext>
            </a:extLst>
          </p:cNvPr>
          <p:cNvSpPr>
            <a:spLocks/>
          </p:cNvSpPr>
          <p:nvPr/>
        </p:nvSpPr>
        <p:spPr bwMode="auto">
          <a:xfrm>
            <a:off x="7437563" y="4073568"/>
            <a:ext cx="147546" cy="170532"/>
          </a:xfrm>
          <a:custGeom>
            <a:avLst/>
            <a:gdLst>
              <a:gd name="T0" fmla="*/ 95 w 191"/>
              <a:gd name="T1" fmla="*/ 0 h 230"/>
              <a:gd name="T2" fmla="*/ 95 w 191"/>
              <a:gd name="T3" fmla="*/ 0 h 230"/>
              <a:gd name="T4" fmla="*/ 0 w 191"/>
              <a:gd name="T5" fmla="*/ 230 h 230"/>
              <a:gd name="T6" fmla="*/ 191 w 191"/>
              <a:gd name="T7" fmla="*/ 230 h 230"/>
              <a:gd name="T8" fmla="*/ 95 w 191"/>
              <a:gd name="T9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95" y="0"/>
                </a:moveTo>
                <a:lnTo>
                  <a:pt x="95" y="0"/>
                </a:ln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2" name="Freeform 20">
            <a:extLst>
              <a:ext uri="{FF2B5EF4-FFF2-40B4-BE49-F238E27FC236}">
                <a16:creationId xmlns:a16="http://schemas.microsoft.com/office/drawing/2014/main" id="{84E7F274-7A67-8FD9-412E-2A7E9767AB4D}"/>
              </a:ext>
            </a:extLst>
          </p:cNvPr>
          <p:cNvSpPr>
            <a:spLocks/>
          </p:cNvSpPr>
          <p:nvPr/>
        </p:nvSpPr>
        <p:spPr bwMode="auto">
          <a:xfrm>
            <a:off x="7479322" y="6127948"/>
            <a:ext cx="3134658" cy="59953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3" name="Freeform 21">
            <a:extLst>
              <a:ext uri="{FF2B5EF4-FFF2-40B4-BE49-F238E27FC236}">
                <a16:creationId xmlns:a16="http://schemas.microsoft.com/office/drawing/2014/main" id="{3300B162-E57A-C2CB-C707-A7DC856F119D}"/>
              </a:ext>
            </a:extLst>
          </p:cNvPr>
          <p:cNvSpPr>
            <a:spLocks/>
          </p:cNvSpPr>
          <p:nvPr/>
        </p:nvSpPr>
        <p:spPr bwMode="auto">
          <a:xfrm>
            <a:off x="10559694" y="6086647"/>
            <a:ext cx="178169" cy="142555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ysClr val="windowText" lastClr="000000"/>
          </a:solidFill>
          <a:ln w="0">
            <a:solidFill>
              <a:sysClr val="windowText" lastClr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4" name="Freeform 22">
            <a:extLst>
              <a:ext uri="{FF2B5EF4-FFF2-40B4-BE49-F238E27FC236}">
                <a16:creationId xmlns:a16="http://schemas.microsoft.com/office/drawing/2014/main" id="{6838F45E-AD61-5D55-5E94-54D141834AC4}"/>
              </a:ext>
            </a:extLst>
          </p:cNvPr>
          <p:cNvSpPr>
            <a:spLocks/>
          </p:cNvSpPr>
          <p:nvPr/>
        </p:nvSpPr>
        <p:spPr bwMode="auto">
          <a:xfrm rot="20890758">
            <a:off x="7898793" y="4441943"/>
            <a:ext cx="2858951" cy="1377411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D83B0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5" name="Freeform 23">
            <a:extLst>
              <a:ext uri="{FF2B5EF4-FFF2-40B4-BE49-F238E27FC236}">
                <a16:creationId xmlns:a16="http://schemas.microsoft.com/office/drawing/2014/main" id="{7F29BA25-43A4-8C42-8D5A-86FE88B56F31}"/>
              </a:ext>
            </a:extLst>
          </p:cNvPr>
          <p:cNvSpPr>
            <a:spLocks/>
          </p:cNvSpPr>
          <p:nvPr/>
        </p:nvSpPr>
        <p:spPr bwMode="auto">
          <a:xfrm>
            <a:off x="7871695" y="3659118"/>
            <a:ext cx="2913147" cy="3052057"/>
          </a:xfrm>
          <a:custGeom>
            <a:avLst/>
            <a:gdLst>
              <a:gd name="T0" fmla="*/ 0 w 5024"/>
              <a:gd name="T1" fmla="*/ 0 h 2589"/>
              <a:gd name="T2" fmla="*/ 0 w 5024"/>
              <a:gd name="T3" fmla="*/ 0 h 2589"/>
              <a:gd name="T4" fmla="*/ 5024 w 5024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4" h="2589">
                <a:moveTo>
                  <a:pt x="0" y="0"/>
                </a:moveTo>
                <a:lnTo>
                  <a:pt x="0" y="0"/>
                </a:lnTo>
                <a:lnTo>
                  <a:pt x="5024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6" name="Freeform 24">
            <a:extLst>
              <a:ext uri="{FF2B5EF4-FFF2-40B4-BE49-F238E27FC236}">
                <a16:creationId xmlns:a16="http://schemas.microsoft.com/office/drawing/2014/main" id="{3F247361-E229-5B2D-AE37-BB354FF6D91B}"/>
              </a:ext>
            </a:extLst>
          </p:cNvPr>
          <p:cNvSpPr>
            <a:spLocks/>
          </p:cNvSpPr>
          <p:nvPr/>
        </p:nvSpPr>
        <p:spPr bwMode="auto">
          <a:xfrm>
            <a:off x="8040275" y="5263296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7" name="Freeform 25">
            <a:extLst>
              <a:ext uri="{FF2B5EF4-FFF2-40B4-BE49-F238E27FC236}">
                <a16:creationId xmlns:a16="http://schemas.microsoft.com/office/drawing/2014/main" id="{781273F8-23B3-9D27-775F-192002DABEFB}"/>
              </a:ext>
            </a:extLst>
          </p:cNvPr>
          <p:cNvSpPr>
            <a:spLocks/>
          </p:cNvSpPr>
          <p:nvPr/>
        </p:nvSpPr>
        <p:spPr bwMode="auto">
          <a:xfrm>
            <a:off x="9767678" y="4229444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8" name="Freeform 26">
            <a:extLst>
              <a:ext uri="{FF2B5EF4-FFF2-40B4-BE49-F238E27FC236}">
                <a16:creationId xmlns:a16="http://schemas.microsoft.com/office/drawing/2014/main" id="{E5655F82-A9AB-D4F3-9140-822E78C37A82}"/>
              </a:ext>
            </a:extLst>
          </p:cNvPr>
          <p:cNvSpPr>
            <a:spLocks/>
          </p:cNvSpPr>
          <p:nvPr/>
        </p:nvSpPr>
        <p:spPr bwMode="auto">
          <a:xfrm>
            <a:off x="8254634" y="547113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9" name="Freeform 27">
            <a:extLst>
              <a:ext uri="{FF2B5EF4-FFF2-40B4-BE49-F238E27FC236}">
                <a16:creationId xmlns:a16="http://schemas.microsoft.com/office/drawing/2014/main" id="{9FB2692B-5F89-FEBD-9E1E-3DCDFD15E96F}"/>
              </a:ext>
            </a:extLst>
          </p:cNvPr>
          <p:cNvSpPr>
            <a:spLocks/>
          </p:cNvSpPr>
          <p:nvPr/>
        </p:nvSpPr>
        <p:spPr bwMode="auto">
          <a:xfrm>
            <a:off x="9982037" y="4447939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0" name="Freeform 28">
            <a:extLst>
              <a:ext uri="{FF2B5EF4-FFF2-40B4-BE49-F238E27FC236}">
                <a16:creationId xmlns:a16="http://schemas.microsoft.com/office/drawing/2014/main" id="{4D3B3588-9D30-9C7B-C276-BBEA3FA44BDD}"/>
              </a:ext>
            </a:extLst>
          </p:cNvPr>
          <p:cNvSpPr>
            <a:spLocks/>
          </p:cNvSpPr>
          <p:nvPr/>
        </p:nvSpPr>
        <p:spPr bwMode="auto">
          <a:xfrm>
            <a:off x="8516320" y="5720269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1" name="Freeform 29">
            <a:extLst>
              <a:ext uri="{FF2B5EF4-FFF2-40B4-BE49-F238E27FC236}">
                <a16:creationId xmlns:a16="http://schemas.microsoft.com/office/drawing/2014/main" id="{48544892-5967-4643-39C8-4237E4B05941}"/>
              </a:ext>
            </a:extLst>
          </p:cNvPr>
          <p:cNvSpPr>
            <a:spLocks/>
          </p:cNvSpPr>
          <p:nvPr/>
        </p:nvSpPr>
        <p:spPr bwMode="auto">
          <a:xfrm>
            <a:off x="10221482" y="4684920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545D5748-0580-9E04-956D-ABF8F07FA3C0}"/>
              </a:ext>
            </a:extLst>
          </p:cNvPr>
          <p:cNvSpPr>
            <a:spLocks/>
          </p:cNvSpPr>
          <p:nvPr/>
        </p:nvSpPr>
        <p:spPr bwMode="auto">
          <a:xfrm>
            <a:off x="2343075" y="5249612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3" name="Freeform 37">
            <a:extLst>
              <a:ext uri="{FF2B5EF4-FFF2-40B4-BE49-F238E27FC236}">
                <a16:creationId xmlns:a16="http://schemas.microsoft.com/office/drawing/2014/main" id="{16B10A13-F489-CA4B-609A-7A6131A16F50}"/>
              </a:ext>
            </a:extLst>
          </p:cNvPr>
          <p:cNvSpPr>
            <a:spLocks/>
          </p:cNvSpPr>
          <p:nvPr/>
        </p:nvSpPr>
        <p:spPr bwMode="auto">
          <a:xfrm>
            <a:off x="4070478" y="4215761"/>
            <a:ext cx="86301" cy="87931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5 w 111"/>
              <a:gd name="T5" fmla="*/ 0 h 119"/>
              <a:gd name="T6" fmla="*/ 111 w 111"/>
              <a:gd name="T7" fmla="*/ 59 h 119"/>
              <a:gd name="T8" fmla="*/ 55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5" y="0"/>
                </a:cubicBezTo>
                <a:cubicBezTo>
                  <a:pt x="86" y="0"/>
                  <a:pt x="111" y="27"/>
                  <a:pt x="111" y="59"/>
                </a:cubicBezTo>
                <a:cubicBezTo>
                  <a:pt x="111" y="92"/>
                  <a:pt x="86" y="119"/>
                  <a:pt x="55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790BCC6A-CFBC-15D6-B00B-27CD6251B09B}"/>
              </a:ext>
            </a:extLst>
          </p:cNvPr>
          <p:cNvSpPr>
            <a:spLocks/>
          </p:cNvSpPr>
          <p:nvPr/>
        </p:nvSpPr>
        <p:spPr bwMode="auto">
          <a:xfrm>
            <a:off x="2557435" y="5468107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5" name="Freeform 39">
            <a:extLst>
              <a:ext uri="{FF2B5EF4-FFF2-40B4-BE49-F238E27FC236}">
                <a16:creationId xmlns:a16="http://schemas.microsoft.com/office/drawing/2014/main" id="{AA54752A-A55F-D84B-93E5-187A37E5ECEF}"/>
              </a:ext>
            </a:extLst>
          </p:cNvPr>
          <p:cNvSpPr>
            <a:spLocks/>
          </p:cNvSpPr>
          <p:nvPr/>
        </p:nvSpPr>
        <p:spPr bwMode="auto">
          <a:xfrm>
            <a:off x="4284838" y="4434255"/>
            <a:ext cx="86301" cy="87931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6" name="Freeform 40">
            <a:extLst>
              <a:ext uri="{FF2B5EF4-FFF2-40B4-BE49-F238E27FC236}">
                <a16:creationId xmlns:a16="http://schemas.microsoft.com/office/drawing/2014/main" id="{4881F9EF-A426-43DF-390C-0A2D67E91CFE}"/>
              </a:ext>
            </a:extLst>
          </p:cNvPr>
          <p:cNvSpPr>
            <a:spLocks/>
          </p:cNvSpPr>
          <p:nvPr/>
        </p:nvSpPr>
        <p:spPr bwMode="auto">
          <a:xfrm>
            <a:off x="4508940" y="4672837"/>
            <a:ext cx="86301" cy="87931"/>
          </a:xfrm>
          <a:custGeom>
            <a:avLst/>
            <a:gdLst>
              <a:gd name="T0" fmla="*/ 0 w 112"/>
              <a:gd name="T1" fmla="*/ 59 h 118"/>
              <a:gd name="T2" fmla="*/ 0 w 112"/>
              <a:gd name="T3" fmla="*/ 59 h 118"/>
              <a:gd name="T4" fmla="*/ 56 w 112"/>
              <a:gd name="T5" fmla="*/ 0 h 118"/>
              <a:gd name="T6" fmla="*/ 112 w 112"/>
              <a:gd name="T7" fmla="*/ 59 h 118"/>
              <a:gd name="T8" fmla="*/ 56 w 112"/>
              <a:gd name="T9" fmla="*/ 118 h 118"/>
              <a:gd name="T10" fmla="*/ 0 w 112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2" y="26"/>
                  <a:pt x="112" y="59"/>
                </a:cubicBezTo>
                <a:cubicBezTo>
                  <a:pt x="112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7" name="Freeform 41">
            <a:extLst>
              <a:ext uri="{FF2B5EF4-FFF2-40B4-BE49-F238E27FC236}">
                <a16:creationId xmlns:a16="http://schemas.microsoft.com/office/drawing/2014/main" id="{869C4B51-EBD8-3108-1F01-1D860EEDD984}"/>
              </a:ext>
            </a:extLst>
          </p:cNvPr>
          <p:cNvSpPr>
            <a:spLocks/>
          </p:cNvSpPr>
          <p:nvPr/>
        </p:nvSpPr>
        <p:spPr bwMode="auto">
          <a:xfrm>
            <a:off x="2819120" y="5706586"/>
            <a:ext cx="86301" cy="86599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6 w 111"/>
              <a:gd name="T5" fmla="*/ 0 h 118"/>
              <a:gd name="T6" fmla="*/ 111 w 111"/>
              <a:gd name="T7" fmla="*/ 59 h 118"/>
              <a:gd name="T8" fmla="*/ 56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5" y="0"/>
                  <a:pt x="56" y="0"/>
                </a:cubicBezTo>
                <a:cubicBezTo>
                  <a:pt x="87" y="0"/>
                  <a:pt x="111" y="26"/>
                  <a:pt x="111" y="59"/>
                </a:cubicBezTo>
                <a:cubicBezTo>
                  <a:pt x="111" y="92"/>
                  <a:pt x="87" y="118"/>
                  <a:pt x="56" y="118"/>
                </a:cubicBezTo>
                <a:cubicBezTo>
                  <a:pt x="25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8" name="Freeform 34">
            <a:extLst>
              <a:ext uri="{FF2B5EF4-FFF2-40B4-BE49-F238E27FC236}">
                <a16:creationId xmlns:a16="http://schemas.microsoft.com/office/drawing/2014/main" id="{A3733727-1D21-FCD5-BC00-E3887FB71338}"/>
              </a:ext>
            </a:extLst>
          </p:cNvPr>
          <p:cNvSpPr>
            <a:spLocks/>
          </p:cNvSpPr>
          <p:nvPr/>
        </p:nvSpPr>
        <p:spPr bwMode="auto">
          <a:xfrm flipV="1">
            <a:off x="1442589" y="3885355"/>
            <a:ext cx="3943470" cy="2330163"/>
          </a:xfrm>
          <a:custGeom>
            <a:avLst/>
            <a:gdLst>
              <a:gd name="T0" fmla="*/ 0 w 5025"/>
              <a:gd name="T1" fmla="*/ 0 h 2589"/>
              <a:gd name="T2" fmla="*/ 0 w 5025"/>
              <a:gd name="T3" fmla="*/ 0 h 2589"/>
              <a:gd name="T4" fmla="*/ 5025 w 5025"/>
              <a:gd name="T5" fmla="*/ 2589 h 2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25" h="2589">
                <a:moveTo>
                  <a:pt x="0" y="0"/>
                </a:moveTo>
                <a:lnTo>
                  <a:pt x="0" y="0"/>
                </a:lnTo>
                <a:lnTo>
                  <a:pt x="5025" y="2589"/>
                </a:lnTo>
              </a:path>
            </a:pathLst>
          </a:custGeom>
          <a:noFill/>
          <a:ln w="47625" cap="flat">
            <a:solidFill>
              <a:srgbClr val="0078D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628644-1DFE-37B6-A0B9-5CAEED76CD56}"/>
              </a:ext>
            </a:extLst>
          </p:cNvPr>
          <p:cNvSpPr txBox="1"/>
          <p:nvPr/>
        </p:nvSpPr>
        <p:spPr>
          <a:xfrm>
            <a:off x="5302731" y="3556465"/>
            <a:ext cx="82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predictive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DDAD912-3057-A035-F903-4FBE37B8A909}"/>
              </a:ext>
            </a:extLst>
          </p:cNvPr>
          <p:cNvSpPr txBox="1"/>
          <p:nvPr/>
        </p:nvSpPr>
        <p:spPr>
          <a:xfrm>
            <a:off x="5037559" y="610184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501458-2697-B2FD-C20B-03F002CFFDF1}"/>
              </a:ext>
            </a:extLst>
          </p:cNvPr>
          <p:cNvSpPr txBox="1"/>
          <p:nvPr/>
        </p:nvSpPr>
        <p:spPr>
          <a:xfrm>
            <a:off x="998878" y="380678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56AE1D-9B97-F4DC-DF10-2259ED06D40B}"/>
              </a:ext>
            </a:extLst>
          </p:cNvPr>
          <p:cNvSpPr txBox="1"/>
          <p:nvPr/>
        </p:nvSpPr>
        <p:spPr>
          <a:xfrm>
            <a:off x="10711427" y="612794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price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65178B4-3D52-8D4D-EE65-A3E730D75067}"/>
              </a:ext>
            </a:extLst>
          </p:cNvPr>
          <p:cNvSpPr txBox="1"/>
          <p:nvPr/>
        </p:nvSpPr>
        <p:spPr>
          <a:xfrm>
            <a:off x="6611833" y="397892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cs typeface="Segoe UI Semilight" panose="020B0402040204020203" pitchFamily="34" charset="0"/>
              </a:rPr>
              <a:t>demand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4B2B9D-567B-F3FB-B821-39B63CC45BC0}"/>
              </a:ext>
            </a:extLst>
          </p:cNvPr>
          <p:cNvSpPr txBox="1"/>
          <p:nvPr/>
        </p:nvSpPr>
        <p:spPr>
          <a:xfrm>
            <a:off x="8626755" y="6212298"/>
            <a:ext cx="134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price 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A029EA-894A-0598-58DE-0E9C9D1A90EF}"/>
              </a:ext>
            </a:extLst>
          </p:cNvPr>
          <p:cNvSpPr txBox="1"/>
          <p:nvPr/>
        </p:nvSpPr>
        <p:spPr>
          <a:xfrm>
            <a:off x="6472164" y="4940883"/>
            <a:ext cx="103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mean demand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with strict approver</a:t>
            </a:r>
          </a:p>
        </p:txBody>
      </p:sp>
      <p:sp>
        <p:nvSpPr>
          <p:cNvPr id="166" name="Freeform 22">
            <a:extLst>
              <a:ext uri="{FF2B5EF4-FFF2-40B4-BE49-F238E27FC236}">
                <a16:creationId xmlns:a16="http://schemas.microsoft.com/office/drawing/2014/main" id="{79FF1E50-2D01-87F1-182C-CCE9FDF97856}"/>
              </a:ext>
            </a:extLst>
          </p:cNvPr>
          <p:cNvSpPr>
            <a:spLocks/>
          </p:cNvSpPr>
          <p:nvPr/>
        </p:nvSpPr>
        <p:spPr bwMode="auto">
          <a:xfrm rot="20361786">
            <a:off x="7478569" y="4345272"/>
            <a:ext cx="3125944" cy="767445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AD47">
                <a:lumMod val="75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7" name="Freeform 25">
            <a:extLst>
              <a:ext uri="{FF2B5EF4-FFF2-40B4-BE49-F238E27FC236}">
                <a16:creationId xmlns:a16="http://schemas.microsoft.com/office/drawing/2014/main" id="{7288EFAC-F921-07E8-446D-C2BD052215EB}"/>
              </a:ext>
            </a:extLst>
          </p:cNvPr>
          <p:cNvSpPr>
            <a:spLocks/>
          </p:cNvSpPr>
          <p:nvPr/>
        </p:nvSpPr>
        <p:spPr bwMode="auto">
          <a:xfrm>
            <a:off x="8910556" y="4728219"/>
            <a:ext cx="104229" cy="115109"/>
          </a:xfrm>
          <a:prstGeom prst="diamond">
            <a:avLst/>
          </a:pr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02FDFE3-AB8C-8D32-C470-819885EEA8F8}"/>
              </a:ext>
            </a:extLst>
          </p:cNvPr>
          <p:cNvSpPr txBox="1"/>
          <p:nvPr/>
        </p:nvSpPr>
        <p:spPr>
          <a:xfrm>
            <a:off x="9950027" y="3600503"/>
            <a:ext cx="1369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rgbClr val="5B9BD5">
                    <a:lumMod val="60000"/>
                    <a:lumOff val="40000"/>
                  </a:srgbClr>
                </a:solidFill>
                <a:cs typeface="Segoe UI Semilight" panose="020B0402040204020203" pitchFamily="34" charset="0"/>
              </a:rPr>
              <a:t>Z= lenient approver</a:t>
            </a:r>
          </a:p>
        </p:txBody>
      </p:sp>
      <p:sp>
        <p:nvSpPr>
          <p:cNvPr id="169" name="Freeform 25">
            <a:extLst>
              <a:ext uri="{FF2B5EF4-FFF2-40B4-BE49-F238E27FC236}">
                <a16:creationId xmlns:a16="http://schemas.microsoft.com/office/drawing/2014/main" id="{E72E3270-BD77-69CC-B231-875D0C05EA37}"/>
              </a:ext>
            </a:extLst>
          </p:cNvPr>
          <p:cNvSpPr>
            <a:spLocks/>
          </p:cNvSpPr>
          <p:nvPr/>
        </p:nvSpPr>
        <p:spPr bwMode="auto">
          <a:xfrm>
            <a:off x="9200396" y="5055932"/>
            <a:ext cx="104229" cy="115109"/>
          </a:xfrm>
          <a:prstGeom prst="diamond">
            <a:avLst/>
          </a:pr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73E46C-F566-C717-E9A5-D2651928C815}"/>
              </a:ext>
            </a:extLst>
          </p:cNvPr>
          <p:cNvSpPr txBox="1"/>
          <p:nvPr/>
        </p:nvSpPr>
        <p:spPr>
          <a:xfrm>
            <a:off x="7240434" y="3353376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causal</a:t>
            </a:r>
          </a:p>
          <a:p>
            <a:pPr algn="ctr">
              <a:defRPr/>
            </a:pPr>
            <a:r>
              <a:rPr lang="en-US" sz="1200" dirty="0">
                <a:solidFill>
                  <a:prstClr val="black"/>
                </a:solidFill>
                <a:cs typeface="Segoe UI Semilight" panose="020B0402040204020203" pitchFamily="34" charset="0"/>
              </a:rPr>
              <a:t>model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2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 animBg="1"/>
      <p:bldP spid="131" grpId="0" animBg="1"/>
      <p:bldP spid="132" grpId="0" animBg="1"/>
      <p:bldP spid="133" grpId="0" animBg="1"/>
      <p:bldP spid="144" grpId="0" animBg="1"/>
      <p:bldP spid="145" grpId="0" animBg="1"/>
      <p:bldP spid="164" grpId="0"/>
      <p:bldP spid="165" grpId="0"/>
      <p:bldP spid="166" grpId="0" animBg="1"/>
      <p:bldP spid="167" grpId="0" animBg="1"/>
      <p:bldP spid="168" grpId="0"/>
      <p:bldP spid="169" grpId="0" animBg="1"/>
      <p:bldP spid="17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FDA3-5EEF-46D8-8379-CC7D14EC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 and 2SLS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C7D9-DA31-4470-ADEB-84C55B15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219" y="1703705"/>
            <a:ext cx="6750186" cy="4790401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dirty="0"/>
              <a:t>Instruments are widely used</a:t>
            </a:r>
          </a:p>
          <a:p>
            <a:r>
              <a:rPr lang="en-US" dirty="0"/>
              <a:t>In the discount example (see also [Kling AER06] for effects of incarceration)</a:t>
            </a:r>
          </a:p>
          <a:p>
            <a:pPr lvl="1"/>
            <a:r>
              <a:rPr lang="en-US" dirty="0"/>
              <a:t>Discounts are sent to an approver desk</a:t>
            </a:r>
          </a:p>
          <a:p>
            <a:pPr lvl="1"/>
            <a:r>
              <a:rPr lang="en-US" dirty="0"/>
              <a:t>Approver assignment is random and different approvers are more or less “lenient”</a:t>
            </a:r>
          </a:p>
          <a:p>
            <a:pPr lvl="1"/>
            <a:r>
              <a:rPr lang="en-US" dirty="0"/>
              <a:t>Approver leniency is an instrument</a:t>
            </a:r>
          </a:p>
          <a:p>
            <a:endParaRPr lang="en-US" dirty="0"/>
          </a:p>
          <a:p>
            <a:r>
              <a:rPr lang="en-US" dirty="0"/>
              <a:t>In healthcare [Doyle et al., JPE15]</a:t>
            </a:r>
          </a:p>
          <a:p>
            <a:pPr lvl="1"/>
            <a:r>
              <a:rPr lang="en-US" dirty="0"/>
              <a:t>Random assignment to ambulance companies of nearby patients is an instrument for measuring hospital quality</a:t>
            </a:r>
          </a:p>
          <a:p>
            <a:endParaRPr lang="en-US" dirty="0"/>
          </a:p>
          <a:p>
            <a:r>
              <a:rPr lang="en-US" dirty="0"/>
              <a:t>In Tech [S., NeurIPS19]</a:t>
            </a:r>
          </a:p>
          <a:p>
            <a:pPr lvl="1"/>
            <a:r>
              <a:rPr lang="en-US" dirty="0"/>
              <a:t>Recommendation A/B tests as instruments for the effects of downstream actions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3AAB9E-05D8-4076-A80F-7C5537E5E49D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6ACE312-A3E4-4E19-B88E-B484823407D7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971ECE-422D-4E71-A2FD-D59CE0B0E17F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69C4E2-BE9C-4982-A8AE-DE89F6CE8475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U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E01E0C-4F08-4C6D-B79C-9C2FD08F4BEA}"/>
                </a:ext>
              </a:extLst>
            </p:cNvPr>
            <p:cNvCxnSpPr>
              <a:cxnSpLocks/>
              <a:stCxn id="6" idx="3"/>
              <a:endCxn id="4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65652F-04CD-42A2-964C-8FE7986182FA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87DFAF0-DEE2-4536-A14E-C5DD6490CB16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CF97DC-63C1-4414-8E8E-FECCE8A784C3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Z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88E86BA-1A7B-4B39-9D48-7A4651C73F47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947C4C-B908-4BF8-89D3-0C709AA7772C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&quot;Not Allowed&quot; Symbol 12">
              <a:extLst>
                <a:ext uri="{FF2B5EF4-FFF2-40B4-BE49-F238E27FC236}">
                  <a16:creationId xmlns:a16="http://schemas.microsoft.com/office/drawing/2014/main" id="{0E8BA5FC-990C-46AA-89D2-58E5A52EB190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3B990E-CB83-492E-8EB7-8A76BB7DD782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unobserved confounder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0F4EF9-437F-4C50-9155-EB80B9AAFF38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outcome</a:t>
              </a:r>
              <a:endParaRPr 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9E18FD-B3B4-4607-9049-24F3C8DE8291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treatment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2A284D-79D0-4FBD-8A09-38C7451F0BA4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instrument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4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Identification of Causal Effects via Instruments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060980" y="1609352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Phillip Wright’s idea (1928):</a:t>
                </a: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first causal path diagram analysis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We can estimate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via a regression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b="0" i="0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is the product of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𝑍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multiplied by the effect of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</m:num>
                        <m:den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den>
                      </m:f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7642237" cy="4741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3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Typically for continuous treatment/instrument a partially linear structural equation assumed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94100" indent="-457200"/>
                <a:endParaRPr lang="en-US" dirty="0"/>
              </a:p>
              <a:p>
                <a:pPr marL="36900" indent="0">
                  <a:buNone/>
                </a:pPr>
                <a:r>
                  <a:rPr lang="en-US" dirty="0"/>
                  <a:t>All errors are exogenous and un-correlated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11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see immediately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are un-correlated: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6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have the moment restriction: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re-derive a generalization of Wright’s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567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Instrumental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</a:t>
                </a:r>
                <a:r>
                  <a:rPr lang="en-US" dirty="0" err="1"/>
                  <a:t>partialling</a:t>
                </a:r>
                <a:r>
                  <a:rPr lang="en-US" dirty="0"/>
                  <a:t> out the observed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Setting falls into the general moment estimation framework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976091"/>
                <a:ext cx="10519863" cy="4781550"/>
              </a:xfrm>
              <a:blipFill>
                <a:blip r:embed="rId2"/>
                <a:stretch>
                  <a:fillRect l="-104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596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 for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Regress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Solve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596120" cy="4310803"/>
              </a:xfrm>
              <a:blipFill>
                <a:blip r:embed="rId2"/>
                <a:stretch>
                  <a:fillRect l="-51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400BC7-7079-5779-7EC3-AD45FBD38C64}"/>
              </a:ext>
            </a:extLst>
          </p:cNvPr>
          <p:cNvSpPr txBox="1"/>
          <p:nvPr/>
        </p:nvSpPr>
        <p:spPr>
          <a:xfrm>
            <a:off x="994316" y="5499596"/>
            <a:ext cx="1051559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iv.dml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ortho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OrthoIV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orthoiv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Z,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67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when we have un-observed confounding</a:t>
            </a:r>
          </a:p>
          <a:p>
            <a:r>
              <a:rPr lang="en-US" dirty="0"/>
              <a:t>Omitted variable bias bounds</a:t>
            </a:r>
          </a:p>
          <a:p>
            <a:r>
              <a:rPr lang="en-US" dirty="0"/>
              <a:t>Introduction to “Instruments”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6345622-1FAD-31E8-EAD9-8CCE8C487A58}"/>
              </a:ext>
            </a:extLst>
          </p:cNvPr>
          <p:cNvGrpSpPr/>
          <p:nvPr/>
        </p:nvGrpSpPr>
        <p:grpSpPr>
          <a:xfrm>
            <a:off x="8384365" y="404396"/>
            <a:ext cx="3658646" cy="1857259"/>
            <a:chOff x="3791164" y="3429000"/>
            <a:chExt cx="5100548" cy="266050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311705-472C-19DF-1705-72D8D5ED7B59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2CFB5E-8351-EB1E-EEFF-F1C296BFAB96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BDD58BC-E536-0922-E217-2143DFAEC29C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27D7E14-15F0-84F4-890D-31D6BCC0DBD0}"/>
                </a:ext>
              </a:extLst>
            </p:cNvPr>
            <p:cNvCxnSpPr>
              <a:cxnSpLocks/>
              <a:stCxn id="174" idx="3"/>
              <a:endCxn id="172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212674-77D3-006B-86B2-DADA5B4CCD2C}"/>
                </a:ext>
              </a:extLst>
            </p:cNvPr>
            <p:cNvCxnSpPr>
              <a:cxnSpLocks/>
              <a:stCxn id="174" idx="5"/>
              <a:endCxn id="173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288B9CE0-BE5A-A79C-5557-D3CD75521FAC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75DE8DF-71DE-30F9-DE5D-B79DDD4CE455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D4D04D1B-4572-A0FC-9D85-E6E929B876BB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8899F2F-C654-8AF6-4580-9C58569BD0F6}"/>
                </a:ext>
              </a:extLst>
            </p:cNvPr>
            <p:cNvSpPr/>
            <p:nvPr/>
          </p:nvSpPr>
          <p:spPr>
            <a:xfrm>
              <a:off x="4633645" y="5198724"/>
              <a:ext cx="3236359" cy="626730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&quot;Not Allowed&quot; Symbol 180">
              <a:extLst>
                <a:ext uri="{FF2B5EF4-FFF2-40B4-BE49-F238E27FC236}">
                  <a16:creationId xmlns:a16="http://schemas.microsoft.com/office/drawing/2014/main" id="{66E40E48-C8AF-0E01-5FF8-9A3C04F329BC}"/>
                </a:ext>
              </a:extLst>
            </p:cNvPr>
            <p:cNvSpPr/>
            <p:nvPr/>
          </p:nvSpPr>
          <p:spPr>
            <a:xfrm>
              <a:off x="5918533" y="5508786"/>
              <a:ext cx="585978" cy="580721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14ED52A-D86B-5285-CCE5-BF9A689A1121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9E3D842-77D5-9790-B0D1-D0F6D80CF1C5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2871BC7-5FA9-1127-36DC-5AF81C8BCBBD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BA3E90-36DD-AF73-1D0B-AC49DD5E2D5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9965710" y="4564837"/>
            <a:ext cx="1429634" cy="7795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9965710" y="5546098"/>
            <a:ext cx="1429634" cy="9075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𝑍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b="0" i="1" u="none" strike="noStrike" kern="1200" cap="none" spc="0" normalizeH="0" baseline="0" noProof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185" y="4567029"/>
                <a:ext cx="1466702" cy="83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Instrument/Treatment are binary (instrument=recommended treatment)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Recommended treatment cannot reverse taken treatment</a:t>
                </a: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Object of interest: Local Average Treatment Effect (ATE among compliers)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lvl="0">
                  <a:buClr>
                    <a:srgbClr val="44546A"/>
                  </a:buClr>
                  <a:defRPr/>
                </a:pPr>
                <a:r>
                  <a:rPr lang="en-US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bri" panose="020F0502020204030204"/>
                  </a:rPr>
                  <a:t>Proof [Angrist-Imbens’94]:</a:t>
                </a: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bri" panose="020F0502020204030204"/>
                </a:endParaRPr>
              </a:p>
              <a:p>
                <a:pPr marL="36900" lvl="0" indent="0">
                  <a:buClr>
                    <a:srgbClr val="44546A"/>
                  </a:buClr>
                  <a:buNone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endCxn id="4" idx="1"/>
          </p:cNvCxnSpPr>
          <p:nvPr/>
        </p:nvCxnSpPr>
        <p:spPr>
          <a:xfrm flipV="1">
            <a:off x="9123975" y="4984227"/>
            <a:ext cx="775210" cy="14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n>
                                            <a:solidFill>
                                              <a:prstClr val="white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778" y="5619208"/>
                <a:ext cx="1466702" cy="834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9068220" y="5531813"/>
            <a:ext cx="840558" cy="50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8" grpId="0" animBg="1"/>
      <p:bldP spid="4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021A5-93E0-4B78-3965-F7D62F142E40}"/>
              </a:ext>
            </a:extLst>
          </p:cNvPr>
          <p:cNvSpPr/>
          <p:nvPr/>
        </p:nvSpPr>
        <p:spPr>
          <a:xfrm>
            <a:off x="7638586" y="4939990"/>
            <a:ext cx="1429634" cy="3747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1CBD41-803D-3D1B-2EC3-377947EC6D6C}"/>
              </a:ext>
            </a:extLst>
          </p:cNvPr>
          <p:cNvSpPr/>
          <p:nvPr/>
        </p:nvSpPr>
        <p:spPr>
          <a:xfrm>
            <a:off x="8635316" y="4196243"/>
            <a:ext cx="3376595" cy="6650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7447BF-FC8C-F427-5E7D-7FB79B6B41C6}"/>
              </a:ext>
            </a:extLst>
          </p:cNvPr>
          <p:cNvSpPr/>
          <p:nvPr/>
        </p:nvSpPr>
        <p:spPr>
          <a:xfrm>
            <a:off x="7638586" y="5344417"/>
            <a:ext cx="1429634" cy="3747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C576D5-EEF5-E195-E828-F077C239FCD2}"/>
              </a:ext>
            </a:extLst>
          </p:cNvPr>
          <p:cNvSpPr/>
          <p:nvPr/>
        </p:nvSpPr>
        <p:spPr>
          <a:xfrm>
            <a:off x="8637287" y="5882704"/>
            <a:ext cx="3441164" cy="6650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/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EAFF0-D175-6F18-6F74-A2963EBD6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61" y="4344370"/>
                <a:ext cx="3568390" cy="48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Imbens-Angrist (1994):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core contribution of Nobel 2022 award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Instrument/Treatment are binary (instrument=recommended treatment)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Assume monotonicity: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white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white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white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Recommended treatment cannot reverse taken treatment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Object of interest: Local Average Treatment Effect (ATE among compliers)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kumimoji="0" lang="en-US" sz="2000" b="0" i="0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0" u="none" strike="noStrike" kern="1200" cap="none" spc="0" normalizeH="0" baseline="0" noProof="0" smtClean="0">
                                      <a:ln>
                                        <a:solidFill>
                                          <a:prstClr val="white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white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Proof [Angrist-Imbens’94]:</a:t>
                </a: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(1)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(0)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𝐴𝑇𝐸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690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buFont typeface="Wingdings 2" charset="2"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D1AB0E5-4BA6-B649-F678-D6F62FD5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8" y="1866900"/>
                <a:ext cx="8884568" cy="4741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  <a:scene3d>
            <a:camera prst="orthographicFront"/>
            <a:lightRig rig="threePt" dir="t"/>
          </a:scene3d>
          <a:sp3d/>
        </p:spPr>
        <p:txBody>
          <a:bodyPr>
            <a:normAutofit/>
          </a:bodyPr>
          <a:lstStyle/>
          <a:p>
            <a:r>
              <a:rPr lang="en-US" dirty="0">
                <a:ln>
                  <a:noFill/>
                </a:ln>
                <a:solidFill>
                  <a:schemeClr val="tx1"/>
                </a:solidFill>
                <a:effectLst/>
              </a:rPr>
              <a:t>The Binary Case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CED84A-AAF6-6CC0-A6F2-1AD7FF2379A6}"/>
              </a:ext>
            </a:extLst>
          </p:cNvPr>
          <p:cNvCxnSpPr>
            <a:cxnSpLocks/>
          </p:cNvCxnSpPr>
          <p:nvPr/>
        </p:nvCxnSpPr>
        <p:spPr>
          <a:xfrm flipV="1">
            <a:off x="9048026" y="4861327"/>
            <a:ext cx="1393331" cy="2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/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44546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i="1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DB5410-A1D2-0266-5F19-BB30B07D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38" y="6009298"/>
                <a:ext cx="3568389" cy="481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65D26-20E2-44D0-D737-2753386F6F0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>
            <a:off x="9068220" y="5531813"/>
            <a:ext cx="1289649" cy="35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608CE62-F972-8B7F-FD5D-2473D34C553E}"/>
              </a:ext>
            </a:extLst>
          </p:cNvPr>
          <p:cNvGrpSpPr/>
          <p:nvPr/>
        </p:nvGrpSpPr>
        <p:grpSpPr>
          <a:xfrm>
            <a:off x="8384365" y="405268"/>
            <a:ext cx="3658646" cy="3667149"/>
            <a:chOff x="3791164" y="3429000"/>
            <a:chExt cx="5100548" cy="52531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DF7F014-7FFB-5206-DD36-5BC6773348BD}"/>
                </a:ext>
              </a:extLst>
            </p:cNvPr>
            <p:cNvSpPr/>
            <p:nvPr/>
          </p:nvSpPr>
          <p:spPr>
            <a:xfrm>
              <a:off x="5918533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80ED6B-4264-9839-0C7E-5B6CD4743B67}"/>
                </a:ext>
              </a:extLst>
            </p:cNvPr>
            <p:cNvSpPr/>
            <p:nvPr/>
          </p:nvSpPr>
          <p:spPr>
            <a:xfrm>
              <a:off x="7724344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E9D856-4CC3-423D-7157-B7702F144B68}"/>
                </a:ext>
              </a:extLst>
            </p:cNvPr>
            <p:cNvSpPr/>
            <p:nvPr/>
          </p:nvSpPr>
          <p:spPr>
            <a:xfrm>
              <a:off x="6829897" y="3429000"/>
              <a:ext cx="740301" cy="728575"/>
            </a:xfrm>
            <a:prstGeom prst="ellipse">
              <a:avLst/>
            </a:prstGeom>
            <a:pattFill prst="smConfetti">
              <a:fgClr>
                <a:srgbClr val="4472C4"/>
              </a:fgClr>
              <a:bgClr>
                <a:sysClr val="window" lastClr="FFFFFF"/>
              </a:bgClr>
            </a:patt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847392-1565-977A-D577-390B34068BE2}"/>
                </a:ext>
              </a:extLst>
            </p:cNvPr>
            <p:cNvCxnSpPr>
              <a:cxnSpLocks/>
              <a:stCxn id="12" idx="3"/>
              <a:endCxn id="7" idx="7"/>
            </p:cNvCxnSpPr>
            <p:nvPr/>
          </p:nvCxnSpPr>
          <p:spPr>
            <a:xfrm flipH="1">
              <a:off x="6550419" y="4050878"/>
              <a:ext cx="387893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BE7623-9A3A-9D56-3EE6-F31927DD507D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61783" y="4050878"/>
              <a:ext cx="370976" cy="58312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664E91-E983-0DE8-A729-A67AEA67D393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6658834" y="4891592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D9E2F-92BD-6CA6-F668-6BFD6C616339}"/>
                </a:ext>
              </a:extLst>
            </p:cNvPr>
            <p:cNvSpPr/>
            <p:nvPr/>
          </p:nvSpPr>
          <p:spPr>
            <a:xfrm>
              <a:off x="4097506" y="4527304"/>
              <a:ext cx="740301" cy="728575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5715762-5D5C-D22F-02B1-AECFCC27DA0C}"/>
                </a:ext>
              </a:extLst>
            </p:cNvPr>
            <p:cNvCxnSpPr>
              <a:cxnSpLocks/>
            </p:cNvCxnSpPr>
            <p:nvPr/>
          </p:nvCxnSpPr>
          <p:spPr>
            <a:xfrm>
              <a:off x="4853023" y="4892683"/>
              <a:ext cx="10655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D4BA152-B2EB-DEAE-3BA2-B871D69F6814}"/>
                </a:ext>
              </a:extLst>
            </p:cNvPr>
            <p:cNvSpPr/>
            <p:nvPr/>
          </p:nvSpPr>
          <p:spPr>
            <a:xfrm>
              <a:off x="4467656" y="5198724"/>
              <a:ext cx="3402347" cy="3193074"/>
            </a:xfrm>
            <a:custGeom>
              <a:avLst/>
              <a:gdLst>
                <a:gd name="connsiteX0" fmla="*/ 0 w 3236359"/>
                <a:gd name="connsiteY0" fmla="*/ 0 h 626730"/>
                <a:gd name="connsiteX1" fmla="*/ 1633591 w 3236359"/>
                <a:gd name="connsiteY1" fmla="*/ 626723 h 626730"/>
                <a:gd name="connsiteX2" fmla="*/ 3236359 w 3236359"/>
                <a:gd name="connsiteY2" fmla="*/ 10274 h 62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6359" h="626730">
                  <a:moveTo>
                    <a:pt x="0" y="0"/>
                  </a:moveTo>
                  <a:cubicBezTo>
                    <a:pt x="547099" y="312505"/>
                    <a:pt x="1094198" y="625011"/>
                    <a:pt x="1633591" y="626723"/>
                  </a:cubicBezTo>
                  <a:cubicBezTo>
                    <a:pt x="2172984" y="628435"/>
                    <a:pt x="2704671" y="319354"/>
                    <a:pt x="3236359" y="10274"/>
                  </a:cubicBezTo>
                </a:path>
              </a:pathLst>
            </a:cu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&quot;Not Allowed&quot; Symbol 21">
              <a:extLst>
                <a:ext uri="{FF2B5EF4-FFF2-40B4-BE49-F238E27FC236}">
                  <a16:creationId xmlns:a16="http://schemas.microsoft.com/office/drawing/2014/main" id="{A3146585-71F1-8DE2-4159-862822E3C71C}"/>
                </a:ext>
              </a:extLst>
            </p:cNvPr>
            <p:cNvSpPr/>
            <p:nvPr/>
          </p:nvSpPr>
          <p:spPr>
            <a:xfrm>
              <a:off x="5893156" y="8101438"/>
              <a:ext cx="585978" cy="580720"/>
            </a:xfrm>
            <a:prstGeom prst="noSmoking">
              <a:avLst/>
            </a:prstGeom>
            <a:solidFill>
              <a:srgbClr val="C00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4B8503-CA21-2B74-D706-58F12E849A33}"/>
                </a:ext>
              </a:extLst>
            </p:cNvPr>
            <p:cNvSpPr txBox="1"/>
            <p:nvPr/>
          </p:nvSpPr>
          <p:spPr>
            <a:xfrm>
              <a:off x="7570197" y="3429000"/>
              <a:ext cx="1321515" cy="66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unobserved confounder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1CEB5D-75F8-D64A-9E2D-D9707EDEBFBF}"/>
                </a:ext>
              </a:extLst>
            </p:cNvPr>
            <p:cNvSpPr txBox="1"/>
            <p:nvPr/>
          </p:nvSpPr>
          <p:spPr>
            <a:xfrm>
              <a:off x="7724344" y="5295146"/>
              <a:ext cx="1124012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outcome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DBB15D-48D2-2DAE-2485-A9CC11E3628C}"/>
                </a:ext>
              </a:extLst>
            </p:cNvPr>
            <p:cNvSpPr txBox="1"/>
            <p:nvPr/>
          </p:nvSpPr>
          <p:spPr>
            <a:xfrm>
              <a:off x="5508383" y="4140563"/>
              <a:ext cx="1150451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treatment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A272F-4834-7F68-8E3B-B127E9DAFC9B}"/>
                </a:ext>
              </a:extLst>
            </p:cNvPr>
            <p:cNvSpPr txBox="1"/>
            <p:nvPr/>
          </p:nvSpPr>
          <p:spPr>
            <a:xfrm>
              <a:off x="3791164" y="4157773"/>
              <a:ext cx="1389639" cy="396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rPr>
                <a:t>instrument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203E55CE-ECD4-AC96-E926-9C52E629AD51}"/>
              </a:ext>
            </a:extLst>
          </p:cNvPr>
          <p:cNvSpPr/>
          <p:nvPr/>
        </p:nvSpPr>
        <p:spPr>
          <a:xfrm>
            <a:off x="9763235" y="2546904"/>
            <a:ext cx="531021" cy="508607"/>
          </a:xfrm>
          <a:prstGeom prst="ellips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alibri" panose="020F0502020204030204"/>
              </a:rPr>
              <a:t>X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AC1B9C-7ED4-0B77-E3EE-ACFED5BCCB60}"/>
              </a:ext>
            </a:extLst>
          </p:cNvPr>
          <p:cNvCxnSpPr>
            <a:cxnSpLocks/>
            <a:stCxn id="27" idx="1"/>
            <a:endCxn id="19" idx="5"/>
          </p:cNvCxnSpPr>
          <p:nvPr/>
        </p:nvCxnSpPr>
        <p:spPr>
          <a:xfrm flipH="1" flipV="1">
            <a:off x="9057360" y="1606100"/>
            <a:ext cx="783641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8B31A5-3EF4-6B2F-A637-8DB7183366C2}"/>
              </a:ext>
            </a:extLst>
          </p:cNvPr>
          <p:cNvCxnSpPr>
            <a:cxnSpLocks/>
            <a:stCxn id="27" idx="0"/>
            <a:endCxn id="7" idx="4"/>
          </p:cNvCxnSpPr>
          <p:nvPr/>
        </p:nvCxnSpPr>
        <p:spPr>
          <a:xfrm flipV="1">
            <a:off x="10028746" y="1680584"/>
            <a:ext cx="147101" cy="86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DBEE9D-6846-B5C4-EB74-1E8A143105FE}"/>
              </a:ext>
            </a:extLst>
          </p:cNvPr>
          <p:cNvCxnSpPr>
            <a:cxnSpLocks/>
            <a:stCxn id="27" idx="7"/>
            <a:endCxn id="10" idx="3"/>
          </p:cNvCxnSpPr>
          <p:nvPr/>
        </p:nvCxnSpPr>
        <p:spPr>
          <a:xfrm flipV="1">
            <a:off x="10216490" y="1606100"/>
            <a:ext cx="1066929" cy="101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39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in the Binary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Under monotonicity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Moment formulation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Orthogonal moment formulation: apply ATE debiasing twice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811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/>
              <p:nvPr/>
            </p:nvSpPr>
            <p:spPr>
              <a:xfrm>
                <a:off x="2207941" y="4065287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798DD1-D818-BE6B-0EAE-AF4167328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941" y="4065287"/>
                <a:ext cx="348754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/>
              <p:nvPr/>
            </p:nvSpPr>
            <p:spPr>
              <a:xfrm>
                <a:off x="6255834" y="4065287"/>
                <a:ext cx="34875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solidFill>
                              <a:prstClr val="white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>
                            <a:outerShdw blurRad="9525" dist="25400" dir="14640000" algn="tl" rotWithShape="0">
                              <a:prstClr val="white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0" lang="en-US" sz="2000" b="1" i="1" u="none" strike="noStrike" kern="1200" cap="none" spc="0" normalizeH="0" baseline="0" noProof="0" dirty="0">
                  <a:ln>
                    <a:solidFill>
                      <a:prstClr val="white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>
                    <a:outerShdw blurRad="9525" dist="25400" dir="14640000" algn="tl" rotWithShape="0">
                      <a:prstClr val="white">
                        <a:alpha val="30000"/>
                      </a:prstClr>
                    </a:outerShdw>
                  </a:effectLst>
                  <a:uLnTx/>
                  <a:uFillTx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solidFill>
                                  <a:prstClr val="white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>
                                <a:outerShdw blurRad="9525" dist="25400" dir="14640000" algn="tl" rotWithShape="0">
                                  <a:prstClr val="white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solidFill>
                                      <a:prstClr val="white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>
                                    <a:outerShdw blurRad="9525" dist="25400" dir="14640000" algn="tl" rotWithShape="0">
                                      <a:prstClr val="white">
                                        <a:alpha val="30000"/>
                                      </a:prstClr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53BAAB-4B25-EF97-6ABF-21CE9334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34" y="4065287"/>
                <a:ext cx="348754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578882"/>
          </a:xfrm>
          <a:prstGeom prst="wedgeRoundRectCallout">
            <a:avLst>
              <a:gd name="adj1" fmla="val 80840"/>
              <a:gd name="adj2" fmla="val 68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What if my conditional </a:t>
            </a:r>
            <a:r>
              <a:rPr lang="en-US" sz="1400" dirty="0" err="1">
                <a:latin typeface="+mj-lt"/>
              </a:rPr>
              <a:t>ignorability</a:t>
            </a:r>
            <a:r>
              <a:rPr lang="en-US" sz="1400" dirty="0">
                <a:latin typeface="+mj-lt"/>
              </a:rPr>
              <a:t> assumption was violated? How much would the estimate change?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817245"/>
          </a:xfrm>
          <a:prstGeom prst="wedgeRoundRectCallout">
            <a:avLst>
              <a:gd name="adj1" fmla="val -5363"/>
              <a:gd name="adj2" fmla="val -1140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Are there other ways of identifying the treatment effect I care about (other than identification by conditioning) when I have un-observed confounding?</a:t>
            </a:r>
          </a:p>
        </p:txBody>
      </p:sp>
    </p:spTree>
    <p:extLst>
      <p:ext uri="{BB962C8B-B14F-4D97-AF65-F5344CB8AC3E}">
        <p14:creationId xmlns:p14="http://schemas.microsoft.com/office/powerpoint/2010/main" val="28188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Possible Violations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F: firm characteristics</a:t>
            </a:r>
          </a:p>
          <a:p>
            <a:r>
              <a:rPr lang="en-US" sz="1900" dirty="0"/>
              <a:t>D: eligibility for 401k</a:t>
            </a:r>
          </a:p>
          <a:p>
            <a:r>
              <a:rPr lang="en-US" sz="1900" dirty="0"/>
              <a:t>Y: net financial assets</a:t>
            </a:r>
          </a:p>
          <a:p>
            <a:r>
              <a:rPr lang="en-US" sz="19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  <a:p>
            <a:r>
              <a:rPr lang="en-US" sz="1900" dirty="0"/>
              <a:t>M: match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C0193-1CDB-2835-DF8B-22F12B27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64" y="640080"/>
            <a:ext cx="64297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0E2C-6B99-8031-909B-E3C238E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Unobserved Confounding: Overview of Today’s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93601-D16F-90C6-75F1-E98D7D6A3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12743</TotalTime>
  <Words>2137</Words>
  <Application>Microsoft Office PowerPoint</Application>
  <PresentationFormat>Widescreen</PresentationFormat>
  <Paragraphs>401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Calisto MT</vt:lpstr>
      <vt:lpstr>Cambria Math</vt:lpstr>
      <vt:lpstr>Consolas</vt:lpstr>
      <vt:lpstr>Roboto</vt:lpstr>
      <vt:lpstr>Wingdings 2</vt:lpstr>
      <vt:lpstr>Office Theme</vt:lpstr>
      <vt:lpstr>MS&amp;E 228: Unobserved Confounding</vt:lpstr>
      <vt:lpstr>PowerPoint Presentation</vt:lpstr>
      <vt:lpstr>PowerPoint Presentation</vt:lpstr>
      <vt:lpstr>Goals for Today</vt:lpstr>
      <vt:lpstr>Causal Inference Pipeline</vt:lpstr>
      <vt:lpstr>Causal Inference Pipeline</vt:lpstr>
      <vt:lpstr>Causal Inference Pipeline</vt:lpstr>
      <vt:lpstr>Possible Violations</vt:lpstr>
      <vt:lpstr>Unobserved Confounding: Overview of Today’s Content</vt:lpstr>
      <vt:lpstr>Unobserved Confounding</vt:lpstr>
      <vt:lpstr>Unobserved Confounding</vt:lpstr>
      <vt:lpstr>One Type of Structure: Instruments</vt:lpstr>
      <vt:lpstr>Bias Bounds</vt:lpstr>
      <vt:lpstr>Very Frequently Unobserved Confounders</vt:lpstr>
      <vt:lpstr>Omitted Variable Bias</vt:lpstr>
      <vt:lpstr>Omitted Variable Bias Bounds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Omitted Variable Bias: Partially Linear Models</vt:lpstr>
      <vt:lpstr>Omitted Variable Bias: Partially Linear Models</vt:lpstr>
      <vt:lpstr>Bias Bounds</vt:lpstr>
      <vt:lpstr>Bias Bounds</vt:lpstr>
      <vt:lpstr>Bias Bounds</vt:lpstr>
      <vt:lpstr>Application: 401k eligibility</vt:lpstr>
      <vt:lpstr>Confounding Scenario</vt:lpstr>
      <vt:lpstr>PowerPoint Presentation</vt:lpstr>
      <vt:lpstr>PowerPoint Presentation</vt:lpstr>
      <vt:lpstr>Can we recover the true effect? Instrumental Variables</vt:lpstr>
      <vt:lpstr>Instrumental Variables and 2SLS</vt:lpstr>
      <vt:lpstr>Instrumental Variables and 2SLS</vt:lpstr>
      <vt:lpstr>Identification of Causal Effects via Instruments</vt:lpstr>
      <vt:lpstr>Partially Linear Instrumental Variable Model</vt:lpstr>
      <vt:lpstr>Partially Linear Instrumental Variable Model</vt:lpstr>
      <vt:lpstr>Partially Linear Instrumental Variable Model</vt:lpstr>
      <vt:lpstr>Partially Linear Instrumental Variable Model</vt:lpstr>
      <vt:lpstr>Orthogonal Method: Double ML for IV</vt:lpstr>
      <vt:lpstr>The Binary Case</vt:lpstr>
      <vt:lpstr>The Binary Case</vt:lpstr>
      <vt:lpstr>LATE in the Binary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836</cp:revision>
  <dcterms:created xsi:type="dcterms:W3CDTF">2023-01-16T03:53:17Z</dcterms:created>
  <dcterms:modified xsi:type="dcterms:W3CDTF">2023-02-23T21:30:14Z</dcterms:modified>
</cp:coreProperties>
</file>