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368" r:id="rId4"/>
    <p:sldId id="2358" r:id="rId5"/>
    <p:sldId id="2360" r:id="rId6"/>
    <p:sldId id="2361" r:id="rId7"/>
    <p:sldId id="2362" r:id="rId8"/>
    <p:sldId id="2410" r:id="rId9"/>
    <p:sldId id="2363" r:id="rId10"/>
    <p:sldId id="2364" r:id="rId11"/>
    <p:sldId id="2366" r:id="rId12"/>
    <p:sldId id="2367" r:id="rId13"/>
    <p:sldId id="2411" r:id="rId14"/>
    <p:sldId id="2369" r:id="rId15"/>
    <p:sldId id="2344" r:id="rId16"/>
    <p:sldId id="263" r:id="rId17"/>
    <p:sldId id="2345" r:id="rId18"/>
    <p:sldId id="2347" r:id="rId19"/>
    <p:sldId id="2412" r:id="rId20"/>
    <p:sldId id="2413" r:id="rId21"/>
    <p:sldId id="2414" r:id="rId22"/>
    <p:sldId id="2415" r:id="rId23"/>
    <p:sldId id="2416" r:id="rId24"/>
    <p:sldId id="2348" r:id="rId25"/>
    <p:sldId id="2349" r:id="rId26"/>
    <p:sldId id="2418" r:id="rId27"/>
    <p:sldId id="2421" r:id="rId28"/>
    <p:sldId id="2424" r:id="rId29"/>
    <p:sldId id="2429" r:id="rId30"/>
    <p:sldId id="2430" r:id="rId31"/>
    <p:sldId id="2426" r:id="rId32"/>
    <p:sldId id="2427" r:id="rId33"/>
    <p:sldId id="2428" r:id="rId34"/>
    <p:sldId id="2438" r:id="rId35"/>
    <p:sldId id="2439" r:id="rId36"/>
    <p:sldId id="2440" r:id="rId37"/>
    <p:sldId id="2420" r:id="rId38"/>
    <p:sldId id="2431" r:id="rId39"/>
    <p:sldId id="2433" r:id="rId40"/>
    <p:sldId id="2432" r:id="rId41"/>
    <p:sldId id="2434" r:id="rId42"/>
    <p:sldId id="2435" r:id="rId43"/>
    <p:sldId id="2437" r:id="rId44"/>
    <p:sldId id="2436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21E8-D1A8-4FA7-36F3-15AE1F201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5E944-F757-C71A-30FC-39B01DD46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E9476-D3A5-1843-8088-F2194FF7E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40CAF-218B-323B-E00E-0A906EE76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9C4BC-6B68-1C45-655E-5E928A8F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33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D74A-940B-9325-AC0E-4E312AF6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B3D7F-F5FE-F556-1295-6CB334B34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2BDCC-A15C-0CBF-067C-6389C7D2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05BC5-1A4B-CA85-6C92-9D8EDD368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85CBC-004A-2E47-33C0-2CCAC725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0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1E5B93-41AC-018E-0D3C-2E7A6A77E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3BF44-0940-0A4F-B0E7-A444D0AA6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65EE4-78CD-1E3E-3FEB-15FC2109D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900B1-0971-A498-4784-33B44AA47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ADA1D-139A-9E04-5249-08F1605E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29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21E8-D1A8-4FA7-36F3-15AE1F201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5E944-F757-C71A-30FC-39B01DD46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E9476-D3A5-1843-8088-F2194FF7E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40CAF-218B-323B-E00E-0A906EE76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9C4BC-6B68-1C45-655E-5E928A8F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371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155EB-9647-5722-3E43-F0E79062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03119-2849-97A4-81E9-F58772AA9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4DF6D-4358-38E7-CA5F-0DFD11BE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A55A6-F484-D0F0-DD4F-6430B395A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97D59-14CF-12DF-A24D-BA8671138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331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2C56F-7582-F5E5-6760-0A48127A7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A0176-1FFE-A4DC-BDDD-7AB0D7832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021F2-D914-AA71-2A13-C6AD793C6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91815-F32C-79C6-F80C-A5BBD2C0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A1C5C-8202-C2B0-6F99-1BA0298A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91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A604F-7807-AF97-88C5-8E6D2FA2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9397-89DF-65C1-9E32-81C93174B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F490D-873A-0C48-46D6-D3C939037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FE2A9-3B82-EEB3-E11B-CF498EB6D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18C81-3240-EC54-F4DF-4DFC3627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E98B5-3F04-CF4D-2277-871D78E1E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18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14C3F-45A7-DA67-F289-6F809EC3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ABB36-A006-B3F9-A145-70C6BCD21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71977-979A-99C0-CE46-6C1471937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A7613D-1728-12D5-8D7F-D158B85E9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D205F0-5FF5-2E8C-5914-D55636BFA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BE2D11-B1D6-FD98-FEE3-B50DF9CA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E0587-0F4D-1056-2D6B-8D700016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769514-D4D3-1A0C-718A-0565EDC00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620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1F843-F750-3E88-99A3-567A7053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CAF55A-A754-5EAB-2605-A5C089E6B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B8E6A-683E-93FE-D008-2BB23694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4B0FA-5B2A-D625-E59C-07418CA8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474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F8395A-8E7B-E646-828F-4F9AE880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031A2E-0DF7-4404-65B2-F3C992E4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90C0A-C670-4146-9E75-78C1E3C7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360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99DE2-D029-A208-FC2A-F79160C88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D694B-7DBD-0C78-383F-42CAA4C0C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358C2-1B9C-26CE-0DE4-294C23B55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A6462-808D-1E93-9819-527733533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74754-9004-74CF-72C6-30CF5B890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86DE7-1C51-233F-32DD-831DF7542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239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155EB-9647-5722-3E43-F0E79062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03119-2849-97A4-81E9-F58772AA9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4DF6D-4358-38E7-CA5F-0DFD11BE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A55A6-F484-D0F0-DD4F-6430B395A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97D59-14CF-12DF-A24D-BA8671138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645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79B7F-AB62-3B55-3377-85101AB69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77D260-78A4-5423-46E5-AB99F2983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176F8-A8D8-016E-8A9C-46BCE3891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54A23-94C1-BEFD-3F67-71C80972B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55BF0-D34F-899D-1FB8-B37FD1C15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FCC56-80A0-3F27-57FF-DF10380C7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6781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D74A-940B-9325-AC0E-4E312AF6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B3D7F-F5FE-F556-1295-6CB334B34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2BDCC-A15C-0CBF-067C-6389C7D2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05BC5-1A4B-CA85-6C92-9D8EDD368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85CBC-004A-2E47-33C0-2CCAC725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96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1E5B93-41AC-018E-0D3C-2E7A6A77E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3BF44-0940-0A4F-B0E7-A444D0AA6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65EE4-78CD-1E3E-3FEB-15FC2109D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900B1-0971-A498-4784-33B44AA47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ADA1D-139A-9E04-5249-08F1605E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63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2C56F-7582-F5E5-6760-0A48127A7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A0176-1FFE-A4DC-BDDD-7AB0D7832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021F2-D914-AA71-2A13-C6AD793C6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91815-F32C-79C6-F80C-A5BBD2C0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A1C5C-8202-C2B0-6F99-1BA0298A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5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A604F-7807-AF97-88C5-8E6D2FA2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9397-89DF-65C1-9E32-81C93174B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F490D-873A-0C48-46D6-D3C939037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FE2A9-3B82-EEB3-E11B-CF498EB6D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18C81-3240-EC54-F4DF-4DFC3627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E98B5-3F04-CF4D-2277-871D78E1E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8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14C3F-45A7-DA67-F289-6F809EC3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ABB36-A006-B3F9-A145-70C6BCD21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71977-979A-99C0-CE46-6C1471937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A7613D-1728-12D5-8D7F-D158B85E9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D205F0-5FF5-2E8C-5914-D55636BFA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BE2D11-B1D6-FD98-FEE3-B50DF9CA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E0587-0F4D-1056-2D6B-8D700016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769514-D4D3-1A0C-718A-0565EDC00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2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1F843-F750-3E88-99A3-567A7053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CAF55A-A754-5EAB-2605-A5C089E6B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B8E6A-683E-93FE-D008-2BB23694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4B0FA-5B2A-D625-E59C-07418CA8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6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F8395A-8E7B-E646-828F-4F9AE880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031A2E-0DF7-4404-65B2-F3C992E4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90C0A-C670-4146-9E75-78C1E3C7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93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99DE2-D029-A208-FC2A-F79160C88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D694B-7DBD-0C78-383F-42CAA4C0C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358C2-1B9C-26CE-0DE4-294C23B55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A6462-808D-1E93-9819-527733533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74754-9004-74CF-72C6-30CF5B890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86DE7-1C51-233F-32DD-831DF7542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0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79B7F-AB62-3B55-3377-85101AB69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77D260-78A4-5423-46E5-AB99F2983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176F8-A8D8-016E-8A9C-46BCE3891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54A23-94C1-BEFD-3F67-71C80972B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55BF0-D34F-899D-1FB8-B37FD1C15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FCC56-80A0-3F27-57FF-DF10380C7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A959D4-A39C-C2A9-E35A-17CBC20B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D15EE-5F98-EAC8-3D57-93F05E541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DF279-581C-0FF7-E891-4C053EA0E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BA60F-DE6F-45D4-98F5-DAB0AE3C7AA8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869D4-ACD8-E120-D12F-BA4F2A238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AD0BB-1444-8ED2-EC8E-0F95756A2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77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A959D4-A39C-C2A9-E35A-17CBC20B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D15EE-5F98-EAC8-3D57-93F05E541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DF279-581C-0FF7-E891-4C053EA0E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BA60F-DE6F-45D4-98F5-DAB0AE3C7AA8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869D4-ACD8-E120-D12F-BA4F2A238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AD0BB-1444-8ED2-EC8E-0F95756A2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220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sv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sv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F75B5-ED69-27C1-9FB0-854DF4386A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MS&amp;E 228: Inference in High-Dimensional Linear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5C2F9-CD64-87A9-69E9-D402FA9F04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Vasilis Syrgkanis</a:t>
            </a:r>
          </a:p>
          <a:p>
            <a:r>
              <a:rPr lang="en-US" dirty="0"/>
              <a:t>MS&amp;E, Stanford</a:t>
            </a:r>
          </a:p>
        </p:txBody>
      </p:sp>
    </p:spTree>
    <p:extLst>
      <p:ext uri="{BB962C8B-B14F-4D97-AF65-F5344CB8AC3E}">
        <p14:creationId xmlns:p14="http://schemas.microsoft.com/office/powerpoint/2010/main" val="1536910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 fontScale="90000"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dirty="0"/>
                  <a:t>Under approximate sparsity, </a:t>
                </a:r>
                <a:r>
                  <a:rPr lang="en-US" sz="3600" i="1" dirty="0"/>
                  <a:t>restricted isometry condition (RIP)</a:t>
                </a:r>
                <a:r>
                  <a:rPr lang="en-US" sz="3600" dirty="0"/>
                  <a:t>, with probability approaching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600" dirty="0"/>
                  <a:t>:</a:t>
                </a:r>
                <a:br>
                  <a:rPr lang="en-US" sz="3600" i="1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3600" i="1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p>
                                          <m:r>
                                            <a:rPr lang="en-US" sz="36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sSup>
                                        <m:sSupPr>
                                          <m:ctrlPr>
                                            <a:rPr lang="en-US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3600" i="1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sz="36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rad>
                      <m:r>
                        <a:rPr lang="en-US" sz="36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𝑐𝑜𝑛𝑠𝑡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rad>
                      <m:rad>
                        <m:radPr>
                          <m:degHide m:val="on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func>
                                <m:func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6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∨</m:t>
                                      </m:r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br>
                  <a:rPr lang="en-US" sz="3600" kern="120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sz="36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3600" kern="1200" dirty="0">
                    <a:solidFill>
                      <a:schemeClr val="tx1"/>
                    </a:solidFill>
                  </a:rPr>
                  <a:t> is roughly the number of non-zero (large) coefficients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590" r="-1781" b="-4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81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dirty="0"/>
                  <a:t>Practical way to choose penalty: cross-validation</a:t>
                </a:r>
                <a:br>
                  <a:rPr lang="en-US" sz="3600" dirty="0"/>
                </a:br>
                <a:r>
                  <a:rPr lang="en-US" sz="3600" dirty="0"/>
                  <a:t>Watch out:</a:t>
                </a:r>
                <a:br>
                  <a:rPr lang="en-US" sz="3600" dirty="0"/>
                </a:b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Post (Lasso-CV) OLS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≠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(Post Lasso OLS)-CV</a:t>
                </a:r>
                <a:endParaRPr lang="en-US" sz="3600" kern="1200" dirty="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908" b="-4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430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>
                  <a:spcBef>
                    <a:spcPts val="2400"/>
                  </a:spcBef>
                  <a:spcAft>
                    <a:spcPts val="2400"/>
                  </a:spcAft>
                </a:pPr>
                <a:r>
                  <a:rPr lang="en-US" sz="2400" kern="1200" dirty="0">
                    <a:solidFill>
                      <a:schemeClr val="tx1"/>
                    </a:solidFill>
                  </a:rPr>
                  <a:t>Different inductive biases lead to different penalties</a:t>
                </a:r>
                <a:br>
                  <a:rPr lang="en-US" sz="2400" kern="1200" dirty="0">
                    <a:solidFill>
                      <a:schemeClr val="tx1"/>
                    </a:solidFill>
                  </a:rPr>
                </a:br>
                <a:r>
                  <a:rPr lang="en-US" sz="2400" kern="1200" dirty="0">
                    <a:solidFill>
                      <a:schemeClr val="tx1"/>
                    </a:solidFill>
                  </a:rPr>
                  <a:t>Dense coeffi</a:t>
                </a:r>
                <a:r>
                  <a:rPr lang="en-US" sz="2400" dirty="0"/>
                  <a:t>cients (many small)</a:t>
                </a:r>
                <a:br>
                  <a:rPr lang="en-US" sz="2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4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sz="2400" b="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2400" b="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𝜆</m:t>
                          </m:r>
                          <m:sSubSup>
                            <m:sSubSupPr>
                              <m:ctrlPr>
                                <a:rPr lang="en-US" sz="2400" b="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 (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Ridge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US" sz="2400" dirty="0"/>
                </a:br>
                <a:br>
                  <a:rPr lang="en-US" sz="2400" dirty="0"/>
                </a:br>
                <a:r>
                  <a:rPr lang="en-US" sz="2400" dirty="0"/>
                  <a:t>Dense or Sparse coefficients</a:t>
                </a:r>
                <a:br>
                  <a:rPr lang="en-US" sz="2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  (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ElasticNet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US" sz="2400" dirty="0"/>
                </a:br>
                <a:br>
                  <a:rPr lang="en-US" sz="2400" dirty="0"/>
                </a:br>
                <a:r>
                  <a:rPr lang="en-US" sz="2400" dirty="0"/>
                  <a:t>Dense + Sparse coefficients</a:t>
                </a:r>
                <a:br>
                  <a:rPr lang="en-US" sz="2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  (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LAVA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US" sz="2400" dirty="0"/>
                </a:br>
                <a:endParaRPr lang="en-US" sz="2400" kern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9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148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1DE37-6874-4555-2F20-5FF0EDBD5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Intervals in High Dimensions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1EEFF-576E-8D93-7A14-4ADBABCE39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07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3E8F1-3FB8-98FC-C457-DB982DE0A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on Predictive Effect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27656C-0D3F-0C23-43A9-9F334CA661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Partition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for some </a:t>
                </a:r>
                <a:r>
                  <a:rPr lang="en-US" i="1" dirty="0"/>
                  <a:t>target</a:t>
                </a:r>
                <a:r>
                  <a:rPr lang="en-US" dirty="0"/>
                  <a:t> regressor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of interest</a:t>
                </a:r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Construct a confidence interval for the predictive effect/coefficient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Even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is high-dimensional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27656C-0D3F-0C23-43A9-9F334CA661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2025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75407-790B-BF18-1710-15100D745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 </a:t>
            </a:r>
            <a:r>
              <a:rPr lang="en-US" dirty="0" err="1"/>
              <a:t>Partialling</a:t>
            </a:r>
            <a:r>
              <a:rPr lang="en-US" dirty="0"/>
              <a:t>-Out Interpretation of 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C07DB-C1DA-CCB3-AD41-02B43249FA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729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B3BA571-40CD-C49D-694D-DA7A38F3221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Understanding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B3BA571-40CD-C49D-694D-DA7A38F322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C8CA7F-F37C-A7C5-48C6-3AB4575C38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Consider the following </a:t>
                </a:r>
                <a:r>
                  <a:rPr lang="en-US" dirty="0" err="1"/>
                  <a:t>partialling</a:t>
                </a:r>
                <a:r>
                  <a:rPr lang="en-US" dirty="0"/>
                  <a:t> out operation</a:t>
                </a:r>
              </a:p>
              <a:p>
                <a:endParaRPr lang="en-US" dirty="0"/>
              </a:p>
              <a:p>
                <a:r>
                  <a:rPr lang="en-US" dirty="0"/>
                  <a:t>For any random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dirty="0"/>
                  <a:t> be the residual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after subtracting the part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that is linearly predictable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p>
                                    <m:sSup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p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Note that we can also write the standard decomposition: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C8CA7F-F37C-A7C5-48C6-3AB4575C38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0706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1BE18-3D84-FC77-17D9-2158804AA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Frisch-Waugh-Lovell (FWL) Theorem!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0FD52E-FCC1-4E27-EB5E-0549D358FA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population linear regression coefficient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can be recovered from the population linear regression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b="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made the assumption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is not perfectly linearly predictable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0FD52E-FCC1-4E27-EB5E-0549D358FA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964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 fontScale="90000"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dirty="0"/>
                  <a:t>Predictive effect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600" dirty="0"/>
                  <a:t> of </a:t>
                </a:r>
                <a:r>
                  <a:rPr lang="en-US" sz="3600" i="1" dirty="0"/>
                  <a:t>target variable</a:t>
                </a:r>
                <a:r>
                  <a:rPr lang="en-US" sz="3600" dirty="0"/>
                  <a:t> is the coefficient in a </a:t>
                </a:r>
                <a:r>
                  <a:rPr lang="en-US" sz="3600" i="1" dirty="0"/>
                  <a:t>simple one variable regression </a:t>
                </a:r>
                <a:br>
                  <a:rPr lang="en-US" sz="3600" i="1" dirty="0"/>
                </a:br>
                <a:br>
                  <a:rPr lang="en-US" sz="3600" i="1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part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of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outcome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un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explained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by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other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~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part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of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target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un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explained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by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other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600" kern="1200" dirty="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590" r="-2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 fontScale="90000"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dirty="0"/>
                  <a:t>FWL in samples for low dimensions p&lt;&lt;n</a:t>
                </a:r>
                <a:br>
                  <a:rPr lang="en-US" sz="3600" dirty="0"/>
                </a:br>
                <a:br>
                  <a:rPr lang="en-US" sz="3600" dirty="0"/>
                </a:br>
                <a:r>
                  <a:rPr lang="en-US" sz="3600" dirty="0"/>
                  <a:t>Coefficient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r>
                  <a:rPr lang="en-US" sz="3600" dirty="0"/>
                  <a:t> of D in OLS(y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3600" dirty="0"/>
                  <a:t>D,W) is mathematically equivalent in samples to</a:t>
                </a:r>
                <a:br>
                  <a:rPr lang="en-US" sz="3600" dirty="0"/>
                </a:br>
                <a:br>
                  <a:rPr lang="en-US" sz="3600" dirty="0"/>
                </a:br>
                <a:r>
                  <a:rPr lang="en-US" sz="3600" dirty="0" err="1"/>
                  <a:t>yres</a:t>
                </a:r>
                <a:r>
                  <a:rPr lang="en-US" sz="3600" dirty="0"/>
                  <a:t> = y - OLS(y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3600" dirty="0"/>
                  <a:t>W).predict(W)</a:t>
                </a:r>
                <a:br>
                  <a:rPr lang="en-US" sz="3600" dirty="0"/>
                </a:br>
                <a:r>
                  <a:rPr lang="en-US" sz="3600" dirty="0" err="1"/>
                  <a:t>Dres</a:t>
                </a:r>
                <a:r>
                  <a:rPr lang="en-US" sz="3600" dirty="0"/>
                  <a:t> = D - OLS(D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3600" dirty="0"/>
                  <a:t>W).predict(W)</a:t>
                </a:r>
                <a:br>
                  <a:rPr lang="en-US" sz="3600" dirty="0"/>
                </a:br>
                <a:br>
                  <a:rPr lang="en-US" sz="3600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r>
                  <a:rPr lang="en-US" sz="3600" dirty="0"/>
                  <a:t> is coefficient of </a:t>
                </a:r>
                <a:r>
                  <a:rPr lang="en-US" sz="3600" dirty="0" err="1"/>
                  <a:t>Dres</a:t>
                </a:r>
                <a:r>
                  <a:rPr lang="en-US" sz="3600" dirty="0"/>
                  <a:t> in OLS(</a:t>
                </a:r>
                <a:r>
                  <a:rPr lang="en-US" sz="3600" dirty="0" err="1"/>
                  <a:t>yres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3600" dirty="0" err="1"/>
                  <a:t>Dres</a:t>
                </a:r>
                <a:r>
                  <a:rPr lang="en-US" sz="3600" dirty="0"/>
                  <a:t>)</a:t>
                </a:r>
                <a:endParaRPr lang="en-US" sz="3600" kern="1200" dirty="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590" b="-4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159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F4B67-BC95-4940-F705-CC63CE419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Previous Lecture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85A79-31AE-F630-6B02-C0A6410F28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068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75407-790B-BF18-1710-15100D745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do for p&gt;&gt;n!?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C07DB-C1DA-CCB3-AD41-02B43249FA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9819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 fontScale="90000"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dirty="0"/>
                  <a:t>FWL in samples for high dimensions p&gt;&gt;n</a:t>
                </a:r>
                <a:br>
                  <a:rPr lang="en-US" sz="3600" dirty="0"/>
                </a:br>
                <a:br>
                  <a:rPr lang="en-US" sz="3600" dirty="0"/>
                </a:br>
                <a:r>
                  <a:rPr lang="en-US" sz="3600" dirty="0">
                    <a:solidFill>
                      <a:schemeClr val="bg1">
                        <a:lumMod val="95000"/>
                      </a:schemeClr>
                    </a:solidFill>
                  </a:rPr>
                  <a:t>Coefficient of D in OLS(y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3600" dirty="0">
                    <a:solidFill>
                      <a:schemeClr val="bg1">
                        <a:lumMod val="95000"/>
                      </a:schemeClr>
                    </a:solidFill>
                  </a:rPr>
                  <a:t>D,W) is mathematically equivalent in samples to</a:t>
                </a:r>
                <a:br>
                  <a:rPr lang="en-US" sz="3600" dirty="0"/>
                </a:br>
                <a:br>
                  <a:rPr lang="en-US" sz="3600" dirty="0"/>
                </a:br>
                <a:r>
                  <a:rPr lang="en-US" sz="3600" dirty="0" err="1"/>
                  <a:t>yres</a:t>
                </a:r>
                <a:r>
                  <a:rPr lang="en-US" sz="3600" dirty="0"/>
                  <a:t> = y - </a:t>
                </a:r>
                <a:r>
                  <a:rPr lang="en-US" sz="3600" b="1" dirty="0">
                    <a:solidFill>
                      <a:srgbClr val="C00000"/>
                    </a:solidFill>
                  </a:rPr>
                  <a:t>Lasso</a:t>
                </a:r>
                <a:r>
                  <a:rPr lang="en-US" sz="3600" dirty="0"/>
                  <a:t>(y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3600" dirty="0"/>
                  <a:t>W).predict(W)</a:t>
                </a:r>
                <a:br>
                  <a:rPr lang="en-US" sz="3600" dirty="0"/>
                </a:br>
                <a:r>
                  <a:rPr lang="en-US" sz="3600" dirty="0" err="1"/>
                  <a:t>Dres</a:t>
                </a:r>
                <a:r>
                  <a:rPr lang="en-US" sz="3600" dirty="0"/>
                  <a:t> = D - </a:t>
                </a:r>
                <a:r>
                  <a:rPr lang="en-US" sz="3600" b="1" dirty="0">
                    <a:solidFill>
                      <a:srgbClr val="C00000"/>
                    </a:solidFill>
                  </a:rPr>
                  <a:t>Lasso</a:t>
                </a:r>
                <a:r>
                  <a:rPr lang="en-US" sz="3600" dirty="0"/>
                  <a:t>(D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3600" dirty="0"/>
                  <a:t>W).predict(W)</a:t>
                </a:r>
                <a:br>
                  <a:rPr lang="en-US" sz="3600" dirty="0"/>
                </a:br>
                <a:br>
                  <a:rPr lang="en-US" sz="3600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r>
                  <a:rPr lang="en-US" sz="3600" dirty="0"/>
                  <a:t> is coefficient of </a:t>
                </a:r>
                <a:r>
                  <a:rPr lang="en-US" sz="3600" dirty="0" err="1"/>
                  <a:t>Dres</a:t>
                </a:r>
                <a:r>
                  <a:rPr lang="en-US" sz="3600" dirty="0"/>
                  <a:t> in OLS(</a:t>
                </a:r>
                <a:r>
                  <a:rPr lang="en-US" sz="3600" dirty="0" err="1"/>
                  <a:t>yres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3600" dirty="0" err="1"/>
                  <a:t>Dres</a:t>
                </a:r>
                <a:r>
                  <a:rPr lang="en-US" sz="3600" dirty="0"/>
                  <a:t>)</a:t>
                </a:r>
                <a:endParaRPr lang="en-US" sz="3600" kern="1200" dirty="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590" b="-4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BD18C3-2FFF-F9E2-1BAE-7FEB9F754C71}"/>
              </a:ext>
            </a:extLst>
          </p:cNvPr>
          <p:cNvSpPr txBox="1"/>
          <p:nvPr/>
        </p:nvSpPr>
        <p:spPr>
          <a:xfrm>
            <a:off x="1920891" y="227610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Double Lasso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0900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E078D-D43D-EC8C-6404-9517B3097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8783E-FAAD-5387-5C4B-72895B89EB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461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1BE18-3D84-FC77-17D9-2158804AA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Mathematically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0FD52E-FCC1-4E27-EB5E-0549D358FA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dirty="0"/>
                  <a:t>For any random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acc>
                      <m:accPr>
                        <m:chr m:val="̌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dirty="0"/>
                  <a:t> be the residual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after subtracting the part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that is linearly predictable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C00000"/>
                    </a:solidFill>
                  </a:rPr>
                  <a:t>in sample with Lasso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̌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p>
                                    <m:sSup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p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d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>
                  <a:spcAft>
                    <a:spcPts val="600"/>
                  </a:spcAft>
                </a:pPr>
                <a:endParaRPr lang="en-US" dirty="0"/>
              </a:p>
              <a:p>
                <a:pPr>
                  <a:spcAft>
                    <a:spcPts val="600"/>
                  </a:spcAft>
                </a:pPr>
                <a:r>
                  <a:rPr lang="en-US" dirty="0"/>
                  <a:t>An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r>
                  <a:rPr lang="en-US" dirty="0"/>
                  <a:t> of the predictive effect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can be recovered from the sample linear regression of </a:t>
                </a:r>
                <a14:m>
                  <m:oMath xmlns:m="http://schemas.openxmlformats.org/officeDocument/2006/math">
                    <m:acc>
                      <m:accPr>
                        <m:chr m:val="̌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on </a:t>
                </a:r>
                <a14:m>
                  <m:oMath xmlns:m="http://schemas.openxmlformats.org/officeDocument/2006/math">
                    <m:acc>
                      <m:accPr>
                        <m:chr m:val="̌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endParaRPr lang="en-US" b="0" i="1" dirty="0"/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̌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acc>
                                    <m:accPr>
                                      <m:chr m:val="̌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̌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acc>
                                <m:accPr>
                                  <m:chr m:val="̌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̌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spcAft>
                    <a:spcPts val="600"/>
                  </a:spcAft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0FD52E-FCC1-4E27-EB5E-0549D358FA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61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95397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D1780-929A-C935-AE03-1243460EC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Inference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0E4BAA-F6E6-27EA-6CEA-AAD523B10D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Under regularity conditions, </a:t>
                </a:r>
                <a:r>
                  <a:rPr lang="en-US" dirty="0">
                    <a:solidFill>
                      <a:srgbClr val="C00000"/>
                    </a:solidFill>
                  </a:rPr>
                  <a:t>if effective dimension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≪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dirty="0"/>
                  <a:t>, the estimation error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̌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̌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has no first-order effect on the asymptotic stochastic behavior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By application of LLN and CLT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limUpp>
                        <m:limUpp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lim>
                      </m:limUp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0E4BAA-F6E6-27EA-6CEA-AAD523B10D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03122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2400"/>
                  </a:spcAft>
                </a:pPr>
                <a:r>
                  <a:rPr lang="en-US" sz="3600" dirty="0"/>
                  <a:t>If we want an interval that roughly contains the predictive effect with probability 95%, we can use</a:t>
                </a:r>
                <a:br>
                  <a:rPr lang="en-US" sz="3600" dirty="0"/>
                </a:br>
                <a:br>
                  <a:rPr lang="en-US" sz="3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𝐶𝐼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≔</m:t>
                      </m:r>
                      <m:acc>
                        <m:accPr>
                          <m:chr m:val="̂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  <m:r>
                        <a:rPr lang="en-US" sz="3600" i="1"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.96</m:t>
                      </m:r>
                      <m:rad>
                        <m:radPr>
                          <m:degHide m:val="on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acc>
                            <m:accPr>
                              <m:chr m:val="̂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̂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sz="3600" i="1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̌"/>
                                      <m:ctrlPr>
                                        <a:rPr lang="en-US" sz="36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600" b="0" i="1" dirty="0" smtClean="0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̌"/>
                                      <m:ctrlP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̌"/>
                                          <m:ctrlPr>
                                            <a:rPr lang="en-US" sz="36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3600" i="1" dirty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br>
                  <a:rPr lang="en-US" sz="3600" dirty="0"/>
                </a:br>
                <a:endParaRPr lang="en-US" sz="3600" kern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8677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68145-3ED9-D100-09D8-F98042AD2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Partialling</a:t>
            </a:r>
            <a:r>
              <a:rPr lang="en-US" dirty="0"/>
              <a:t>-Out Works:</a:t>
            </a:r>
            <a:br>
              <a:rPr lang="en-US" dirty="0"/>
            </a:br>
            <a:r>
              <a:rPr lang="en-US" dirty="0" err="1"/>
              <a:t>Neyman</a:t>
            </a:r>
            <a:r>
              <a:rPr lang="en-US" dirty="0"/>
              <a:t> Orthogonality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C59100-9465-4071-FF26-084D48FAD2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7379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1BE18-3D84-FC77-17D9-2158804AA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and Nuisance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0FD52E-FCC1-4E27-EB5E-0549D358FA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the double lasso we have a </a:t>
                </a:r>
                <a:r>
                  <a:rPr lang="en-US" dirty="0">
                    <a:solidFill>
                      <a:srgbClr val="0070C0"/>
                    </a:solidFill>
                  </a:rPr>
                  <a:t>target parameter</a:t>
                </a:r>
                <a:r>
                  <a:rPr lang="en-US" dirty="0"/>
                  <a:t> of interest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But we also have other parameters that we estimate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don’t care about these parameters and their estimation error</a:t>
                </a:r>
              </a:p>
              <a:p>
                <a:endParaRPr lang="en-US" dirty="0"/>
              </a:p>
              <a:p>
                <a:r>
                  <a:rPr lang="en-US" dirty="0"/>
                  <a:t>We will call any such parameter that we need to estimate but don’t care about it in its own shake a “</a:t>
                </a:r>
                <a:r>
                  <a:rPr lang="en-US" dirty="0">
                    <a:solidFill>
                      <a:srgbClr val="C00000"/>
                    </a:solidFill>
                  </a:rPr>
                  <a:t>nuisance parameter</a:t>
                </a:r>
                <a:r>
                  <a:rPr lang="en-US" dirty="0"/>
                  <a:t>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0FD52E-FCC1-4E27-EB5E-0549D358FA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29829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400BA-36D7-7513-5755-04504690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Estimate Parameterized by Nuisances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5314ED-5435-992C-B460-ACE2F8F3DF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dirty="0"/>
                  <a:t>Useful to write target parameter estimate as a function of nuisances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e.g. for double lasso, for any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/>
                  <a:t> we can define the residuals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̌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̌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then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</m:oMath>
                </a14:m>
                <a:r>
                  <a:rPr lang="en-US" dirty="0"/>
                  <a:t> is the solution to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̌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acc>
                                <m:accPr>
                                  <m:chr m:val="̌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̌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5314ED-5435-992C-B460-ACE2F8F3DF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3632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400BA-36D7-7513-5755-04504690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Analogue of Estimation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5314ED-5435-992C-B460-ACE2F8F3DF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dirty="0"/>
                  <a:t>The estimation process typically has a population analogue, that expresses the target parameter as a function of nuisances in the population limit, and which closely approximates the sample process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e.g. for double lasso, for any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/>
                  <a:t> we can define the residuals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</m:oMath>
                </a14:m>
                <a:r>
                  <a:rPr lang="en-US" dirty="0"/>
                  <a:t> is the solution to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5314ED-5435-992C-B460-ACE2F8F3DF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173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kern="1200" dirty="0">
                    <a:solidFill>
                      <a:schemeClr val="tx1"/>
                    </a:solidFill>
                  </a:rPr>
                  <a:t>High-dimensionality</a:t>
                </a:r>
                <a:br>
                  <a:rPr lang="en-US" sz="3600" kern="1200" dirty="0">
                    <a:solidFill>
                      <a:schemeClr val="tx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6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≫</m:t>
                      </m:r>
                      <m:r>
                        <a:rPr lang="en-US" sz="36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br>
                  <a:rPr lang="en-US" sz="3600" kern="1200" dirty="0">
                    <a:solidFill>
                      <a:schemeClr val="tx1"/>
                    </a:solidFill>
                  </a:rPr>
                </a:br>
                <a:r>
                  <a:rPr lang="en-US" sz="3600" kern="1200" dirty="0">
                    <a:solidFill>
                      <a:schemeClr val="tx1"/>
                    </a:solidFill>
                  </a:rPr>
                  <a:t>Inherent: rich dataset with many covariates</a:t>
                </a:r>
                <a:br>
                  <a:rPr lang="en-US" sz="3600" kern="1200" dirty="0">
                    <a:solidFill>
                      <a:schemeClr val="tx1"/>
                    </a:solidFill>
                  </a:rPr>
                </a:br>
                <a:r>
                  <a:rPr lang="en-US" sz="3600" dirty="0"/>
                  <a:t>Fabricated (engineered features): for flexible modeling that better approximates the true CEF</a:t>
                </a:r>
                <a:endParaRPr lang="en-US" sz="3600" kern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908" b="-5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723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CA60-4936-60DA-5B16-FC8EED057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Insensitivity to Nuisances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70E20E-C4F7-C46D-5CDE-25A6190086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Aft>
                    <a:spcPts val="1200"/>
                  </a:spcAft>
                </a:pPr>
                <a:r>
                  <a:rPr lang="en-US" dirty="0"/>
                  <a:t>The estimation process is </a:t>
                </a:r>
                <a:r>
                  <a:rPr lang="en-US" dirty="0" err="1">
                    <a:solidFill>
                      <a:srgbClr val="C00000"/>
                    </a:solidFill>
                  </a:rPr>
                  <a:t>Neyman</a:t>
                </a:r>
                <a:r>
                  <a:rPr lang="en-US" dirty="0">
                    <a:solidFill>
                      <a:srgbClr val="C00000"/>
                    </a:solidFill>
                  </a:rPr>
                  <a:t> orthogonal to the nuisances</a:t>
                </a:r>
                <a:r>
                  <a:rPr lang="en-US" dirty="0"/>
                  <a:t> if the population analogue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of our estimation procedure is first-order insensitive to perturbations of the nuisances around their true value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 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Neyman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Orthogonality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For any parameter defined as the solution to an equation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By implicit function theorem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It suffices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70E20E-C4F7-C46D-5CDE-25A6190086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5323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F5A7-B38B-3336-9754-F4081C6E5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Lasso is </a:t>
            </a:r>
            <a:r>
              <a:rPr lang="en-US" dirty="0" err="1"/>
              <a:t>Neyman</a:t>
            </a:r>
            <a:r>
              <a:rPr lang="en-US" dirty="0"/>
              <a:t> Orthogonal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EA8784-8BBF-1434-B50D-BC47AFE815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the double lasso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And note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≡</m:t>
                      </m:r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≡</m:t>
                      </m:r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We can verify orthogonality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EA8784-8BBF-1434-B50D-BC47AFE815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1401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2400"/>
                  </a:spcAft>
                </a:pPr>
                <a:r>
                  <a:rPr lang="en-US" sz="3600" dirty="0"/>
                  <a:t>Estimation process for parameter of interest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600" dirty="0"/>
                  <a:t> that depends on nuisance parameters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sz="3600" dirty="0"/>
                  <a:t> with true values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r>
                  <a:rPr lang="en-US" sz="3600" dirty="0"/>
                  <a:t> is </a:t>
                </a:r>
                <a:r>
                  <a:rPr lang="en-US" sz="3600" dirty="0" err="1"/>
                  <a:t>Neyman</a:t>
                </a:r>
                <a:r>
                  <a:rPr lang="en-US" sz="3600" dirty="0"/>
                  <a:t> orthogonal if</a:t>
                </a:r>
                <a:br>
                  <a:rPr lang="en-US" sz="3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br>
                  <a:rPr lang="en-US" sz="3600" b="0" dirty="0"/>
                </a:br>
                <a:br>
                  <a:rPr lang="en-US" sz="3600" dirty="0"/>
                </a:br>
                <a:r>
                  <a:rPr lang="en-US" sz="3600" dirty="0"/>
                  <a:t>If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600" dirty="0"/>
                  <a:t> solution to an equation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3600" dirty="0"/>
                  <a:t> then, equation is </a:t>
                </a:r>
                <a:r>
                  <a:rPr lang="en-US" sz="3600" dirty="0" err="1"/>
                  <a:t>Neyman</a:t>
                </a:r>
                <a:r>
                  <a:rPr lang="en-US" sz="3600" dirty="0"/>
                  <a:t> orthogonal if</a:t>
                </a:r>
                <a:br>
                  <a:rPr lang="en-US" sz="3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br>
                  <a:rPr lang="en-US" sz="3600" dirty="0"/>
                </a:br>
                <a:endParaRPr lang="en-US" sz="3600" kern="1200" dirty="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908" t="-1007" r="-2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8009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F5A7-B38B-3336-9754-F4081C6E5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 is not </a:t>
            </a:r>
            <a:r>
              <a:rPr lang="en-US" dirty="0" err="1"/>
              <a:t>Neyman</a:t>
            </a:r>
            <a:r>
              <a:rPr lang="en-US" dirty="0"/>
              <a:t> Orthogonal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EA8784-8BBF-1434-B50D-BC47AFE815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latin typeface="+mj-lt"/>
                  </a:rPr>
                  <a:t>Suppose we run a single Lasso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>
                    <a:latin typeface="+mj-lt"/>
                  </a:rPr>
                  <a:t>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endParaRPr lang="en-US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If we fix the rest of the coefficients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>
                    <a:latin typeface="+mj-lt"/>
                  </a:rPr>
                  <a:t> that correspond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Lasso in the limit and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>
                    <a:latin typeface="+mj-lt"/>
                  </a:rPr>
                  <a:t> can be thought as finding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latin typeface="+mj-lt"/>
                  </a:rPr>
                  <a:t> by solving the Normal equation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en-US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This is the population analogue of the single lasso process parameterized by the nuisances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endParaRPr lang="en-US" dirty="0">
                  <a:latin typeface="+mj-lt"/>
                </a:endParaRP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dirty="0">
                    <a:latin typeface="+mj-lt"/>
                  </a:rPr>
                  <a:t>Exception: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>
                    <a:latin typeface="+mj-lt"/>
                  </a:rPr>
                  <a:t> is from RCT (e.g. independent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>
                    <a:latin typeface="+mj-lt"/>
                  </a:rPr>
                  <a:t>) and de-</a:t>
                </a:r>
                <a:r>
                  <a:rPr lang="en-US" dirty="0" err="1">
                    <a:latin typeface="+mj-lt"/>
                  </a:rPr>
                  <a:t>meaned</a:t>
                </a:r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EA8784-8BBF-1434-B50D-BC47AFE815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6478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B7197-AB37-C821-079C-896A3359F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 is not </a:t>
            </a:r>
            <a:r>
              <a:rPr lang="en-US" dirty="0" err="1"/>
              <a:t>Neyman</a:t>
            </a:r>
            <a:r>
              <a:rPr lang="en-US" dirty="0"/>
              <a:t> Orthogonal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E9403-7057-F57A-BE85-37DD7A221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Population nuisance parameterized process is the same</a:t>
            </a:r>
          </a:p>
          <a:p>
            <a:r>
              <a:rPr lang="en-US" dirty="0">
                <a:latin typeface="+mj-lt"/>
              </a:rPr>
              <a:t>Single lasso approach selects primarily strong predictors of the outcome</a:t>
            </a:r>
          </a:p>
          <a:p>
            <a:r>
              <a:rPr lang="en-US" dirty="0">
                <a:latin typeface="+mj-lt"/>
              </a:rPr>
              <a:t>But can fail to omit strong predictors of the target</a:t>
            </a:r>
          </a:p>
          <a:p>
            <a:r>
              <a:rPr lang="en-US" dirty="0">
                <a:latin typeface="+mj-lt"/>
              </a:rPr>
              <a:t>Thus can partially omit “confounders”</a:t>
            </a:r>
          </a:p>
          <a:p>
            <a:r>
              <a:rPr lang="en-US" dirty="0">
                <a:latin typeface="+mj-lt"/>
              </a:rPr>
              <a:t>The double Lasso approach controls for both strong predictors of the target and strong predictors of the target; by running the two prediction problems separately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5695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E078D-D43D-EC8C-6404-9517B3097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8783E-FAAD-5387-5C4B-72895B89EB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2326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99989-9BAD-677A-1B6F-36CC7294A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on Many Coefficients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52C27-DFB4-27BA-5499-24456B2867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6686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3E8F1-3FB8-98FC-C457-DB982DE0A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on Many Predictive Effects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27656C-0D3F-0C23-43A9-9F334CA661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Aft>
                    <a:spcPts val="1800"/>
                  </a:spcAft>
                </a:pPr>
                <a:r>
                  <a:rPr lang="en-US" dirty="0">
                    <a:latin typeface="+mj-lt"/>
                  </a:rPr>
                  <a:t>We want to do inference on predictive effects of many </a:t>
                </a:r>
                <a:r>
                  <a:rPr lang="en-US" i="1" dirty="0">
                    <a:latin typeface="+mj-lt"/>
                  </a:rPr>
                  <a:t>target</a:t>
                </a:r>
                <a:r>
                  <a:rPr lang="en-US" dirty="0">
                    <a:latin typeface="+mj-lt"/>
                  </a:rPr>
                  <a:t> regressors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 of interest</a:t>
                </a:r>
                <a:endParaRPr lang="en-US" i="1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Construct joint confidence intervals for the predictive effects</a:t>
                </a:r>
              </a:p>
              <a:p>
                <a:r>
                  <a:rPr lang="en-US" dirty="0">
                    <a:latin typeface="+mj-lt"/>
                  </a:rPr>
                  <a:t>Even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>
                    <a:latin typeface="+mj-lt"/>
                  </a:rPr>
                  <a:t> is high-dimensional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27656C-0D3F-0C23-43A9-9F334CA661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>
            <a:extLst>
              <a:ext uri="{FF2B5EF4-FFF2-40B4-BE49-F238E27FC236}">
                <a16:creationId xmlns:a16="http://schemas.microsoft.com/office/drawing/2014/main" id="{446C51D0-A8D6-5D1B-B117-BE17A6C2BE66}"/>
              </a:ext>
            </a:extLst>
          </p:cNvPr>
          <p:cNvSpPr/>
          <p:nvPr/>
        </p:nvSpPr>
        <p:spPr>
          <a:xfrm rot="5400000">
            <a:off x="5344067" y="3622924"/>
            <a:ext cx="369333" cy="137159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64C10F-E312-6545-24C9-D60E284BE4B6}"/>
              </a:ext>
            </a:extLst>
          </p:cNvPr>
          <p:cNvSpPr txBox="1"/>
          <p:nvPr/>
        </p:nvSpPr>
        <p:spPr>
          <a:xfrm>
            <a:off x="4042835" y="4490236"/>
            <a:ext cx="19303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dirty="0">
                <a:solidFill>
                  <a:srgbClr val="0070C0"/>
                </a:solidFill>
                <a:latin typeface="+mj-lt"/>
              </a:rPr>
              <a:t>t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arget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predictors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A64C2CEA-39AA-34E3-A360-F0682C1CCF97}"/>
              </a:ext>
            </a:extLst>
          </p:cNvPr>
          <p:cNvSpPr/>
          <p:nvPr/>
        </p:nvSpPr>
        <p:spPr>
          <a:xfrm rot="5400000">
            <a:off x="6700849" y="3857876"/>
            <a:ext cx="369333" cy="76623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8EA2CF-857F-E4A1-77AE-3113C4AAEFC1}"/>
              </a:ext>
            </a:extLst>
          </p:cNvPr>
          <p:cNvSpPr txBox="1"/>
          <p:nvPr/>
        </p:nvSpPr>
        <p:spPr>
          <a:xfrm>
            <a:off x="6405033" y="4490236"/>
            <a:ext cx="1371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dirty="0">
                <a:solidFill>
                  <a:srgbClr val="0070C0"/>
                </a:solidFill>
                <a:latin typeface="+mj-lt"/>
              </a:rPr>
              <a:t>controls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21652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19519-A14C-D484-B6FA-040108299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E473DD-AA0C-6734-A15C-59CE92BF5E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+mj-lt"/>
                  </a:rPr>
                  <a:t>Multiple treatment policies to be evaluated (e.g. 5 treatments in Re-employment bonus experiment)</a:t>
                </a:r>
              </a:p>
              <a:p>
                <a:endParaRPr lang="en-US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Inference on treatment effect heterogeneity; how do different factors modify the effect; can be accomplished by interactions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endParaRPr lang="en-US" dirty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Non-linear effects of policies with continuous treatments, e.g. pricing</a:t>
                </a:r>
              </a:p>
              <a:p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E473DD-AA0C-6734-A15C-59CE92BF5E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51439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6F91-89FB-C65F-4A08-D6BFFBBB9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Confidence Intervals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DE8769-13A9-E839-1E3C-F9187971B6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>
                    <a:latin typeface="+mj-lt"/>
                  </a:rPr>
                  <a:t>We want to produce a set of intervals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ba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ba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j-lt"/>
                  </a:rPr>
                  <a:t>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endParaRPr lang="en-US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With probability 95%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∀ℓ: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ba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ba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If we just construct confidence intervals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 separately as usual, then this only guarantees that this probability holds if a priori we fixed which coordinate we want to examine</a:t>
                </a:r>
              </a:p>
              <a:p>
                <a:r>
                  <a:rPr lang="en-US" dirty="0">
                    <a:latin typeface="+mj-lt"/>
                  </a:rPr>
                  <a:t>If we want to be able to examine </a:t>
                </a:r>
                <a:r>
                  <a:rPr lang="en-US" dirty="0">
                    <a:solidFill>
                      <a:srgbClr val="C00000"/>
                    </a:solidFill>
                    <a:latin typeface="+mj-lt"/>
                  </a:rPr>
                  <a:t>“after the fact”</a:t>
                </a:r>
                <a:r>
                  <a:rPr lang="en-US" dirty="0">
                    <a:latin typeface="+mj-lt"/>
                  </a:rPr>
                  <a:t> all coordinates and pay attention to one that is interesting and look at that entries CI, then we need a joint confidence interval so that all coordinates are covered simultaneously (multiple hypotheses testing)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DE8769-13A9-E839-1E3C-F9187971B6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974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07F8-5C1B-44A2-F3E0-1AD19BC32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91" y="1045619"/>
            <a:ext cx="9585306" cy="424074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600" dirty="0"/>
              <a:t>Not imposing any restrictions or biases on the parameters can lead to un-stable estimation in finite samples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2117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5F42D-EE27-CEAD-C2FA-D2C86103E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Estimation: One-by-One Double Lasso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9E021A-2034-1A76-9B4A-129393B3F2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j-lt"/>
                  </a:rPr>
                  <a:t> apply the Double Lasso process to infer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endParaRPr lang="en-US" dirty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Treat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 as the target regressor</a:t>
                </a:r>
              </a:p>
              <a:p>
                <a:r>
                  <a:rPr lang="en-US" dirty="0">
                    <a:latin typeface="+mj-lt"/>
                  </a:rPr>
                  <a:t>Treat other treatments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≠ℓ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 and original controls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>
                    <a:latin typeface="+mj-lt"/>
                  </a:rPr>
                  <a:t> as controls</a:t>
                </a:r>
              </a:p>
              <a:p>
                <a:r>
                  <a:rPr lang="en-US" dirty="0">
                    <a:latin typeface="+mj-lt"/>
                  </a:rPr>
                  <a:t>Estimate BLP in the decomposition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≠ℓ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en-US" b="0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Using the Double Lasso process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9E021A-2034-1A76-9B4A-129393B3F2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9327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D1780-929A-C935-AE03-1243460EC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Adaptive Inference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0E4BAA-F6E6-27EA-6CEA-AAD523B10D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latin typeface="+mj-lt"/>
                  </a:rPr>
                  <a:t>Under regularity conditions, </a:t>
                </a:r>
                <a:r>
                  <a:rPr lang="en-US" dirty="0">
                    <a:solidFill>
                      <a:srgbClr val="C00000"/>
                    </a:solidFill>
                    <a:latin typeface="+mj-lt"/>
                  </a:rPr>
                  <a:t>if effective dimension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latin typeface="+mj-lt"/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  <a:latin typeface="+mj-lt"/>
                  </a:rPr>
                  <a:t> is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≪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dirty="0">
                    <a:latin typeface="+mj-lt"/>
                  </a:rPr>
                  <a:t>, and the Restrict Isometry Property holds, the estimation error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̌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,ℓ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̌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,ℓ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 has no first-order effect on the asymptotic stochastic behavior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latin typeface="+mj-lt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dirty="0">
                    <a:latin typeface="+mj-lt"/>
                  </a:rPr>
                  <a:t>If we don’t have exponentially many target coefficients,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e>
                        </m:fun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j-lt"/>
                  </a:rPr>
                  <a:t> the vector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j-lt"/>
                  </a:rPr>
                  <a:t> is approximately jointly Gaussian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limUpp>
                        <m:limUpp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lim>
                      </m:limUp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0E4BAA-F6E6-27EA-6CEA-AAD523B10D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14122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7A708-68AA-89D9-E07D-F51610D41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Confidence Interval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95AC5A-10DA-564A-9901-BC7A8A5F03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dirty="0">
                    <a:latin typeface="+mj-lt"/>
                  </a:rPr>
                  <a:t>Joint asymptotic normality means that for the set of all hyper-rectangles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</m:oMath>
                </a14:m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sup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ℛ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rad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</m:acc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→0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dirty="0">
                    <a:latin typeface="+mj-lt"/>
                  </a:rPr>
                  <a:t>We can construct joint confidence intervals of the 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ℓℓ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lang="en-US" b="0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Note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𝐶𝑅</m:t>
                              </m:r>
                            </m:e>
                          </m:d>
                        </m:e>
                      </m:func>
                      <m:r>
                        <a:rPr lang="en-US" sz="260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600"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sz="2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lang="en-US" sz="26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</m:rad>
                                          <m:d>
                                            <m:dPr>
                                              <m:ctrlPr>
                                                <a:rPr lang="en-US" sz="2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600" i="1">
                                                      <a:latin typeface="Cambria Math" panose="02040503050406030204" pitchFamily="18" charset="0"/>
                                                    </a:rPr>
                                                    <m:t>ℓ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26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en-US" sz="2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n-US" sz="2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𝑎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en-US" sz="2600" i="1">
                                                      <a:latin typeface="Cambria Math" panose="02040503050406030204" pitchFamily="18" charset="0"/>
                                                    </a:rPr>
                                                    <m:t>ℓ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num>
                                        <m:den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sz="2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en-US" sz="2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n-US" sz="2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𝑉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en-US" sz="2600" i="1">
                                                      <a:latin typeface="Cambria Math" panose="02040503050406030204" pitchFamily="18" charset="0"/>
                                                    </a:rPr>
                                                    <m:t>ℓℓ</m:t>
                                                  </m:r>
                                                </m:sub>
                                              </m:sSub>
                                            </m:e>
                                          </m:rad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By Gaussian approximation,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diag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</m:rad>
                                          <m:d>
                                            <m:d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ℓ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en-US" sz="2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n-US" sz="2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𝑎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ℓ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num>
                                        <m:den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en-US" sz="2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n-US" sz="2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𝑉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ℓℓ</m:t>
                                                  </m:r>
                                                </m:sub>
                                              </m:sSub>
                                            </m:e>
                                          </m:rad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≈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0, 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−1/2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−1/2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95AC5A-10DA-564A-9901-BC7A8A5F03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6938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 fontScale="90000"/>
              </a:bodyPr>
              <a:lstStyle/>
              <a:p>
                <a:pPr>
                  <a:spcBef>
                    <a:spcPts val="1200"/>
                  </a:spcBef>
                  <a:spcAft>
                    <a:spcPts val="2400"/>
                  </a:spcAft>
                </a:pPr>
                <a:r>
                  <a:rPr lang="en-US" sz="3600" dirty="0"/>
                  <a:t>By Gaussian approximation, choose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3600" dirty="0"/>
                  <a:t> as the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600" dirty="0"/>
                  <a:t> quantile of the maximum entry in a gaussian vector drawn with covariance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  <m:r>
                      <a:rPr lang="en-US" sz="3600" i="1">
                        <a:latin typeface="Cambria Math" panose="02040503050406030204" pitchFamily="18" charset="0"/>
                      </a:rPr>
                      <m:t>𝑉</m:t>
                    </m:r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</m:oMath>
                </a14:m>
                <a:br>
                  <a:rPr lang="en-US" sz="3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diag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𝑚𝑚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br>
                  <a:rPr lang="en-US" sz="3600" kern="1200" dirty="0">
                    <a:solidFill>
                      <a:schemeClr val="tx1"/>
                    </a:solidFill>
                  </a:rPr>
                </a:br>
                <a:br>
                  <a:rPr lang="en-US" sz="3600" kern="1200" dirty="0">
                    <a:solidFill>
                      <a:schemeClr val="tx1"/>
                    </a:solidFill>
                  </a:rPr>
                </a:br>
                <a:r>
                  <a:rPr lang="en-US" sz="3600" dirty="0"/>
                  <a:t>For 95% confidence interval, c slightly larger than 1.96</a:t>
                </a:r>
                <a:endParaRPr lang="en-US" sz="3600" kern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590" b="-4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047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07F8-5C1B-44A2-F3E0-1AD19BC32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91" y="1045619"/>
            <a:ext cx="9585306" cy="424074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600" dirty="0"/>
              <a:t>Solution: add penalty terms to your estimation that induce biases towards solutions we a prior believe are more probable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642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592667"/>
                <a:ext cx="9585306" cy="4693695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 lvl="0">
                  <a:spcBef>
                    <a:spcPts val="1000"/>
                  </a:spcBef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Willing to believe that most of the parameters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𝛽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are roughly zero</a:t>
                </a:r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</a:br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</a:br>
                <a:br>
                  <a:rPr lang="en-US" sz="2800" dirty="0">
                    <a:solidFill>
                      <a:prstClr val="black"/>
                    </a:solidFill>
                    <a:ea typeface="+mn-ea"/>
                    <a:cs typeface="+mn-cs"/>
                  </a:rPr>
                </a:br>
                <a:br>
                  <a:rPr lang="en-US" sz="2800" dirty="0">
                    <a:solidFill>
                      <a:prstClr val="black"/>
                    </a:solidFill>
                    <a:ea typeface="+mn-ea"/>
                    <a:cs typeface="+mn-cs"/>
                  </a:rPr>
                </a:br>
                <a:br>
                  <a:rPr lang="en-US" sz="2800" noProof="0" dirty="0">
                    <a:solidFill>
                      <a:prstClr val="black"/>
                    </a:solidFill>
                    <a:ea typeface="+mn-ea"/>
                    <a:cs typeface="+mn-cs"/>
                  </a:rPr>
                </a:br>
                <a:br>
                  <a:rPr lang="en-US" sz="2800" dirty="0">
                    <a:solidFill>
                      <a:prstClr val="black"/>
                    </a:solidFill>
                    <a:ea typeface="+mn-ea"/>
                    <a:cs typeface="+mn-cs"/>
                  </a:rPr>
                </a:br>
                <a:br>
                  <a:rPr lang="en-US" sz="2800" dirty="0">
                    <a:solidFill>
                      <a:prstClr val="black"/>
                    </a:solidFill>
                    <a:ea typeface="+mn-ea"/>
                    <a:cs typeface="+mn-cs"/>
                  </a:rPr>
                </a:br>
                <a:r>
                  <a:rPr lang="en-US" sz="2800" dirty="0">
                    <a:solidFill>
                      <a:prstClr val="black"/>
                    </a:solidFill>
                    <a:ea typeface="+mn-ea"/>
                    <a:cs typeface="+mn-cs"/>
                  </a:rPr>
                  <a:t>Then,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penalize finite sample solutions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𝛽</m:t>
                        </m:r>
                      </m:e>
                    </m:acc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that have many non-zero and large coefficients:</a:t>
                </a:r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(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LASSO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</a:br>
                <a:endParaRPr lang="en-US" sz="3600" kern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592667"/>
                <a:ext cx="9585306" cy="4693695"/>
              </a:xfrm>
              <a:blipFill>
                <a:blip r:embed="rId2"/>
                <a:stretch>
                  <a:fillRect l="-1272" r="-1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F76BD3B-2914-FB21-2456-82362FCDC63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068" b="9642"/>
          <a:stretch/>
        </p:blipFill>
        <p:spPr>
          <a:xfrm>
            <a:off x="4513156" y="1507053"/>
            <a:ext cx="4400776" cy="220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579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dirty="0"/>
                  <a:t>Intuition: a covariate needs to introduce a large improvement in predictive performance to be included in the solution</a:t>
                </a:r>
                <a:br>
                  <a:rPr lang="en-US" sz="3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𝜕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𝑌</m:t>
                                      </m:r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kumimoji="0" lang="en-US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kumimoji="0" lang="en-US" sz="2800" b="0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kumimoji="0" lang="en-US" sz="2800" b="0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kumimoji="0" lang="en-US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≥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𝜆</m:t>
                      </m:r>
                    </m:oMath>
                  </m:oMathPara>
                </a14:m>
                <a:endParaRPr lang="en-US" sz="3600" kern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E4E759B6-D686-1CF2-6F57-F3B1D187B941}"/>
              </a:ext>
            </a:extLst>
          </p:cNvPr>
          <p:cNvSpPr/>
          <p:nvPr/>
        </p:nvSpPr>
        <p:spPr>
          <a:xfrm rot="5400000">
            <a:off x="6210300" y="3805766"/>
            <a:ext cx="298450" cy="318135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9F0456-339C-3DEF-C07D-92804C52887A}"/>
              </a:ext>
            </a:extLst>
          </p:cNvPr>
          <p:cNvSpPr txBox="1"/>
          <p:nvPr/>
        </p:nvSpPr>
        <p:spPr>
          <a:xfrm>
            <a:off x="4966883" y="5545666"/>
            <a:ext cx="298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Marginal benefit in prediction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20F3BCF6-F7D2-13E7-3F0C-BF3EE81F9778}"/>
              </a:ext>
            </a:extLst>
          </p:cNvPr>
          <p:cNvSpPr/>
          <p:nvPr/>
        </p:nvSpPr>
        <p:spPr>
          <a:xfrm rot="5400000">
            <a:off x="8390996" y="5220228"/>
            <a:ext cx="298450" cy="352426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C953F3-BF96-F62D-FF11-4F88C6C44072}"/>
              </a:ext>
            </a:extLst>
          </p:cNvPr>
          <p:cNvSpPr txBox="1"/>
          <p:nvPr/>
        </p:nvSpPr>
        <p:spPr>
          <a:xfrm>
            <a:off x="8026992" y="5545666"/>
            <a:ext cx="280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Marginal increase in penalty</a:t>
            </a:r>
          </a:p>
        </p:txBody>
      </p:sp>
    </p:spTree>
    <p:extLst>
      <p:ext uri="{BB962C8B-B14F-4D97-AF65-F5344CB8AC3E}">
        <p14:creationId xmlns:p14="http://schemas.microsoft.com/office/powerpoint/2010/main" val="859619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dirty="0"/>
                  <a:t>To avoid asymmetrically penalizing different features; make sure you standardize your features</a:t>
                </a:r>
                <a:br>
                  <a:rPr lang="en-US" sz="3600" dirty="0"/>
                </a:br>
                <a:br>
                  <a:rPr lang="en-US" sz="3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</m:e>
                      </m:acc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𝑉𝑎</m:t>
                              </m:r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rad>
                        </m:den>
                      </m:f>
                    </m:oMath>
                  </m:oMathPara>
                </a14:m>
                <a:endParaRPr lang="en-US" sz="3600" kern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244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br>
                  <a:rPr lang="en-US" sz="3600" dirty="0"/>
                </a:br>
                <a:r>
                  <a:rPr lang="en-US" sz="3600" dirty="0"/>
                  <a:t>Theoretically driven penalty specification</a:t>
                </a:r>
                <a:br>
                  <a:rPr lang="en-US" sz="3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𝜆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kumimoji="0" lang="en-US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Φ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1−</m:t>
                          </m:r>
                          <m:f>
                            <m:fPr>
                              <m:ctrlP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𝛼</m:t>
                              </m:r>
                            </m:num>
                            <m:den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≈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𝜎</m:t>
                      </m:r>
                      <m:rad>
                        <m:radPr>
                          <m:degHide m:val="on"/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0" lang="en-US" sz="2800" b="0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𝑝</m:t>
                                      </m:r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/</m:t>
                                      </m:r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𝛼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3600" kern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052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6450</TotalTime>
  <Words>1807</Words>
  <Application>Microsoft Office PowerPoint</Application>
  <PresentationFormat>Widescreen</PresentationFormat>
  <Paragraphs>160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Office Theme</vt:lpstr>
      <vt:lpstr>1_Office Theme</vt:lpstr>
      <vt:lpstr>MS&amp;E 228: Inference in High-Dimensional Linear Models</vt:lpstr>
      <vt:lpstr>Recap of Previous Lecture</vt:lpstr>
      <vt:lpstr>High-dimensionality p≫n Inherent: rich dataset with many covariates Fabricated (engineered features): for flexible modeling that better approximates the true CEF</vt:lpstr>
      <vt:lpstr>Not imposing any restrictions or biases on the parameters can lead to un-stable estimation in finite samples</vt:lpstr>
      <vt:lpstr>Solution: add penalty terms to your estimation that induce biases towards solutions we a prior believe are more probable</vt:lpstr>
      <vt:lpstr>Willing to believe that most of the parameters β are roughly zero       Then, penalize finite sample solutions β ̂ that have many non-zero and large coefficients: min┬b⁡〖1/2 E_n [(Y-b^′ X)^2 ]+λ‖b‖_1 〗,  (LASSO) </vt:lpstr>
      <vt:lpstr>Intuition: a covariate needs to introduce a large improvement in predictive performance to be included in the solution |∂_(b_j ) E_n [(Y-β ̂^′ X)^2 ]|≥λ</vt:lpstr>
      <vt:lpstr>To avoid asymmetrically penalizing different features; make sure you standardize your features  X ̃=((X-E_n [X]))/√(Var_n (X) )</vt:lpstr>
      <vt:lpstr> Theoretically driven penalty specification λ=σ/√n Φ^(-1) (1-α/2p)≈σ√(log⁡(p/α)/n)</vt:lpstr>
      <vt:lpstr>Under approximate sparsity, restricted isometry condition (RIP), with probability approaching 1-α: √(E_X [(β^′ X -β ̂^′ X)^2 ] )≤const⋅√(E[ϵ^2 ] ) √((s log⁡(p∨n))/n) s is roughly the number of non-zero (large) coefficients</vt:lpstr>
      <vt:lpstr>Practical way to choose penalty: cross-validation Watch out: Post (Lasso-CV) OLS ≠ (Post Lasso OLS)-CV</vt:lpstr>
      <vt:lpstr>Different inductive biases lead to different penalties Dense coefficients (many small) min┬b⁡〖1/2 E_n [(Y-b^′ X)^2 ]+λ‖β‖_2^2 〗,  (Ridge)  Dense or Sparse coefficients min┬b⁡〖1/2 E_n [(Y-b^′ X)^2 ]+λ((1-α) ‖b‖_2^2+α‖b‖_1 )〗,  (ElasticNet)  Dense + Sparse coefficients min┬(b=γ+δ)⁡〖1/2 E_n [(Y-b^′ X)^2 ]+λ_1 ‖γ‖_2^2+λ_2 ‖δ‖_1 〗,  (LAVA) </vt:lpstr>
      <vt:lpstr>Confidence Intervals in High Dimensions</vt:lpstr>
      <vt:lpstr>Inference on Predictive Effect</vt:lpstr>
      <vt:lpstr>Revisit Partialling-Out Interpretation of OLS</vt:lpstr>
      <vt:lpstr>Understanding α</vt:lpstr>
      <vt:lpstr>Frisch-Waugh-Lovell (FWL) Theorem! </vt:lpstr>
      <vt:lpstr>Predictive effect α of target variable is the coefficient in a simple one variable regression   (■8("part of outcome" @"un-explained by other" ))~(■8("part of target" @"un-explained by other" ))</vt:lpstr>
      <vt:lpstr>FWL in samples for low dimensions p&lt;&lt;n  Coefficient α ̂ of D in OLS(y∼D,W) is mathematically equivalent in samples to  yres = y - OLS(y∼W).predict(W) Dres = D - OLS(D∼W).predict(W)  α ̂ is coefficient of Dres in OLS(yres∼Dres)</vt:lpstr>
      <vt:lpstr>What can we do for p&gt;&gt;n!?</vt:lpstr>
      <vt:lpstr>FWL in samples for high dimensions p&gt;&gt;n  Coefficient of D in OLS(y∼D,W) is mathematically equivalent in samples to  yres = y - Lasso(y∼W).predict(W) Dres = D - Lasso(D∼W).predict(W)  α ̂ is coefficient of Dres in OLS(yres∼Dres)</vt:lpstr>
      <vt:lpstr>Coding Example</vt:lpstr>
      <vt:lpstr>Mathematically</vt:lpstr>
      <vt:lpstr>Adaptive Inference</vt:lpstr>
      <vt:lpstr>If we want an interval that roughly contains the predictive effect with probability 95%, we can use  CI≔α ̂±1.96√(V ̂/n),  V ̂≔(E_n [ϵ ̌^2 D ̌^2 ])/(E_n [D ̌^2 ]^2 ) </vt:lpstr>
      <vt:lpstr>Why Partialling-Out Works: Neyman Orthogonality</vt:lpstr>
      <vt:lpstr>Target and Nuisance Parameters</vt:lpstr>
      <vt:lpstr>Target Estimate Parameterized by Nuisances</vt:lpstr>
      <vt:lpstr>Population Analogue of Estimation Process</vt:lpstr>
      <vt:lpstr>Insensitivity to Nuisances</vt:lpstr>
      <vt:lpstr>Double Lasso is Neyman Orthogonal</vt:lpstr>
      <vt:lpstr>Estimation process for parameter of interest α that depends on nuisance parameters η with true values η^o is Neyman orthogonal if D≔∂_η a(η^o )=0  If α solution to an equation M(a, η)=0 then, equation is Neyman orthogonal if ∂_η M(α,η^o )=0 </vt:lpstr>
      <vt:lpstr>Lasso is not Neyman Orthogonal</vt:lpstr>
      <vt:lpstr>Lasso is not Neyman Orthogonal</vt:lpstr>
      <vt:lpstr>Coding Example</vt:lpstr>
      <vt:lpstr>Inference on Many Coefficients</vt:lpstr>
      <vt:lpstr>Inference on Many Predictive Effects</vt:lpstr>
      <vt:lpstr>Motivating Examples</vt:lpstr>
      <vt:lpstr>Joint Confidence Intervals</vt:lpstr>
      <vt:lpstr>Estimation: One-by-One Double Lasso</vt:lpstr>
      <vt:lpstr>Joint Adaptive Inference</vt:lpstr>
      <vt:lpstr>Joint Confidence Interval</vt:lpstr>
      <vt:lpstr>By Gaussian approximation, choose c as the 1-α quantile of the maximum entry in a gaussian vector drawn with covariance D^(-1/2) VD^(-1/2) D≔diag(V)=[■8(V_11&amp;0&amp;0@0&amp;⋱&amp;0@0&amp;0&amp;V_mm )]  For 95% confidence interval, c slightly larger than 1.96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MS&amp;E 228: Inference in Linear Models</dc:title>
  <dc:creator>Vasilis Syrgkanis</dc:creator>
  <cp:lastModifiedBy>Vasilis Syrgkanis</cp:lastModifiedBy>
  <cp:revision>288</cp:revision>
  <dcterms:created xsi:type="dcterms:W3CDTF">2023-01-16T03:53:17Z</dcterms:created>
  <dcterms:modified xsi:type="dcterms:W3CDTF">2023-01-24T23:51:04Z</dcterms:modified>
</cp:coreProperties>
</file>