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0" r:id="rId4"/>
    <p:sldId id="2312" r:id="rId5"/>
    <p:sldId id="2310" r:id="rId6"/>
    <p:sldId id="488" r:id="rId7"/>
    <p:sldId id="2311" r:id="rId8"/>
    <p:sldId id="2313" r:id="rId9"/>
    <p:sldId id="2309" r:id="rId10"/>
    <p:sldId id="2308" r:id="rId11"/>
    <p:sldId id="2306" r:id="rId12"/>
    <p:sldId id="2307" r:id="rId13"/>
    <p:sldId id="259" r:id="rId14"/>
    <p:sldId id="2315" r:id="rId15"/>
    <p:sldId id="2316" r:id="rId16"/>
    <p:sldId id="2317" r:id="rId17"/>
    <p:sldId id="2326" r:id="rId18"/>
    <p:sldId id="2318" r:id="rId19"/>
    <p:sldId id="2319" r:id="rId20"/>
    <p:sldId id="2320" r:id="rId21"/>
    <p:sldId id="2321" r:id="rId22"/>
    <p:sldId id="2322" r:id="rId23"/>
    <p:sldId id="2323" r:id="rId24"/>
    <p:sldId id="2324" r:id="rId25"/>
    <p:sldId id="2325" r:id="rId26"/>
    <p:sldId id="2327" r:id="rId27"/>
    <p:sldId id="2328" r:id="rId28"/>
    <p:sldId id="2331" r:id="rId29"/>
    <p:sldId id="2329" r:id="rId30"/>
    <p:sldId id="2330" r:id="rId31"/>
    <p:sldId id="2343" r:id="rId32"/>
    <p:sldId id="2332" r:id="rId33"/>
    <p:sldId id="2333" r:id="rId34"/>
    <p:sldId id="2335" r:id="rId35"/>
    <p:sldId id="2336" r:id="rId36"/>
    <p:sldId id="2334" r:id="rId37"/>
    <p:sldId id="2342" r:id="rId38"/>
    <p:sldId id="2344" r:id="rId39"/>
    <p:sldId id="2337" r:id="rId40"/>
    <p:sldId id="2338" r:id="rId41"/>
    <p:sldId id="2339" r:id="rId42"/>
    <p:sldId id="2340" r:id="rId43"/>
    <p:sldId id="234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B2FC-4E90-40F5-BDF2-84936903854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5A0C-41C5-4524-B18B-80B0F2FA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16DC-9E19-4A7A-9474-1770FE7D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AF2A-00CC-A93F-FD4D-DE2539E64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16BD-37C3-A423-4647-7515C6AB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72F8-2346-62AF-260E-5A49FCDF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76D-61EC-F41F-2FD4-43B13BE0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D528-BF27-71E6-B2F5-AE9E2317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7D69-B55E-7C86-1D76-881ED4C5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705E-FE5D-4549-9FC2-FC63F49D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9417-CFCB-C4EB-556A-A66C7FB0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8022-FC6E-4B33-F9C1-7ACECD8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1A15-66D8-ECF9-9CB9-27115C56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FF26C-A2DE-47B9-EAA8-C18ED0C1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05BA-B068-51BC-32BD-4BE60ABC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E08DA-A796-6B77-ED37-6A1F69A2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05F9-2242-4AB7-27DB-8AA8A690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347-63CE-7EB2-F949-4ADD6D66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7336-D0EB-8FA9-9BC8-7151A0B8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ABC-8A44-AB86-56A1-4201F46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3284-B798-B432-1293-08D5BAC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C4A4-3045-84FD-B67A-A4810AC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5D7-14A6-B89A-3901-BE1FE679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814C-62D3-8EBF-B916-D65A9151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9626-1EBE-DBB1-8B97-B1E6A584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D106-0893-E4A0-AD83-CAD96D11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D2C-475D-2838-6AEB-15D416C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101-80D2-4C1D-D83F-351C9CA4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7C23-A84C-F404-6562-BF52F8036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399DE-1B76-17B4-8D22-1452C0B8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1714-DA13-5999-AD28-60D5433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BE4A-4D3B-EC99-BA2E-640B333A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7F88-9706-30E9-3AEB-B5A62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052C-4308-F1A4-8AD3-D8C7A1FF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C543-74FC-7750-1026-26ED6801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B7048-B2F0-0183-405B-87616560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BF7F3-9B07-EFA2-B089-65EB3477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C40E-3670-689F-D9AB-1E3DC4001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DF9E-8B48-8361-CF6E-D9D8E712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33D9-2FDB-50BE-764C-879FC2CF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A8A4D-A708-97D3-2AFE-CCB8592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88BA-A982-C602-FFCE-6102F18B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842A4-91F0-AE14-53F8-AA29BAE9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353B-7892-E17E-D34F-843E953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B748-982D-D6C8-19F1-C837826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CFCE-9AE7-EB5F-10F5-483808D9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A82D3-7C48-939D-4A2C-8135DC6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15A1-4E2E-6020-4032-A90B325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C071-45BB-45F5-96EF-70BA810D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C0C-7AAF-E820-4081-17162B1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5592E-E5BA-51BA-E2F5-220FC087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3594-CB00-597F-E92F-AE39AF8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FA94-2C0A-8CB1-80FF-244874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F57B8-0C4A-A4E2-40EE-333AD81D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563-0C3C-0306-627C-35C126D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ACFA-96C5-C46F-9234-471B06110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9AF1-5056-537E-7FC8-7B1A1074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C080-FB12-1D52-52EE-5B8DEA1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0E1A-2D86-75C3-8686-B0292129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963B-9096-0430-4DC4-376681B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37B-FD1D-F884-D3EC-DF956615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C4B1-1383-5228-6959-4635972E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E148-20CD-5CD9-075D-ED856191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272A-A67A-4CB7-AC6B-11695619E4A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8A6E-674F-092A-1EC2-454E69F1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5300-C957-230E-DADB-C61E8F57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drv.ms/b/s!AuRxCGEOCRKGldwfb-_609w0kG6LRA?e=81Nd3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1EFF-ED83-B1C0-CCDE-1C63793C0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MS&amp;E228: Lecture 2</a:t>
            </a:r>
            <a:br>
              <a:rPr lang="en-US" dirty="0"/>
            </a:br>
            <a:r>
              <a:rPr lang="en-US" dirty="0"/>
              <a:t>Causality via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838A-3E73-B587-785B-A415C120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Vasilis Syrgkanis</a:t>
            </a:r>
          </a:p>
          <a:p>
            <a:r>
              <a:rPr lang="en-US" sz="2400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353333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06E4BEA-3E15-47F0-AE04-BA65FC77CDC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8">
            <a:extLst>
              <a:ext uri="{FF2B5EF4-FFF2-40B4-BE49-F238E27FC236}">
                <a16:creationId xmlns:a16="http://schemas.microsoft.com/office/drawing/2014/main" id="{C444AE30-2663-3C29-0DC0-A77CF4FD73BC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433137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8">
            <a:extLst>
              <a:ext uri="{FF2B5EF4-FFF2-40B4-BE49-F238E27FC236}">
                <a16:creationId xmlns:a16="http://schemas.microsoft.com/office/drawing/2014/main" id="{3E17BDAC-6BAA-E7B9-D153-3F5B3475DC6F}"/>
              </a:ext>
            </a:extLst>
          </p:cNvPr>
          <p:cNvSpPr>
            <a:spLocks/>
          </p:cNvSpPr>
          <p:nvPr/>
        </p:nvSpPr>
        <p:spPr bwMode="auto">
          <a:xfrm flipH="1" flipV="1">
            <a:off x="4821434" y="390803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>
            <a:extLst>
              <a:ext uri="{FF2B5EF4-FFF2-40B4-BE49-F238E27FC236}">
                <a16:creationId xmlns:a16="http://schemas.microsoft.com/office/drawing/2014/main" id="{202A8CA5-EB72-CADF-E597-EECC506D75E8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326795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8">
            <a:extLst>
              <a:ext uri="{FF2B5EF4-FFF2-40B4-BE49-F238E27FC236}">
                <a16:creationId xmlns:a16="http://schemas.microsoft.com/office/drawing/2014/main" id="{5ACE492E-13ED-40E2-A931-74C2F3D4501D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359922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8">
            <a:extLst>
              <a:ext uri="{FF2B5EF4-FFF2-40B4-BE49-F238E27FC236}">
                <a16:creationId xmlns:a16="http://schemas.microsoft.com/office/drawing/2014/main" id="{7B202757-9A97-29C9-59EF-F9089A96991C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272276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34" name="Freeform 38">
            <a:extLst>
              <a:ext uri="{FF2B5EF4-FFF2-40B4-BE49-F238E27FC236}">
                <a16:creationId xmlns:a16="http://schemas.microsoft.com/office/drawing/2014/main" id="{CE744D42-A7E8-FBEC-E35E-CB2E1BEE5FDA}"/>
              </a:ext>
            </a:extLst>
          </p:cNvPr>
          <p:cNvSpPr>
            <a:spLocks/>
          </p:cNvSpPr>
          <p:nvPr/>
        </p:nvSpPr>
        <p:spPr bwMode="auto">
          <a:xfrm flipH="1">
            <a:off x="4813206" y="407946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7EE3B308-9D97-8352-23B6-C1E62D2388D4}"/>
              </a:ext>
            </a:extLst>
          </p:cNvPr>
          <p:cNvSpPr>
            <a:spLocks/>
          </p:cNvSpPr>
          <p:nvPr/>
        </p:nvSpPr>
        <p:spPr bwMode="auto">
          <a:xfrm>
            <a:off x="4817356" y="3254549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0A1067-0766-8EB5-8D38-68B5631BED76}"/>
              </a:ext>
            </a:extLst>
          </p:cNvPr>
          <p:cNvCxnSpPr>
            <a:cxnSpLocks/>
          </p:cNvCxnSpPr>
          <p:nvPr/>
        </p:nvCxnSpPr>
        <p:spPr>
          <a:xfrm flipH="1" flipV="1">
            <a:off x="3437371" y="329112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36">
            <a:extLst>
              <a:ext uri="{FF2B5EF4-FFF2-40B4-BE49-F238E27FC236}">
                <a16:creationId xmlns:a16="http://schemas.microsoft.com/office/drawing/2014/main" id="{FF91D778-1B46-B84E-BA0F-49A68559C315}"/>
              </a:ext>
            </a:extLst>
          </p:cNvPr>
          <p:cNvSpPr>
            <a:spLocks/>
          </p:cNvSpPr>
          <p:nvPr/>
        </p:nvSpPr>
        <p:spPr bwMode="auto">
          <a:xfrm>
            <a:off x="4813969" y="352886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351CBC-354E-3366-4E2B-F5E95DEB2322}"/>
              </a:ext>
            </a:extLst>
          </p:cNvPr>
          <p:cNvCxnSpPr>
            <a:cxnSpLocks/>
          </p:cNvCxnSpPr>
          <p:nvPr/>
        </p:nvCxnSpPr>
        <p:spPr>
          <a:xfrm flipH="1" flipV="1">
            <a:off x="3433984" y="3565441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36">
            <a:extLst>
              <a:ext uri="{FF2B5EF4-FFF2-40B4-BE49-F238E27FC236}">
                <a16:creationId xmlns:a16="http://schemas.microsoft.com/office/drawing/2014/main" id="{76BC80BD-8057-4506-60DE-520FF568CAC9}"/>
              </a:ext>
            </a:extLst>
          </p:cNvPr>
          <p:cNvSpPr>
            <a:spLocks/>
          </p:cNvSpPr>
          <p:nvPr/>
        </p:nvSpPr>
        <p:spPr bwMode="auto">
          <a:xfrm>
            <a:off x="4813972" y="377948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FDB580-F664-4CBE-03DD-CDF0F1E688FD}"/>
              </a:ext>
            </a:extLst>
          </p:cNvPr>
          <p:cNvCxnSpPr>
            <a:cxnSpLocks/>
          </p:cNvCxnSpPr>
          <p:nvPr/>
        </p:nvCxnSpPr>
        <p:spPr>
          <a:xfrm flipH="1" flipV="1">
            <a:off x="3433987" y="3816056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36">
            <a:extLst>
              <a:ext uri="{FF2B5EF4-FFF2-40B4-BE49-F238E27FC236}">
                <a16:creationId xmlns:a16="http://schemas.microsoft.com/office/drawing/2014/main" id="{2EEF917F-B733-E5CA-2933-0FD1ED939F7B}"/>
              </a:ext>
            </a:extLst>
          </p:cNvPr>
          <p:cNvSpPr>
            <a:spLocks/>
          </p:cNvSpPr>
          <p:nvPr/>
        </p:nvSpPr>
        <p:spPr bwMode="auto">
          <a:xfrm>
            <a:off x="4803813" y="276687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025A6A-F2A1-C4CA-F369-0C0BEEAEA3A8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3411772" y="2806638"/>
            <a:ext cx="1432736" cy="21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38">
            <a:extLst>
              <a:ext uri="{FF2B5EF4-FFF2-40B4-BE49-F238E27FC236}">
                <a16:creationId xmlns:a16="http://schemas.microsoft.com/office/drawing/2014/main" id="{3208FCC8-C852-EE28-3F74-593C89784777}"/>
              </a:ext>
            </a:extLst>
          </p:cNvPr>
          <p:cNvSpPr>
            <a:spLocks/>
          </p:cNvSpPr>
          <p:nvPr/>
        </p:nvSpPr>
        <p:spPr bwMode="auto">
          <a:xfrm>
            <a:off x="3329197" y="276339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7" name="Freeform 36">
            <a:extLst>
              <a:ext uri="{FF2B5EF4-FFF2-40B4-BE49-F238E27FC236}">
                <a16:creationId xmlns:a16="http://schemas.microsoft.com/office/drawing/2014/main" id="{50686983-FB06-6CDD-F240-12662EAF3193}"/>
              </a:ext>
            </a:extLst>
          </p:cNvPr>
          <p:cNvSpPr>
            <a:spLocks/>
          </p:cNvSpPr>
          <p:nvPr/>
        </p:nvSpPr>
        <p:spPr bwMode="auto">
          <a:xfrm>
            <a:off x="4800427" y="2987001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5B451C3-7C8D-267C-2F08-1A136CB91EFE}"/>
              </a:ext>
            </a:extLst>
          </p:cNvPr>
          <p:cNvCxnSpPr>
            <a:cxnSpLocks/>
          </p:cNvCxnSpPr>
          <p:nvPr/>
        </p:nvCxnSpPr>
        <p:spPr>
          <a:xfrm flipH="1" flipV="1">
            <a:off x="3420442" y="3023577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38">
            <a:extLst>
              <a:ext uri="{FF2B5EF4-FFF2-40B4-BE49-F238E27FC236}">
                <a16:creationId xmlns:a16="http://schemas.microsoft.com/office/drawing/2014/main" id="{C7013742-E486-4E3A-CEA5-43B9EE268E69}"/>
              </a:ext>
            </a:extLst>
          </p:cNvPr>
          <p:cNvSpPr>
            <a:spLocks/>
          </p:cNvSpPr>
          <p:nvPr/>
        </p:nvSpPr>
        <p:spPr bwMode="auto">
          <a:xfrm>
            <a:off x="3325811" y="298352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5288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BC075653-A796-E3E0-7130-15CB1332B6AE}"/>
              </a:ext>
            </a:extLst>
          </p:cNvPr>
          <p:cNvSpPr>
            <a:spLocks/>
          </p:cNvSpPr>
          <p:nvPr/>
        </p:nvSpPr>
        <p:spPr bwMode="auto">
          <a:xfrm>
            <a:off x="3152883" y="389687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CF4F733A-1B90-0911-DF0F-D2B5F1BC0357}"/>
              </a:ext>
            </a:extLst>
          </p:cNvPr>
          <p:cNvSpPr>
            <a:spLocks/>
          </p:cNvSpPr>
          <p:nvPr/>
        </p:nvSpPr>
        <p:spPr bwMode="auto">
          <a:xfrm>
            <a:off x="3152883" y="420505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9A901BDE-B007-C710-347B-ADF29A46A443}"/>
              </a:ext>
            </a:extLst>
          </p:cNvPr>
          <p:cNvSpPr>
            <a:spLocks/>
          </p:cNvSpPr>
          <p:nvPr/>
        </p:nvSpPr>
        <p:spPr bwMode="auto">
          <a:xfrm>
            <a:off x="3152883" y="4465826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8">
            <a:extLst>
              <a:ext uri="{FF2B5EF4-FFF2-40B4-BE49-F238E27FC236}">
                <a16:creationId xmlns:a16="http://schemas.microsoft.com/office/drawing/2014/main" id="{6BBD869D-7DF3-8746-00C8-DD9EA1A1368B}"/>
              </a:ext>
            </a:extLst>
          </p:cNvPr>
          <p:cNvSpPr>
            <a:spLocks/>
          </p:cNvSpPr>
          <p:nvPr/>
        </p:nvSpPr>
        <p:spPr bwMode="auto">
          <a:xfrm>
            <a:off x="3152883" y="470627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8">
            <a:extLst>
              <a:ext uri="{FF2B5EF4-FFF2-40B4-BE49-F238E27FC236}">
                <a16:creationId xmlns:a16="http://schemas.microsoft.com/office/drawing/2014/main" id="{E0ECCCCE-6A5A-38B2-42A4-B2E94A4A967B}"/>
              </a:ext>
            </a:extLst>
          </p:cNvPr>
          <p:cNvSpPr>
            <a:spLocks/>
          </p:cNvSpPr>
          <p:nvPr/>
        </p:nvSpPr>
        <p:spPr bwMode="auto">
          <a:xfrm flipH="1">
            <a:off x="3309951" y="407626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1F3B0B-53FD-E4CF-520C-F501984F4525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 flipV="1">
            <a:off x="3392526" y="412161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E1FAE14-4730-FFC1-8965-79D4804C6318}"/>
              </a:ext>
            </a:extLst>
          </p:cNvPr>
          <p:cNvSpPr>
            <a:spLocks/>
          </p:cNvSpPr>
          <p:nvPr/>
        </p:nvSpPr>
        <p:spPr bwMode="auto">
          <a:xfrm>
            <a:off x="3342740" y="3251077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Freeform 38">
            <a:extLst>
              <a:ext uri="{FF2B5EF4-FFF2-40B4-BE49-F238E27FC236}">
                <a16:creationId xmlns:a16="http://schemas.microsoft.com/office/drawing/2014/main" id="{32B53C91-6CF1-AF4E-B9DF-0D262C1D8FFB}"/>
              </a:ext>
            </a:extLst>
          </p:cNvPr>
          <p:cNvSpPr>
            <a:spLocks/>
          </p:cNvSpPr>
          <p:nvPr/>
        </p:nvSpPr>
        <p:spPr bwMode="auto">
          <a:xfrm>
            <a:off x="3339353" y="352539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1" name="Freeform 38">
            <a:extLst>
              <a:ext uri="{FF2B5EF4-FFF2-40B4-BE49-F238E27FC236}">
                <a16:creationId xmlns:a16="http://schemas.microsoft.com/office/drawing/2014/main" id="{5E99E032-3BD2-618E-3B33-B4D591871BBE}"/>
              </a:ext>
            </a:extLst>
          </p:cNvPr>
          <p:cNvSpPr>
            <a:spLocks/>
          </p:cNvSpPr>
          <p:nvPr/>
        </p:nvSpPr>
        <p:spPr bwMode="auto">
          <a:xfrm>
            <a:off x="3339356" y="377600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Freeform 36">
            <a:extLst>
              <a:ext uri="{FF2B5EF4-FFF2-40B4-BE49-F238E27FC236}">
                <a16:creationId xmlns:a16="http://schemas.microsoft.com/office/drawing/2014/main" id="{3A40DD9C-F04F-91BB-A743-5F5A82640F37}"/>
              </a:ext>
            </a:extLst>
          </p:cNvPr>
          <p:cNvSpPr>
            <a:spLocks/>
          </p:cNvSpPr>
          <p:nvPr/>
        </p:nvSpPr>
        <p:spPr bwMode="auto">
          <a:xfrm flipH="1">
            <a:off x="3149733" y="337975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estimate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17FB222-EC50-9055-B2E2-B9309749E64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C2624BB6-F805-827E-2B1B-E28C4B5CABB1}"/>
              </a:ext>
            </a:extLst>
          </p:cNvPr>
          <p:cNvSpPr>
            <a:spLocks/>
          </p:cNvSpPr>
          <p:nvPr/>
        </p:nvSpPr>
        <p:spPr bwMode="auto">
          <a:xfrm rot="17967755">
            <a:off x="1655821" y="2898462"/>
            <a:ext cx="3284386" cy="217182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8547C7-B99C-2970-759B-6C86D3B962A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DCEC1D-4D92-988A-4D7E-64EC632567E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774056" y="3517130"/>
            <a:ext cx="651379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2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8FDFB2-11DF-2748-04D5-9C3B30E103EE}"/>
              </a:ext>
            </a:extLst>
          </p:cNvPr>
          <p:cNvGrpSpPr/>
          <p:nvPr/>
        </p:nvGrpSpPr>
        <p:grpSpPr>
          <a:xfrm flipH="1" flipV="1">
            <a:off x="3362855" y="4331370"/>
            <a:ext cx="1544542" cy="743318"/>
            <a:chOff x="3152883" y="2949614"/>
            <a:chExt cx="1544542" cy="743318"/>
          </a:xfrm>
        </p:grpSpPr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C444AE30-2663-3C29-0DC0-A77CF4FD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D5100A5A-4B00-CBF8-4C07-0C5A365D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0C4E50-32B1-29D9-340D-709C922951DD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3F949A-99B0-0510-7646-CABD263390CE}"/>
              </a:ext>
            </a:extLst>
          </p:cNvPr>
          <p:cNvGrpSpPr/>
          <p:nvPr/>
        </p:nvGrpSpPr>
        <p:grpSpPr>
          <a:xfrm flipH="1" flipV="1">
            <a:off x="3359467" y="3908038"/>
            <a:ext cx="1544542" cy="743318"/>
            <a:chOff x="3152883" y="2949614"/>
            <a:chExt cx="1544542" cy="743318"/>
          </a:xfrm>
        </p:grpSpPr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3E17BDAC-6BAA-E7B9-D153-3F5B3475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55BE1477-3C4B-417A-4BCF-67A3AA500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6D740DC-52EA-593F-151F-C501E69396FA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E83858-BA0A-77DC-3573-F160AB940FB0}"/>
              </a:ext>
            </a:extLst>
          </p:cNvPr>
          <p:cNvGrpSpPr/>
          <p:nvPr/>
        </p:nvGrpSpPr>
        <p:grpSpPr>
          <a:xfrm flipH="1" flipV="1">
            <a:off x="3362855" y="3267959"/>
            <a:ext cx="1544542" cy="743318"/>
            <a:chOff x="3152883" y="2949614"/>
            <a:chExt cx="1544542" cy="743318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202A8CA5-EB72-CADF-E597-EECC506D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F3981872-787C-2B6E-B76A-45FE12F12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6B76384-325B-2A93-9F5B-B500570A9DFD}"/>
                </a:ext>
              </a:extLst>
            </p:cNvPr>
            <p:cNvCxnSpPr>
              <a:cxnSpLocks/>
              <a:stCxn id="72" idx="3"/>
              <a:endCxn id="73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3321-7054-0DA7-3E07-A2428476C67A}"/>
              </a:ext>
            </a:extLst>
          </p:cNvPr>
          <p:cNvGrpSpPr/>
          <p:nvPr/>
        </p:nvGrpSpPr>
        <p:grpSpPr>
          <a:xfrm flipH="1" flipV="1">
            <a:off x="3372169" y="3599223"/>
            <a:ext cx="1544542" cy="743318"/>
            <a:chOff x="3152883" y="2949614"/>
            <a:chExt cx="1544542" cy="743318"/>
          </a:xfrm>
        </p:grpSpPr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ACE492E-13ED-40E2-A931-74C2F3D4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D9D7F3D-5EAA-88CE-2090-945EA29B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CAC6BCA-A922-66CD-DF81-36DE090072F5}"/>
                </a:ext>
              </a:extLst>
            </p:cNvPr>
            <p:cNvCxnSpPr>
              <a:cxnSpLocks/>
              <a:stCxn id="76" idx="3"/>
              <a:endCxn id="77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0AE26C-8F38-F8B5-0173-162A24618D1C}"/>
              </a:ext>
            </a:extLst>
          </p:cNvPr>
          <p:cNvGrpSpPr/>
          <p:nvPr/>
        </p:nvGrpSpPr>
        <p:grpSpPr>
          <a:xfrm flipH="1" flipV="1">
            <a:off x="3372169" y="2722763"/>
            <a:ext cx="1544542" cy="743318"/>
            <a:chOff x="3152883" y="2949614"/>
            <a:chExt cx="1544542" cy="743318"/>
          </a:xfrm>
        </p:grpSpPr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B202757-9A97-29C9-59EF-F9089A96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30CE4DA7-89DC-97AC-775D-DC6440578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1EBF8B-2E1C-7FEE-EDC4-9A4EC3C79F77}"/>
                </a:ext>
              </a:extLst>
            </p:cNvPr>
            <p:cNvCxnSpPr>
              <a:cxnSpLocks/>
              <a:stCxn id="80" idx="3"/>
              <a:endCxn id="81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Can estimate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treatment was fully randomly assigned (e.g. a randomized experiment)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Then no selection bias: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D99DB37-AD30-F095-120F-B31D1D6D4F81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97ECBE1-5A70-C5E9-0D6C-45DB52D5FC4A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71FB8CBA-75E0-F47E-FA2B-C73BF5CA1059}"/>
              </a:ext>
            </a:extLst>
          </p:cNvPr>
          <p:cNvSpPr>
            <a:spLocks/>
          </p:cNvSpPr>
          <p:nvPr/>
        </p:nvSpPr>
        <p:spPr bwMode="auto">
          <a:xfrm rot="17967755">
            <a:off x="1991550" y="3298916"/>
            <a:ext cx="2510282" cy="171410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EE37A-9E04-90A5-71EE-056814E27A8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23BFDB-7E76-9222-DC4B-3FE32D286FD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74056" y="3517131"/>
            <a:ext cx="677061" cy="6566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/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average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average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average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average </a:t>
                </a:r>
                <a:r>
                  <a:rPr lang="en-US" b="1" dirty="0"/>
                  <a:t>treatment</a:t>
                </a:r>
                <a:r>
                  <a:rPr lang="en-US" dirty="0"/>
                  <a:t>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7F5-3542-91E4-358D-7EA754B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E91C-C656-F642-327F-66BE91CA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E7F0-FFA4-FE7B-7849-DBB81EC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finite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Drawn </a:t>
                </a:r>
                <a:r>
                  <a:rPr lang="en-US" dirty="0" err="1"/>
                  <a:t>i.i.d.</a:t>
                </a:r>
                <a:r>
                  <a:rPr lang="en-US" dirty="0"/>
                  <a:t> from the distribution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 (identification)</a:t>
                </a:r>
              </a:p>
              <a:p>
                <a:r>
                  <a:rPr lang="en-US" dirty="0"/>
                  <a:t>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the empirical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by using empirical averages for each sub-population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4C3-A4B2-84F4-5F04-84287FEC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the estimate?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Under mild regularity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  <a:blipFill>
                <a:blip r:embed="rId2"/>
                <a:stretch>
                  <a:fillRect l="-163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69F-4663-13F5-1C46-89B218D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Trivially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By Law of Large Numbers (LLN)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Difference is average of the </a:t>
                </a:r>
                <a:r>
                  <a:rPr lang="en-US" sz="2400" dirty="0" err="1"/>
                  <a:t>i.i.d.</a:t>
                </a:r>
                <a:r>
                  <a:rPr lang="en-US" sz="2400" dirty="0"/>
                  <a:t> mean zero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: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zero covariance and variance: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  <a:blipFill>
                <a:blip r:embed="rId2"/>
                <a:stretch>
                  <a:fillRect l="-733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2C60F47D-6216-71AE-8020-B353CB278FF7}"/>
              </a:ext>
            </a:extLst>
          </p:cNvPr>
          <p:cNvSpPr/>
          <p:nvPr/>
        </p:nvSpPr>
        <p:spPr>
          <a:xfrm>
            <a:off x="9184341" y="4840941"/>
            <a:ext cx="304800" cy="17481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DEB1-FEF8-0051-868D-C0CB8A4DEA09}"/>
              </a:ext>
            </a:extLst>
          </p:cNvPr>
          <p:cNvSpPr txBox="1"/>
          <p:nvPr/>
        </p:nvSpPr>
        <p:spPr>
          <a:xfrm>
            <a:off x="9565339" y="5161002"/>
            <a:ext cx="22635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Statement follows by Central Limit Theorem (CLT)</a:t>
            </a:r>
          </a:p>
        </p:txBody>
      </p:sp>
    </p:spTree>
    <p:extLst>
      <p:ext uri="{BB962C8B-B14F-4D97-AF65-F5344CB8AC3E}">
        <p14:creationId xmlns:p14="http://schemas.microsoft.com/office/powerpoint/2010/main" val="255698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0E-3E79-E922-336B-C0904B4D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statement also holds with consistent estimate of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0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F4C5-EA62-B6BC-0158-36893FAE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 (RCT)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units are drawn from a population</a:t>
                </a:r>
              </a:p>
              <a:p>
                <a:r>
                  <a:rPr lang="en-US" dirty="0"/>
                  <a:t>Each unit is assigned at random with some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one of two groups {control, treatment}</a:t>
                </a:r>
              </a:p>
              <a:p>
                <a:r>
                  <a:rPr lang="en-US" dirty="0"/>
                  <a:t>Each unit in the control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unit in the treatment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the end of the experiment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measured for each unit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41BC1E8-B4CB-617B-B18B-49EA2990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80" y="1394477"/>
            <a:ext cx="8545108" cy="42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E90260-D858-437D-8668-BF48EB25AF2F}"/>
              </a:ext>
            </a:extLst>
          </p:cNvPr>
          <p:cNvCxnSpPr>
            <a:cxnSpLocks/>
          </p:cNvCxnSpPr>
          <p:nvPr/>
        </p:nvCxnSpPr>
        <p:spPr>
          <a:xfrm>
            <a:off x="1394012" y="5143511"/>
            <a:ext cx="8990355" cy="4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D696B-C9FB-F959-9F64-4925A9D10ABE}"/>
              </a:ext>
            </a:extLst>
          </p:cNvPr>
          <p:cNvSpPr/>
          <p:nvPr/>
        </p:nvSpPr>
        <p:spPr>
          <a:xfrm>
            <a:off x="3456732" y="5202216"/>
            <a:ext cx="6763033" cy="3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8C7D2-8CB6-BEC4-F828-E15F44073925}"/>
              </a:ext>
            </a:extLst>
          </p:cNvPr>
          <p:cNvCxnSpPr>
            <a:cxnSpLocks/>
          </p:cNvCxnSpPr>
          <p:nvPr/>
        </p:nvCxnSpPr>
        <p:spPr>
          <a:xfrm flipV="1">
            <a:off x="2450108" y="1746364"/>
            <a:ext cx="0" cy="4703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/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blipFill>
                <a:blip r:embed="rId3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/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blipFill>
                <a:blip r:embed="rId4"/>
                <a:stretch>
                  <a:fillRect r="-1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/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blipFill>
                <a:blip r:embed="rId5"/>
                <a:stretch>
                  <a:fillRect r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/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blipFill>
                <a:blip r:embed="rId6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/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/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blipFill>
                <a:blip r:embed="rId8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/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blipFill>
                <a:blip r:embed="rId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/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blipFill>
                <a:blip r:embed="rId1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/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blipFill>
                <a:blip r:embed="rId11"/>
                <a:stretch>
                  <a:fillRect r="-13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95% CI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  <a:blipFill>
                <a:blip r:embed="rId12"/>
                <a:stretch>
                  <a:fillRect l="-1570" t="-10680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9ADE0B4-6C3D-062B-29A7-F433A4C8CE6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386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290-0240-27DF-2AA5-25A6167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Many times (e.g. vaccine trials) we are interested in relative effect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construct a plug-in estimate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delta method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d>
                      <m:limUpp>
                        <m:limUp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  <a:blipFill>
                <a:blip r:embed="rId2"/>
                <a:stretch>
                  <a:fillRect l="-9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Delta method:</a:t>
                </a:r>
                <a:r>
                  <a:rPr lang="en-US" sz="2400" dirty="0"/>
                  <a:t>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limUpp>
                        <m:limUpp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𝑉𝐺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  <a:blipFill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71AF-EC51-2609-68AB-2DCAFF3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Pfizer Vaccine</a:t>
            </a:r>
          </a:p>
        </p:txBody>
      </p:sp>
      <p:pic>
        <p:nvPicPr>
          <p:cNvPr id="3074" name="Picture 2" descr="pfizer/biontech result table">
            <a:extLst>
              <a:ext uri="{FF2B5EF4-FFF2-40B4-BE49-F238E27FC236}">
                <a16:creationId xmlns:a16="http://schemas.microsoft.com/office/drawing/2014/main" id="{0C49E667-1951-7142-FE42-C7E101FBC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5783"/>
            <a:ext cx="10905066" cy="39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E43-4817-1BDB-6FF2-3E7A1B9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Outcomes are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Distribution of outcome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Bernoulli with success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each subpopulation, mean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Cases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Vaccine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Efficacy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estimate of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95% confidence interval can be derived by delta method</a:t>
                </a:r>
              </a:p>
              <a:p>
                <a:r>
                  <a:rPr lang="en-US" dirty="0"/>
                  <a:t>Alternative: approximate bootstrap;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78370F-9ADF-D49C-3F1E-22124354460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2097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0115-2FD2-07AF-3CCB-0CBD76E8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B672-2254-0B10-70DD-5AFE32CBA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and Heterogeneity</a:t>
            </a:r>
          </a:p>
        </p:txBody>
      </p:sp>
    </p:spTree>
    <p:extLst>
      <p:ext uri="{BB962C8B-B14F-4D97-AF65-F5344CB8AC3E}">
        <p14:creationId xmlns:p14="http://schemas.microsoft.com/office/powerpoint/2010/main" val="55598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4B53-EBED-0C61-F2E0-6011447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that correspond to variables determined prior to treatment assignment (e.g. age, income groups)</a:t>
                </a:r>
              </a:p>
              <a:p>
                <a:r>
                  <a:rPr lang="en-US" dirty="0"/>
                  <a:t>How can we use them?</a:t>
                </a:r>
              </a:p>
              <a:p>
                <a:endParaRPr lang="en-US" dirty="0"/>
              </a:p>
              <a:p>
                <a:r>
                  <a:rPr lang="en-US" dirty="0"/>
                  <a:t>Heterogeneity: how does the effect vary with these covariates</a:t>
                </a:r>
              </a:p>
              <a:p>
                <a:endParaRPr lang="en-US" dirty="0"/>
              </a:p>
              <a:p>
                <a:r>
                  <a:rPr lang="en-US" dirty="0"/>
                  <a:t>Formalized by the Conditional Average Treatment Effect (CATE)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conditional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conditional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conditional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CATE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AAB7-4F9C-3C07-E6A2-4DBB65B3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only care about ATE are co-variates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1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02B8-BD67-D246-B199-9019A9B6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Since treatment is supposed to be independent of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does not predict any covariate</a:t>
                </a:r>
              </a:p>
              <a:p>
                <a:r>
                  <a:rPr lang="en-US" dirty="0"/>
                  <a:t>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predictable by any covariate</a:t>
                </a:r>
              </a:p>
              <a:p>
                <a:r>
                  <a:rPr lang="en-US" dirty="0"/>
                  <a:t>We can test all these conditions on the samples to uncover violations of random assignment</a:t>
                </a:r>
              </a:p>
              <a:p>
                <a:r>
                  <a:rPr lang="en-US" dirty="0"/>
                  <a:t>These are typically referred to as co-variate balance tests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72F-42DB-B32E-C555-244E1467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Experimentation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0452A-75B4-6308-BA4A-73699B060EA5}"/>
              </a:ext>
            </a:extLst>
          </p:cNvPr>
          <p:cNvCxnSpPr/>
          <p:nvPr/>
        </p:nvCxnSpPr>
        <p:spPr>
          <a:xfrm flipV="1">
            <a:off x="965200" y="3378200"/>
            <a:ext cx="105791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88C6F-50C3-66D6-FF87-D48505250E84}"/>
              </a:ext>
            </a:extLst>
          </p:cNvPr>
          <p:cNvCxnSpPr/>
          <p:nvPr/>
        </p:nvCxnSpPr>
        <p:spPr>
          <a:xfrm flipH="1">
            <a:off x="1028700" y="3420533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2C8A1F-ADEE-242D-A61A-55452DDA1935}"/>
              </a:ext>
            </a:extLst>
          </p:cNvPr>
          <p:cNvSpPr txBox="1"/>
          <p:nvPr/>
        </p:nvSpPr>
        <p:spPr>
          <a:xfrm>
            <a:off x="582869" y="4137449"/>
            <a:ext cx="1558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John Baptista Van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Helmont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proposes a randomized experiment for the effect of bloodletting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E3FDF-93AE-2296-81AE-F07B9A0F34FB}"/>
              </a:ext>
            </a:extLst>
          </p:cNvPr>
          <p:cNvSpPr txBox="1"/>
          <p:nvPr/>
        </p:nvSpPr>
        <p:spPr>
          <a:xfrm>
            <a:off x="7004490" y="6488668"/>
            <a:ext cx="518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Ron </a:t>
            </a:r>
            <a:r>
              <a:rPr lang="en-US" dirty="0" err="1"/>
              <a:t>Kohavi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History of Controlled Experiments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49B932-DCED-FA6B-ED6D-19188DE7E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8" y="5862006"/>
            <a:ext cx="1694086" cy="584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8F11A0-02FC-4AF6-E031-F236D62CF86A}"/>
              </a:ext>
            </a:extLst>
          </p:cNvPr>
          <p:cNvSpPr txBox="1"/>
          <p:nvPr/>
        </p:nvSpPr>
        <p:spPr>
          <a:xfrm>
            <a:off x="1028700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1662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1A3D-19C2-705A-98EB-A2C52CD8FC3E}"/>
              </a:ext>
            </a:extLst>
          </p:cNvPr>
          <p:cNvSpPr txBox="1"/>
          <p:nvPr/>
        </p:nvSpPr>
        <p:spPr>
          <a:xfrm>
            <a:off x="2395942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1828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6342D-91E8-5217-69A0-3BE6AC2F4A4D}"/>
              </a:ext>
            </a:extLst>
          </p:cNvPr>
          <p:cNvCxnSpPr/>
          <p:nvPr/>
        </p:nvCxnSpPr>
        <p:spPr>
          <a:xfrm flipH="1">
            <a:off x="2510247" y="3432149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D5FAA8-8A3D-82A7-112C-7D9CB956EAF8}"/>
              </a:ext>
            </a:extLst>
          </p:cNvPr>
          <p:cNvSpPr txBox="1"/>
          <p:nvPr/>
        </p:nvSpPr>
        <p:spPr>
          <a:xfrm>
            <a:off x="2064416" y="4149065"/>
            <a:ext cx="1610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Louis conducts a non-randomized controlled experiment showing strong evidence against bloodletting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CA7FAB-E2C1-CB3A-043D-EC594927F63B}"/>
              </a:ext>
            </a:extLst>
          </p:cNvPr>
          <p:cNvSpPr txBox="1"/>
          <p:nvPr/>
        </p:nvSpPr>
        <p:spPr>
          <a:xfrm>
            <a:off x="3740412" y="4146873"/>
            <a:ext cx="1441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Statistical Methods for Research Workers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EE71ED-CA22-F0B3-27E9-28EE5EE25411}"/>
              </a:ext>
            </a:extLst>
          </p:cNvPr>
          <p:cNvCxnSpPr/>
          <p:nvPr/>
        </p:nvCxnSpPr>
        <p:spPr>
          <a:xfrm flipH="1">
            <a:off x="3998218" y="2501891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206C54-31BE-F180-E297-72B3E54BC697}"/>
              </a:ext>
            </a:extLst>
          </p:cNvPr>
          <p:cNvSpPr txBox="1"/>
          <p:nvPr/>
        </p:nvSpPr>
        <p:spPr>
          <a:xfrm>
            <a:off x="415071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BB4F-3642-A133-9D95-B10D33CD0308}"/>
              </a:ext>
            </a:extLst>
          </p:cNvPr>
          <p:cNvSpPr txBox="1"/>
          <p:nvPr/>
        </p:nvSpPr>
        <p:spPr>
          <a:xfrm>
            <a:off x="4880686" y="4146873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The Design of Experiments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9E6B55-A60E-88C1-BDE8-6C0320264B9E}"/>
              </a:ext>
            </a:extLst>
          </p:cNvPr>
          <p:cNvCxnSpPr/>
          <p:nvPr/>
        </p:nvCxnSpPr>
        <p:spPr>
          <a:xfrm flipH="1">
            <a:off x="5309523" y="342847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3C4610-1824-1326-1C32-7086AC506E13}"/>
              </a:ext>
            </a:extLst>
          </p:cNvPr>
          <p:cNvSpPr txBox="1"/>
          <p:nvPr/>
        </p:nvSpPr>
        <p:spPr>
          <a:xfrm>
            <a:off x="5273595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1935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742FC-7403-6AB1-6E02-21B42EF9A26E}"/>
              </a:ext>
            </a:extLst>
          </p:cNvPr>
          <p:cNvSpPr txBox="1"/>
          <p:nvPr/>
        </p:nvSpPr>
        <p:spPr>
          <a:xfrm>
            <a:off x="3571317" y="3061243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1923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B904E8-5294-8827-E09E-84B0272624EE}"/>
              </a:ext>
            </a:extLst>
          </p:cNvPr>
          <p:cNvCxnSpPr/>
          <p:nvPr/>
        </p:nvCxnSpPr>
        <p:spPr>
          <a:xfrm flipH="1">
            <a:off x="4134148" y="3425796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81432B-1763-525A-0DEE-1E43CC9A09A4}"/>
              </a:ext>
            </a:extLst>
          </p:cNvPr>
          <p:cNvSpPr txBox="1"/>
          <p:nvPr/>
        </p:nvSpPr>
        <p:spPr>
          <a:xfrm>
            <a:off x="3429922" y="1541976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Neyman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publishes “On the Application of Probability Theory to Agricultural Experiments”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AE44C6-4C51-428E-7385-403DB16FE3A2}"/>
              </a:ext>
            </a:extLst>
          </p:cNvPr>
          <p:cNvCxnSpPr/>
          <p:nvPr/>
        </p:nvCxnSpPr>
        <p:spPr>
          <a:xfrm flipH="1">
            <a:off x="5797197" y="2442092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E3C28-1233-34E5-9699-4BA067EF45F9}"/>
              </a:ext>
            </a:extLst>
          </p:cNvPr>
          <p:cNvSpPr txBox="1"/>
          <p:nvPr/>
        </p:nvSpPr>
        <p:spPr>
          <a:xfrm>
            <a:off x="5901124" y="1547131"/>
            <a:ext cx="1706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Michigan Supreme Court authorizes RCTs as part of medical practice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46FCD-AD07-9D93-D138-CF9F2BDA9400}"/>
              </a:ext>
            </a:extLst>
          </p:cNvPr>
          <p:cNvSpPr txBox="1"/>
          <p:nvPr/>
        </p:nvSpPr>
        <p:spPr>
          <a:xfrm>
            <a:off x="659736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1947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790157-31B7-953D-199F-3A28056F6106}"/>
              </a:ext>
            </a:extLst>
          </p:cNvPr>
          <p:cNvCxnSpPr/>
          <p:nvPr/>
        </p:nvCxnSpPr>
        <p:spPr>
          <a:xfrm flipH="1">
            <a:off x="6641074" y="339788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F9A4B5-2F6C-941D-5DD4-FDBA457039F8}"/>
              </a:ext>
            </a:extLst>
          </p:cNvPr>
          <p:cNvSpPr txBox="1"/>
          <p:nvPr/>
        </p:nvSpPr>
        <p:spPr>
          <a:xfrm>
            <a:off x="6328305" y="4137449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First published medical RCT in Great Britain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E80786-2AFE-83AA-7CBA-53C6680DA72B}"/>
              </a:ext>
            </a:extLst>
          </p:cNvPr>
          <p:cNvCxnSpPr/>
          <p:nvPr/>
        </p:nvCxnSpPr>
        <p:spPr>
          <a:xfrm flipH="1">
            <a:off x="8105730" y="249035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695025-3FDB-EF6B-BFBF-AC1D8B007F0B}"/>
              </a:ext>
            </a:extLst>
          </p:cNvPr>
          <p:cNvSpPr txBox="1"/>
          <p:nvPr/>
        </p:nvSpPr>
        <p:spPr>
          <a:xfrm>
            <a:off x="7742671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941B52-53EC-99C8-0573-229C39C1DE0A}"/>
              </a:ext>
            </a:extLst>
          </p:cNvPr>
          <p:cNvSpPr txBox="1"/>
          <p:nvPr/>
        </p:nvSpPr>
        <p:spPr>
          <a:xfrm>
            <a:off x="7846378" y="1541975"/>
            <a:ext cx="1979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 to prohibit the marketing of any new drug in the absence of “substantial evidence.”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8D4A4-9BF7-BE20-A951-613AD50676FD}"/>
              </a:ext>
            </a:extLst>
          </p:cNvPr>
          <p:cNvSpPr txBox="1"/>
          <p:nvPr/>
        </p:nvSpPr>
        <p:spPr>
          <a:xfrm>
            <a:off x="8532631" y="3060456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1969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22F493-FB88-275B-9CE0-CEF4A49443B6}"/>
              </a:ext>
            </a:extLst>
          </p:cNvPr>
          <p:cNvCxnSpPr/>
          <p:nvPr/>
        </p:nvCxnSpPr>
        <p:spPr>
          <a:xfrm flipH="1">
            <a:off x="8585920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E6D45F-DE68-2015-B303-E59E92C1ADD5}"/>
              </a:ext>
            </a:extLst>
          </p:cNvPr>
          <p:cNvSpPr txBox="1"/>
          <p:nvPr/>
        </p:nvSpPr>
        <p:spPr>
          <a:xfrm>
            <a:off x="7911549" y="4135655"/>
            <a:ext cx="15180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FDA: “…partially controlled studies are not acceptable evidence to support claims of effectiveness”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246EE-430C-66B9-AA0E-FD6ECE8A98F5}"/>
              </a:ext>
            </a:extLst>
          </p:cNvPr>
          <p:cNvSpPr txBox="1"/>
          <p:nvPr/>
        </p:nvSpPr>
        <p:spPr>
          <a:xfrm>
            <a:off x="10371583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2000-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AF402C-096E-85E1-6896-F889FE913F06}"/>
              </a:ext>
            </a:extLst>
          </p:cNvPr>
          <p:cNvCxnSpPr/>
          <p:nvPr/>
        </p:nvCxnSpPr>
        <p:spPr>
          <a:xfrm flipH="1">
            <a:off x="10846348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C55713-1205-710E-6565-281F109E4414}"/>
              </a:ext>
            </a:extLst>
          </p:cNvPr>
          <p:cNvSpPr txBox="1"/>
          <p:nvPr/>
        </p:nvSpPr>
        <p:spPr>
          <a:xfrm>
            <a:off x="10171977" y="4135655"/>
            <a:ext cx="1861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10s of thousands of RCTs run annually by companies like Airbnb, Amazon, Booking.com eBay, Facebook, Google, LinkedIn, Lyf</a:t>
            </a:r>
            <a:r>
              <a:rPr lang="en-US" sz="1400" dirty="0">
                <a:latin typeface="Arial" panose="020B0604020202020204" pitchFamily="34" charset="0"/>
              </a:rPr>
              <a:t>t, Microsoft, Netflix, Twitter, Uber, Yahoo! and Yandex</a:t>
            </a:r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7263C3-066E-A51C-DABE-87B7AEE21DD2}"/>
              </a:ext>
            </a:extLst>
          </p:cNvPr>
          <p:cNvCxnSpPr/>
          <p:nvPr/>
        </p:nvCxnSpPr>
        <p:spPr>
          <a:xfrm flipH="1">
            <a:off x="10645617" y="246698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DCBACF-921C-7E26-3901-977B3A28180F}"/>
              </a:ext>
            </a:extLst>
          </p:cNvPr>
          <p:cNvSpPr txBox="1"/>
          <p:nvPr/>
        </p:nvSpPr>
        <p:spPr>
          <a:xfrm>
            <a:off x="10084919" y="924421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Abhijit Banerjee, Esther </a:t>
            </a:r>
            <a:r>
              <a:rPr lang="en-US" sz="1400" dirty="0" err="1">
                <a:latin typeface="Arial" panose="020B0604020202020204" pitchFamily="34" charset="0"/>
              </a:rPr>
              <a:t>Duflo</a:t>
            </a:r>
            <a:r>
              <a:rPr lang="en-US" sz="1400" dirty="0">
                <a:latin typeface="Arial" panose="020B0604020202020204" pitchFamily="34" charset="0"/>
              </a:rPr>
              <a:t>, and</a:t>
            </a:r>
          </a:p>
          <a:p>
            <a:r>
              <a:rPr lang="en-US" sz="1400" dirty="0">
                <a:latin typeface="Arial" panose="020B0604020202020204" pitchFamily="34" charset="0"/>
              </a:rPr>
              <a:t>Michael Kremer, popularize the use of RCTs in economics (esp. for policy problems related to poverty).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7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8" grpId="0"/>
      <p:bldP spid="21" grpId="0"/>
      <p:bldP spid="23" grpId="0"/>
      <p:bldP spid="24" grpId="0"/>
      <p:bldP spid="26" grpId="0"/>
      <p:bldP spid="27" grpId="0"/>
      <p:bldP spid="29" grpId="0"/>
      <p:bldP spid="31" grpId="0"/>
      <p:bldP spid="32" grpId="0"/>
      <p:bldP spid="34" grpId="0"/>
      <p:bldP spid="36" grpId="0"/>
      <p:bldP spid="37" grpId="0"/>
      <p:bldP spid="38" grpId="0"/>
      <p:bldP spid="40" grpId="0"/>
      <p:bldP spid="41" grpId="0"/>
      <p:bldP spid="43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5B3-B708-94A0-5719-D5D0C609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C6E1-BAB7-5FDE-1E81-BC51ECF1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Sneak peek into some material from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5956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EAE0-53D8-90B3-9D8A-4F40B85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residual treatment (removing whatever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00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without adjustment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means estimate is equivalent to OLS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OLS theory gives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of same form but with residual: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  <a:blipFill>
                <a:blip r:embed="rId2"/>
                <a:stretch>
                  <a:fillRect l="-76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6FBCA37-9B60-76D6-7729-3A88E58F10BD}"/>
              </a:ext>
            </a:extLst>
          </p:cNvPr>
          <p:cNvSpPr/>
          <p:nvPr/>
        </p:nvSpPr>
        <p:spPr>
          <a:xfrm>
            <a:off x="9300882" y="4365811"/>
            <a:ext cx="466164" cy="16808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/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5A75A9-63B8-3C45-C9CF-FDD30D870A38}"/>
              </a:ext>
            </a:extLst>
          </p:cNvPr>
          <p:cNvSpPr txBox="1"/>
          <p:nvPr/>
        </p:nvSpPr>
        <p:spPr>
          <a:xfrm>
            <a:off x="9843248" y="4912643"/>
            <a:ext cx="2303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Variance of OLS estimate with extra co-variates (adjusted) is weakly smaller than two-means estimate (un-adjusted)</a:t>
            </a:r>
          </a:p>
        </p:txBody>
      </p:sp>
    </p:spTree>
    <p:extLst>
      <p:ext uri="{BB962C8B-B14F-4D97-AF65-F5344CB8AC3E}">
        <p14:creationId xmlns:p14="http://schemas.microsoft.com/office/powerpoint/2010/main" val="109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 Robust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Variance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valid even when the linear CEF assumption is violated</a:t>
                </a:r>
              </a:p>
              <a:p>
                <a:r>
                  <a:rPr lang="en-US" dirty="0"/>
                  <a:t>Inference is asymptotically valid!</a:t>
                </a:r>
              </a:p>
              <a:p>
                <a:r>
                  <a:rPr lang="en-US" dirty="0"/>
                  <a:t>Important to note that this formula is known as the “heteroskedasticity robust variance formula” (HC0)</a:t>
                </a:r>
              </a:p>
              <a:p>
                <a:r>
                  <a:rPr lang="en-US" dirty="0"/>
                  <a:t>Many software packages make the simplification that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leading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This is incorrect in most cases!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32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598-181A-1991-0B2C-DEE28AF1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</p:spPr>
            <p:txBody>
              <a:bodyPr/>
              <a:lstStyle/>
              <a:p>
                <a:r>
                  <a:rPr lang="en-US" dirty="0"/>
                  <a:t>The precision statement invoked the property that the residual of the OLS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mean zero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linear CEF is violated, then all we know is the orthogonality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not sufficient to argue that the cross-term vanishes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only need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  <a:blipFill>
                <a:blip r:embed="rId2"/>
                <a:stretch>
                  <a:fillRect l="-979" t="-2241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/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FOC 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blipFill>
                <a:blip r:embed="rId3"/>
                <a:stretch>
                  <a:fillRect l="-1235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4AE4FF5A-5783-45C7-097B-6032B0F31883}"/>
              </a:ext>
            </a:extLst>
          </p:cNvPr>
          <p:cNvSpPr/>
          <p:nvPr/>
        </p:nvSpPr>
        <p:spPr>
          <a:xfrm>
            <a:off x="7360025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997A779-5359-6382-218B-748578C10C78}"/>
              </a:ext>
            </a:extLst>
          </p:cNvPr>
          <p:cNvSpPr/>
          <p:nvPr/>
        </p:nvSpPr>
        <p:spPr>
          <a:xfrm flipH="1">
            <a:off x="11954434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CF76-464B-1372-8FAF-01ADCB614260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9310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with Interactive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 is advisable that instead of running OLS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we also include interaction terms,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𝐷𝑊</m:t>
                    </m:r>
                  </m:oMath>
                </a14:m>
                <a:r>
                  <a:rPr lang="en-US" dirty="0"/>
                  <a:t> [Lin’13]</a:t>
                </a:r>
              </a:p>
              <a:p>
                <a:r>
                  <a:rPr lang="en-US" dirty="0"/>
                  <a:t>In the absence of any model assumptions, the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of the intercept, recover the ATE and the mean baseline outcome</a:t>
                </a:r>
              </a:p>
              <a:p>
                <a:r>
                  <a:rPr lang="en-US" dirty="0"/>
                  <a:t>These interactive terms enforce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OLS to satisfy the stronger orthogonality property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Interaction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is zero and we get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without assumptions</a:t>
                </a:r>
              </a:p>
              <a:p>
                <a:r>
                  <a:rPr lang="en-US" dirty="0"/>
                  <a:t>OLS with interactive terms always has weakly smaller variance than two means estimate!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3501" r="-133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8C48E9-68CD-A897-792D-DE0CB0C1563B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9534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OLS is estimating is the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Residual of OLS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interaction term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  <a:blipFill>
                <a:blip r:embed="rId2"/>
                <a:stretch>
                  <a:fillRect l="-928" t="-2591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0A9D62B-D04C-620F-26AC-473E3FE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Heterogeneous Effects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765-ED0B-5D67-C310-D32223CC12BD}"/>
              </a:ext>
            </a:extLst>
          </p:cNvPr>
          <p:cNvSpPr/>
          <p:nvPr/>
        </p:nvSpPr>
        <p:spPr>
          <a:xfrm>
            <a:off x="7194180" y="2041665"/>
            <a:ext cx="618564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C0F6-1DFB-2B96-213A-32893286F6FF}"/>
              </a:ext>
            </a:extLst>
          </p:cNvPr>
          <p:cNvSpPr txBox="1"/>
          <p:nvPr/>
        </p:nvSpPr>
        <p:spPr>
          <a:xfrm>
            <a:off x="6983512" y="1455958"/>
            <a:ext cx="10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effect modifier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8A58C-6A38-A415-D11E-98F820A5118B}"/>
              </a:ext>
            </a:extLst>
          </p:cNvPr>
          <p:cNvSpPr/>
          <p:nvPr/>
        </p:nvSpPr>
        <p:spPr>
          <a:xfrm>
            <a:off x="5607415" y="2061881"/>
            <a:ext cx="192751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174C-C7C3-C011-CA54-79470609644A}"/>
              </a:ext>
            </a:extLst>
          </p:cNvPr>
          <p:cNvSpPr txBox="1"/>
          <p:nvPr/>
        </p:nvSpPr>
        <p:spPr>
          <a:xfrm>
            <a:off x="5171719" y="1672333"/>
            <a:ext cx="10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767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run OLS with interactive terms!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r="-4580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improved precision, plus can uncover potential dimensions of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012380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84A-2764-00AD-D3F8-C12379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5FB3-E02A-537C-D899-0113DC07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B4F5-6747-5EDA-6038-D2AC983B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are the gold standard for measuring the “causal effect” of a “treatment” on an “outcome”</a:t>
            </a:r>
          </a:p>
        </p:txBody>
      </p:sp>
    </p:spTree>
    <p:extLst>
      <p:ext uri="{BB962C8B-B14F-4D97-AF65-F5344CB8AC3E}">
        <p14:creationId xmlns:p14="http://schemas.microsoft.com/office/powerpoint/2010/main" val="2797165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96D-FAB3-A966-AC91-3594431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38-9FA2-2086-AFC9-EDEBDC5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can help visualize how our assumptions imply the identification of a causal effect</a:t>
            </a:r>
          </a:p>
          <a:p>
            <a:r>
              <a:rPr lang="en-US" dirty="0"/>
              <a:t>First instances in work of Sewall and Philip Wright’28</a:t>
            </a:r>
          </a:p>
          <a:p>
            <a:r>
              <a:rPr lang="en-US" dirty="0"/>
              <a:t>Pioneered and fully developed by Pearl and Robins [80s-90s]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/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/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14DFC-5433-D252-2508-1C2EE2BEE22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48237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/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C6AB1-8514-F32B-0EED-73DDE3DB5B5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3384785" y="4732623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/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/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EFD6-A8B8-6462-C9E3-3DDA7574319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220544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CAE0E-494D-B6BA-8B62-91B909D7C25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9111421" y="4471365"/>
            <a:ext cx="776703" cy="98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1FB7D-940F-32C9-E255-D19749F2D7C0}"/>
              </a:ext>
            </a:extLst>
          </p:cNvPr>
          <p:cNvSpPr txBox="1"/>
          <p:nvPr/>
        </p:nvSpPr>
        <p:spPr>
          <a:xfrm>
            <a:off x="1775804" y="6259858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Diagram (Graph)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4BF05-E1EA-E2F4-D737-93D8D578AA0D}"/>
              </a:ext>
            </a:extLst>
          </p:cNvPr>
          <p:cNvSpPr txBox="1"/>
          <p:nvPr/>
        </p:nvSpPr>
        <p:spPr>
          <a:xfrm>
            <a:off x="7153449" y="6243605"/>
            <a:ext cx="39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World Intervention Graph (SWIG)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A1FD5-03A5-DBE3-59CB-C667A3B65C57}"/>
              </a:ext>
            </a:extLst>
          </p:cNvPr>
          <p:cNvGrpSpPr/>
          <p:nvPr/>
        </p:nvGrpSpPr>
        <p:grpSpPr>
          <a:xfrm>
            <a:off x="8371120" y="4110746"/>
            <a:ext cx="740301" cy="728573"/>
            <a:chOff x="9147823" y="4001294"/>
            <a:chExt cx="740301" cy="728573"/>
          </a:xfrm>
        </p:grpSpPr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DC5DD0E3-B77C-9E72-696A-915FA5D4EF88}"/>
                </a:ext>
              </a:extLst>
            </p:cNvPr>
            <p:cNvSpPr/>
            <p:nvPr/>
          </p:nvSpPr>
          <p:spPr>
            <a:xfrm>
              <a:off x="9147823" y="4001294"/>
              <a:ext cx="740301" cy="728573"/>
            </a:xfrm>
            <a:prstGeom prst="chord">
              <a:avLst>
                <a:gd name="adj1" fmla="val 16713677"/>
                <a:gd name="adj2" fmla="val 4937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/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DF462-FEB2-5587-5694-F444A1B4A726}"/>
              </a:ext>
            </a:extLst>
          </p:cNvPr>
          <p:cNvGrpSpPr/>
          <p:nvPr/>
        </p:nvGrpSpPr>
        <p:grpSpPr>
          <a:xfrm>
            <a:off x="8104975" y="4110747"/>
            <a:ext cx="740301" cy="728573"/>
            <a:chOff x="8266391" y="4084838"/>
            <a:chExt cx="740301" cy="728573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A10639A-926E-4D1E-F7AA-9F501874087D}"/>
                </a:ext>
              </a:extLst>
            </p:cNvPr>
            <p:cNvSpPr/>
            <p:nvPr/>
          </p:nvSpPr>
          <p:spPr>
            <a:xfrm>
              <a:off x="8266391" y="4084838"/>
              <a:ext cx="740301" cy="728573"/>
            </a:xfrm>
            <a:prstGeom prst="chord">
              <a:avLst>
                <a:gd name="adj1" fmla="val 535642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/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/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Easy to visualize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blipFill>
                <a:blip r:embed="rId9"/>
                <a:stretch>
                  <a:fillRect l="-3532" t="-5714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6" grpId="0"/>
      <p:bldP spid="17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657-6BA9-9361-FB03-2923F5A9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1904-2D28-BC16-7E57-D1E40AC2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4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A55-0189-12DD-4A72-89B9DEC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Externalities, Stability and Equilibrium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CECF-A2E1-88F2-E9BA-53729B48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Stable Unit Treatment Value Assumption (SUTVA)</a:t>
            </a:r>
          </a:p>
          <a:p>
            <a:r>
              <a:rPr lang="en-US" dirty="0"/>
              <a:t>Implicit in our notation the potential outcome of a unit depends only on its own treatment</a:t>
            </a:r>
          </a:p>
          <a:p>
            <a:r>
              <a:rPr lang="en-US" dirty="0"/>
              <a:t>This can be violated due to what is known as spillover effects, externalities or general equilibrium effects</a:t>
            </a:r>
          </a:p>
          <a:p>
            <a:r>
              <a:rPr lang="en-US" dirty="0"/>
              <a:t>In vaccine example: if large fraction of population is treated, then the effect of vaccinating an additional unity changes, due to herd immunity</a:t>
            </a:r>
          </a:p>
          <a:p>
            <a:r>
              <a:rPr lang="en-US" dirty="0"/>
              <a:t>In labor: if we make an intervention that incentivizes a large fraction of population to attend college, the college-wage premium will likely decrease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09EA-777E-EB2A-24D3-6AEF02C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Practical and Generalizability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213E-18CA-6425-75D9-E5282BAE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Concerns:</a:t>
            </a:r>
            <a:r>
              <a:rPr lang="en-US" dirty="0"/>
              <a:t> Many potential trial would correctly be judged unethical by a human subject trial review board; Key principles [78 Belmont report]: (</a:t>
            </a:r>
            <a:r>
              <a:rPr lang="en-US" dirty="0" err="1"/>
              <a:t>i</a:t>
            </a:r>
            <a:r>
              <a:rPr lang="en-US" dirty="0"/>
              <a:t>) respect for persons, (ii) beneficence, (iii) justice</a:t>
            </a:r>
          </a:p>
          <a:p>
            <a:r>
              <a:rPr lang="en-US" b="1" dirty="0"/>
              <a:t>Practical Concerns:</a:t>
            </a:r>
            <a:r>
              <a:rPr lang="en-US" dirty="0"/>
              <a:t> Practically infeasible due to high cost (e.g. expensive treatment, expensive data collection, low signal regime, long-term outcomes)</a:t>
            </a:r>
          </a:p>
          <a:p>
            <a:r>
              <a:rPr lang="en-US" b="1" dirty="0"/>
              <a:t>Generalizability:</a:t>
            </a:r>
            <a:r>
              <a:rPr lang="en-US" dirty="0"/>
              <a:t> Local population used for RCT might not generalize to broader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E9-1E26-85D7-470B-BBC261B7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#1: Mathematical Definition of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to formally (mathematically) define the causal effect of a binary treatment on a scalar outcome of interest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:r>
                  <a:rPr lang="en-US" dirty="0"/>
                  <a:t>Effect of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on crop yield</a:t>
                </a:r>
              </a:p>
              <a:p>
                <a:r>
                  <a:rPr lang="en-US" dirty="0"/>
                  <a:t>Effect of completion of a job training program on observed wage</a:t>
                </a:r>
              </a:p>
              <a:p>
                <a:r>
                  <a:rPr lang="en-US" dirty="0"/>
                  <a:t>Effect of drug vs placebo on overall survival</a:t>
                </a:r>
              </a:p>
              <a:p>
                <a:r>
                  <a:rPr lang="en-US" dirty="0"/>
                  <a:t>Effect of an ad impression on conversion (purchase)</a:t>
                </a:r>
              </a:p>
              <a:p>
                <a:r>
                  <a:rPr lang="en-US" dirty="0"/>
                  <a:t>Effect of eating avocados on longevity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A78FB-163F-2C1A-4DBE-1DBBAC0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Nature generates two latent (unobserved) random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potential outcome that would have been observed if unit received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don’t participate in a training program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participate in a training program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6AA-8F3D-C97A-7D69-CBF0927F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are called “counterfactuals” as they can never be simultaneously observed</a:t>
                </a:r>
              </a:p>
              <a:p>
                <a:r>
                  <a:rPr lang="en-US" dirty="0"/>
                  <a:t>Fundamental problem of causal inference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We don’t have two replicas of each unit</a:t>
                </a:r>
              </a:p>
              <a:p>
                <a:r>
                  <a:rPr lang="en-US" dirty="0"/>
                  <a:t>We cannot observe your wage with the training program and without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1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07B0-C95A-94AD-622C-7252F32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individual treatment effect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Un-attainable due to fundamental problem of causal inference</a:t>
                </a:r>
              </a:p>
              <a:p>
                <a:r>
                  <a:rPr lang="en-US" dirty="0"/>
                  <a:t>Average Treatment Effect (ATE)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difference in wage of your potential outcome with the training program and without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average difference in the population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797-A5DC-EEEB-409C-B7CA34F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Assignment and Observed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unit receives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we observe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what quantities can we “identify”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“measure if we had access to infinite data”</a:t>
                </a:r>
              </a:p>
              <a:p>
                <a:endParaRPr lang="en-US" dirty="0"/>
              </a:p>
              <a:p>
                <a:r>
                  <a:rPr lang="en-US" dirty="0"/>
                  <a:t>Can we measure the ATE?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9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2510</Words>
  <Application>Microsoft Office PowerPoint</Application>
  <PresentationFormat>Widescreen</PresentationFormat>
  <Paragraphs>334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Calisto MT</vt:lpstr>
      <vt:lpstr>Cambria Math</vt:lpstr>
      <vt:lpstr>Segoe UI Semilight</vt:lpstr>
      <vt:lpstr>Office Theme</vt:lpstr>
      <vt:lpstr>MS&amp;E228: Lecture 2 Causality via Experiments</vt:lpstr>
      <vt:lpstr>Randomized Control Trial (RCT)</vt:lpstr>
      <vt:lpstr>A Brief History of Experimentation</vt:lpstr>
      <vt:lpstr>RCTs are the gold standard for measuring the “causal effect” of a “treatment” on an “outcome”</vt:lpstr>
      <vt:lpstr>Goal #1: Mathematical Definition of Causality</vt:lpstr>
      <vt:lpstr>Causality via Potential Outcomes</vt:lpstr>
      <vt:lpstr>Causality via Potential Outcomes</vt:lpstr>
      <vt:lpstr>Causality via Potential Outcomes</vt:lpstr>
      <vt:lpstr>Treatment Assignment and Observed Outcome</vt:lpstr>
      <vt:lpstr>The Effect of Eating Avocados on Health</vt:lpstr>
      <vt:lpstr>The Effect of Eating Avocados on Health</vt:lpstr>
      <vt:lpstr>The Effect of Eating Avocados on Health</vt:lpstr>
      <vt:lpstr>Identification of ATE under Random Assignment</vt:lpstr>
      <vt:lpstr>Statistical Inference</vt:lpstr>
      <vt:lpstr>What can we do with finite samples</vt:lpstr>
      <vt:lpstr>How accurate is the estimate?</vt:lpstr>
      <vt:lpstr>Proof Sketch</vt:lpstr>
      <vt:lpstr>Variance estimate</vt:lpstr>
      <vt:lpstr>Confidence Interval</vt:lpstr>
      <vt:lpstr>Confidence Interval</vt:lpstr>
      <vt:lpstr>Relative effect</vt:lpstr>
      <vt:lpstr>Example: Pfizer Vaccine</vt:lpstr>
      <vt:lpstr>Approximate Confidence Interval</vt:lpstr>
      <vt:lpstr>Pre-Treatment Covariates</vt:lpstr>
      <vt:lpstr>Pre-Treatment Covariates</vt:lpstr>
      <vt:lpstr>Identification of CATE under Random Assignment</vt:lpstr>
      <vt:lpstr>If we only care about ATE are co-variates useful?</vt:lpstr>
      <vt:lpstr>Co-variates for Sanity Check</vt:lpstr>
      <vt:lpstr>Co-variates for Precision</vt:lpstr>
      <vt:lpstr>Is this consistent?</vt:lpstr>
      <vt:lpstr>Analysis of Variance (ANOVA)</vt:lpstr>
      <vt:lpstr>Variance of Estimate</vt:lpstr>
      <vt:lpstr>Variance without adjustment</vt:lpstr>
      <vt:lpstr>Heteroskedasticity Robust Variance</vt:lpstr>
      <vt:lpstr>Precision Beyond Linear CEF</vt:lpstr>
      <vt:lpstr>OLS with Interactive Terms</vt:lpstr>
      <vt:lpstr>Example: Heterogeneous Effects</vt:lpstr>
      <vt:lpstr>Even if you only care about ATE, if you have p covariates and p≪n run OLS with interactive terms!</vt:lpstr>
      <vt:lpstr>RCTs and Causal Diagrams</vt:lpstr>
      <vt:lpstr>RCTs and Causal Diagrams</vt:lpstr>
      <vt:lpstr>Limitations of RCTs</vt:lpstr>
      <vt:lpstr>Externalities, Stability and Equilibrium Effects</vt:lpstr>
      <vt:lpstr>Ethical, Practical and Generalizability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via Experiments</dc:title>
  <dc:creator>Vasilis Syrgkanis</dc:creator>
  <cp:lastModifiedBy>Vasilis Syrgkanis</cp:lastModifiedBy>
  <cp:revision>181</cp:revision>
  <dcterms:created xsi:type="dcterms:W3CDTF">2023-01-11T23:46:52Z</dcterms:created>
  <dcterms:modified xsi:type="dcterms:W3CDTF">2023-01-24T06:06:40Z</dcterms:modified>
</cp:coreProperties>
</file>