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5" r:id="rId5"/>
    <p:sldId id="268" r:id="rId6"/>
    <p:sldId id="269" r:id="rId7"/>
    <p:sldId id="272" r:id="rId8"/>
    <p:sldId id="273" r:id="rId9"/>
    <p:sldId id="274" r:id="rId10"/>
    <p:sldId id="271" r:id="rId11"/>
    <p:sldId id="278" r:id="rId12"/>
    <p:sldId id="2358" r:id="rId13"/>
    <p:sldId id="258" r:id="rId14"/>
    <p:sldId id="277" r:id="rId15"/>
    <p:sldId id="279" r:id="rId16"/>
    <p:sldId id="280" r:id="rId17"/>
    <p:sldId id="2360" r:id="rId18"/>
    <p:sldId id="281" r:id="rId19"/>
    <p:sldId id="282" r:id="rId20"/>
    <p:sldId id="2361" r:id="rId21"/>
    <p:sldId id="259" r:id="rId22"/>
    <p:sldId id="283" r:id="rId23"/>
    <p:sldId id="284" r:id="rId24"/>
    <p:sldId id="260" r:id="rId25"/>
    <p:sldId id="285" r:id="rId26"/>
    <p:sldId id="286" r:id="rId27"/>
    <p:sldId id="287" r:id="rId28"/>
    <p:sldId id="288" r:id="rId29"/>
    <p:sldId id="289" r:id="rId30"/>
    <p:sldId id="290" r:id="rId31"/>
    <p:sldId id="2362" r:id="rId32"/>
    <p:sldId id="261" r:id="rId33"/>
    <p:sldId id="2344" r:id="rId34"/>
    <p:sldId id="263" r:id="rId35"/>
    <p:sldId id="2345" r:id="rId36"/>
    <p:sldId id="2357" r:id="rId37"/>
    <p:sldId id="2346" r:id="rId38"/>
    <p:sldId id="2347" r:id="rId39"/>
    <p:sldId id="2363" r:id="rId40"/>
    <p:sldId id="2348" r:id="rId41"/>
    <p:sldId id="2364" r:id="rId42"/>
    <p:sldId id="264" r:id="rId43"/>
    <p:sldId id="2349" r:id="rId44"/>
    <p:sldId id="2319" r:id="rId45"/>
    <p:sldId id="2366" r:id="rId46"/>
    <p:sldId id="265" r:id="rId47"/>
    <p:sldId id="266" r:id="rId48"/>
    <p:sldId id="2329" r:id="rId49"/>
    <p:sldId id="2330" r:id="rId50"/>
    <p:sldId id="2351" r:id="rId51"/>
    <p:sldId id="2352" r:id="rId52"/>
    <p:sldId id="236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 228: Inference in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re-write the Normal Equations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will use the shorthand notation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can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/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can be </a:t>
                </a:r>
                <a:r>
                  <a:rPr lang="en-US" b="1" dirty="0"/>
                  <a:t>linearly predicted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blipFill>
                <a:blip r:embed="rId4"/>
                <a:stretch>
                  <a:fillRect b="-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071F30-084E-DCAA-8D21-F271DDB63F4D}"/>
              </a:ext>
            </a:extLst>
          </p:cNvPr>
          <p:cNvSpPr/>
          <p:nvPr/>
        </p:nvSpPr>
        <p:spPr>
          <a:xfrm>
            <a:off x="5659966" y="5886715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un-explained or </a:t>
            </a:r>
            <a:r>
              <a:rPr lang="en-US" b="1" dirty="0"/>
              <a:t>residual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733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Reminder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We can decompose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A69-48A4-ACA1-E063-90AF3B2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Sample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F8F-FCFB-222C-13A4-7EAA2E72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70C-765C-2BDB-FBC6-76841264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Drawn independent and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according to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empirical analogue of the best linear predictor</a:t>
                </a:r>
              </a:p>
              <a:p>
                <a:r>
                  <a:rPr lang="en-US" dirty="0"/>
                  <a:t>Replace expectations with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9866-C24F-C7DA-96F4-78B7AF6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Sample: Ordinary Least Squares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linear prediction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minimizes the Sample Mean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sample regression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D1BE-466B-4712-DAE9-C637EB8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Order Conditions (FOC) of the Sample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Referred to as the </a:t>
                </a:r>
                <a:r>
                  <a:rPr lang="en-US" b="1" dirty="0"/>
                  <a:t>Sample Normal Equations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Sample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sample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70A-B471-DDB3-90B9-FB581E8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OLS in Recovering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Sample BLP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(OLS coefficients) close to BLP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 distance between these two quantities depends on the number of parameters we are estimating</a:t>
                </a:r>
              </a:p>
              <a:p>
                <a:r>
                  <a:rPr lang="en-US" dirty="0"/>
                  <a:t>We are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un-constrained parameters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noisy samples</a:t>
                </a:r>
              </a:p>
              <a:p>
                <a:endParaRPr lang="en-US" dirty="0"/>
              </a:p>
              <a:p>
                <a:r>
                  <a:rPr lang="en-US" dirty="0"/>
                  <a:t>We should not expect error to be small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r>
                  <a:rPr lang="en-US" dirty="0"/>
                  <a:t>How does error scale with this ratio?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A1A-C46E-EC5B-9908-B430B06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BLP by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Theorem.</a:t>
                </a:r>
                <a:r>
                  <a:rPr lang="en-US" dirty="0"/>
                  <a:t> Under regularity conditions,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expectation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a constant that depends on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Conclusion.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small, for all realizations of data OLS is close to BLP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means that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concentrates around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for some measure of distance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&gt;0: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4D0-9B0D-D567-9A8B-B9F7170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the Best Linear Prediction (BLP)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DEB5-4DBB-CCD6-FE11-446B73D35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only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F61-8137-7BAE-DCB0-FDAC2DDF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Performance Measures via </a:t>
            </a:r>
            <a:br>
              <a:rPr lang="en-US" dirty="0"/>
            </a:br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682B-809E-8BA0-8A5C-AA838A0DB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orthogonality property of residual in the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D93072-469D-AB7A-8A9B-450B61E0D0DC}"/>
              </a:ext>
            </a:extLst>
          </p:cNvPr>
          <p:cNvSpPr/>
          <p:nvPr/>
        </p:nvSpPr>
        <p:spPr>
          <a:xfrm>
            <a:off x="4356100" y="5924812"/>
            <a:ext cx="2772833" cy="609600"/>
          </a:xfrm>
          <a:prstGeom prst="wedgeRoundRectCallout">
            <a:avLst>
              <a:gd name="adj1" fmla="val 18203"/>
              <a:gd name="adj2" fmla="val -14715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variation</a:t>
            </a:r>
            <a:endParaRPr lang="en-US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0D9AC7B-4102-90A8-1CE7-13C81C56A794}"/>
              </a:ext>
            </a:extLst>
          </p:cNvPr>
          <p:cNvSpPr/>
          <p:nvPr/>
        </p:nvSpPr>
        <p:spPr>
          <a:xfrm>
            <a:off x="7446433" y="5924812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 variation</a:t>
            </a:r>
          </a:p>
        </p:txBody>
      </p:sp>
    </p:spTree>
    <p:extLst>
      <p:ext uri="{BB962C8B-B14F-4D97-AF65-F5344CB8AC3E}">
        <p14:creationId xmlns:p14="http://schemas.microsoft.com/office/powerpoint/2010/main" val="3893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MSE: mean squared prediction error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R-squared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Ratio of explained to total variation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8A6-5EED-F041-7D18-DE6AF3C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2FBE-3900-ADC2-5F71-D3478798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C02-E46A-9384-52E6-8AC513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Sample R-squared and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Decomposition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Decomposition of variation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EEAE-0C10-D591-2BDF-27BCA60A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these good proxies?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</a:t>
                </a:r>
              </a:p>
              <a:p>
                <a:r>
                  <a:rPr lang="en-US" dirty="0"/>
                  <a:t>By Law of Large Numbers (LLN) and guarantee theorem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Sample measures are good approximations to population measures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Overfitting: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large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in-sample BLP performance is mis-leading</a:t>
                </a:r>
              </a:p>
              <a:p>
                <a:r>
                  <a:rPr lang="en-US" dirty="0"/>
                  <a:t>Artificially much smaller than true performance</a:t>
                </a:r>
              </a:p>
              <a:p>
                <a:r>
                  <a:rPr lang="en-US" dirty="0"/>
                  <a:t>Consider case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linearly independent</a:t>
                </a:r>
              </a:p>
              <a:p>
                <a:r>
                  <a:rPr lang="en-US" dirty="0"/>
                  <a:t>Then we can always find 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View it as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variables are linearly independent,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full rank and invertible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7CC6-586B-3AA6-FEEC-44EA732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Improvement: Adjusted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Adjust by factor that relates to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Provably better measures in homoscedastic case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  <a:blipFill>
                <a:blip r:embed="rId2"/>
                <a:stretch>
                  <a:fillRect l="-976" t="-2241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61C-B235-4C65-4104-6FBE1232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Splitting: Reliable Performance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random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 samples, called the </a:t>
                </a:r>
                <a:r>
                  <a:rPr lang="en-US" i="1" dirty="0"/>
                  <a:t>training set</a:t>
                </a:r>
                <a:r>
                  <a:rPr lang="en-US" dirty="0"/>
                  <a:t>, to estimate/train the prediction rule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e.g.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samples, called the </a:t>
                </a:r>
                <a:r>
                  <a:rPr lang="en-US" i="1" dirty="0"/>
                  <a:t>test set,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to evaluate the quality of the prediction rule,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46E-F9A6-6316-D63C-D3655D2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switch our focus on solving a “predictive” problem</a:t>
                </a:r>
              </a:p>
              <a:p>
                <a:r>
                  <a:rPr lang="en-US" dirty="0"/>
                  <a:t>Simply want to predict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Having access to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covariates/features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Convention: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(constant covariate)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5A1-2B7B-E26D-8322-00740D7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560D-E002-1513-F31A-AC51F485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moderately sized samples it helps to ensure that train and test set are similar</a:t>
            </a:r>
          </a:p>
          <a:p>
            <a:r>
              <a:rPr lang="en-US" dirty="0"/>
              <a:t>In large samples, randomness will guarantee that</a:t>
            </a:r>
          </a:p>
          <a:p>
            <a:r>
              <a:rPr lang="en-US" dirty="0"/>
              <a:t>In small samples and with categorical variables, it is advisable to stratify, i.e. split samples in a manner that proportion of samples with each categorical value are similar on each of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225580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139-0633-E222-B135-A0041B4A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86E2-E86C-159C-8A81-ADA12061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regressor/covariate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r>
                  <a:rPr lang="en-US" dirty="0"/>
                  <a:t>How do (best linear) predictions change in the population limit, if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changes by a unit, while other regressors are fixed?</a:t>
                </a:r>
              </a:p>
              <a:p>
                <a:r>
                  <a:rPr lang="en-US" dirty="0"/>
                  <a:t>We’ll call this the </a:t>
                </a:r>
                <a:r>
                  <a:rPr lang="en-US" i="1" dirty="0"/>
                  <a:t>predictive effect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4134-BC42-6A97-31D9-AD2E4CD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</a:t>
            </a:r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Partialling out is a “linear” operation,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Hint:</a:t>
                </a:r>
                <a:r>
                  <a:rPr lang="en-US" dirty="0"/>
                  <a:t> by decompositions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/>
                  <a:t> is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AFDA-E150-A146-FD22-64F4ED2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considering the BLP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linearity of </a:t>
                </a:r>
                <a:r>
                  <a:rPr lang="en-US" dirty="0" err="1"/>
                  <a:t>partialling</a:t>
                </a:r>
                <a:r>
                  <a:rPr lang="en-US" dirty="0"/>
                  <a:t> out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Trivially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fully predictable linearly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it is not at all predictable linearly,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solves the Normal Equations for the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087F-248C-F30A-A3A3-B421E55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Modelling: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“predicts”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new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comes from the same data generating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our “best guess” for the corresponding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minimize Expected or </a:t>
                </a:r>
                <a:r>
                  <a:rPr lang="en-US" b="1" dirty="0"/>
                  <a:t>Mean Squared Error</a:t>
                </a:r>
                <a:r>
                  <a:rPr lang="en-US" dirty="0"/>
                  <a:t>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FWL in Sample: Exact same arguments can be repeated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The sample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̌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291-466B-BE92-7660-53EA260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Distribution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0D84-120F-A690-8208-0DB0A5AB6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2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Under regularity conditions,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asymptotic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same statement also holds with estimate of the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̌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4B1-E2AA-DA1F-A531-3C591639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Wage Gap based on Sex Indicator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E70F-E06D-7845-F009-61EC8B37B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0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176-13AB-FA3C-CA10-ED0FF3B4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Covariate Adjustment for Effect Inference in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1CAD-029D-9A5E-FA51-5BE43C166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9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4D9-C583-5AD8-3D4C-CDD04132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/>
                  <a:t>Goal: minimize Expected or 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was allowed to take any “shape” then best function is the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Simple intuitive proof: </a:t>
                </a:r>
                <a:r>
                  <a:rPr lang="en-US" sz="2000" b="1" dirty="0"/>
                  <a:t>Variance Decomposition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  <a:blipFill>
                <a:blip r:embed="rId2"/>
                <a:stretch>
                  <a:fillRect l="-3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/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Tower Law of Expectations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/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not depend on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we choose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blipFill>
                <a:blip r:embed="rId4"/>
                <a:stretch>
                  <a:fillRect b="-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/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non-negative and takes value zero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blipFill>
                <a:blip r:embed="rId5"/>
                <a:stretch>
                  <a:fillRect b="-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/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by orthogonality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/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 independence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blipFill>
                <a:blip r:embed="rId4"/>
                <a:stretch>
                  <a:fillRect b="-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/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solve the Normal Equations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the BLP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Coefficients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identical to the two means estimate and consistent for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  <a:blipFill>
                <a:blip r:embed="rId2"/>
                <a:stretch>
                  <a:fillRect l="-73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simplify things and just look at the best linear prediction</a:t>
                </a:r>
              </a:p>
              <a:p>
                <a:r>
                  <a:rPr lang="en-US" dirty="0"/>
                  <a:t>Find a linear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Best Linear Predictor (BLP)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0AB-154B-513F-592C-26C78FE8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 MSE as a function 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of the MSE with respect to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First Order Conditions (FOC) of the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times, referred to as the </a:t>
                </a:r>
                <a:r>
                  <a:rPr lang="en-US" b="1" dirty="0"/>
                  <a:t>Normal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The </a:t>
                </a:r>
                <a:r>
                  <a:rPr lang="en-US" sz="2000" i="1" dirty="0"/>
                  <a:t>Normal Equations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⋅0−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808" t="-2297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2819</Words>
  <Application>Microsoft Office PowerPoint</Application>
  <PresentationFormat>Widescreen</PresentationFormat>
  <Paragraphs>306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MS&amp;E 228: Inference in Linear Models</vt:lpstr>
      <vt:lpstr>Linear Regression and the Best Linear Prediction (BLP) Problem</vt:lpstr>
      <vt:lpstr>Predictive Modelling</vt:lpstr>
      <vt:lpstr>Predictive Modelling: Mean Squared Error</vt:lpstr>
      <vt:lpstr>Best Predictive Model</vt:lpstr>
      <vt:lpstr>Best Linear Prediction (BLP) Problem</vt:lpstr>
      <vt:lpstr>Best Linear Prediction (BLP) Problem</vt:lpstr>
      <vt:lpstr>Solving for the BLP</vt:lpstr>
      <vt:lpstr>Numerical Example</vt:lpstr>
      <vt:lpstr>Decomposition of Y</vt:lpstr>
      <vt:lpstr>Numerical Example</vt:lpstr>
      <vt:lpstr>Even if the relationship between outcome Y and covariates X is non-linear, we can always write: Y=β^′ X+ϵ,  E[ϵX]=0 The function β^′ X is the Best Linear Predictor (BLP) or equivalently the best linear approximation to the Conditional Expectation Function (CEF) E[Y│X]</vt:lpstr>
      <vt:lpstr>Finite Sample Estimation</vt:lpstr>
      <vt:lpstr>BLP in Sample</vt:lpstr>
      <vt:lpstr>BLP in Sample: Ordinary Least Squares (OLS)</vt:lpstr>
      <vt:lpstr>Sample Normal Equations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How Good is OLS in Recovering BLP</vt:lpstr>
      <vt:lpstr>Approximation of BLP by OLS</vt:lpstr>
      <vt:lpstr>You should expect OLS to produce accurate predictions in the worst-case only if the number of variables is small compared to number of samples.  Its predictions converge to the predictions of the BLP in the population</vt:lpstr>
      <vt:lpstr>Interpretable Performance Measures via  Analysis of Variance (ANOVA)</vt:lpstr>
      <vt:lpstr>Analysis of Variance (ANOVA)</vt:lpstr>
      <vt:lpstr>Analysis of Variance (ANOVA)</vt:lpstr>
      <vt:lpstr>Performance Evaluation</vt:lpstr>
      <vt:lpstr>In Sample R-squared and MSE</vt:lpstr>
      <vt:lpstr>When are these good proxies?</vt:lpstr>
      <vt:lpstr>Overfitting: p/n large</vt:lpstr>
      <vt:lpstr>An Improvement: Adjusted Measures</vt:lpstr>
      <vt:lpstr>Sample Splitting: Reliable Performance Measure</vt:lpstr>
      <vt:lpstr>Stratification</vt:lpstr>
      <vt:lpstr>Almost always measure predictive performance of your estimated model on a held-out sample</vt:lpstr>
      <vt:lpstr>Inference on Predictive Effects</vt:lpstr>
      <vt:lpstr>Predictive Effect</vt:lpstr>
      <vt:lpstr>Partialling-Out</vt:lpstr>
      <vt:lpstr>Understanding β_1</vt:lpstr>
      <vt:lpstr>Linearity of Partialling-Out</vt:lpstr>
      <vt:lpstr>Some Magic</vt:lpstr>
      <vt:lpstr>Frisch-Waugh-Lovell (FWL) Theorem! </vt:lpstr>
      <vt:lpstr>Predictive effect β_1  of target variable is the coefficient in a simple one variable regression   (■8("part of outcome" @"un-explained by other" ))~(■8("part of target" @"un-explained by other" ))</vt:lpstr>
      <vt:lpstr>FWL in Sample: Exact same arguments can be repeated in sample</vt:lpstr>
      <vt:lpstr>Coefficient of D in OLS(y∼D,W) is mathematically equivalent in samples to  yres = y - OLS(y∼W).predict(W) Dres = D - OLS(D∼W).predict(W)  Coefficient of Dres in OLS(yres∼Dres)</vt:lpstr>
      <vt:lpstr>Asymptotic Distribution and Confidence Intervals</vt:lpstr>
      <vt:lpstr>Adaptive Inference</vt:lpstr>
      <vt:lpstr>Confidence Interval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Example: Wage Gap based on Sex Indicator</vt:lpstr>
      <vt:lpstr>Revisit Covariate Adjustment for Effect Inference in Experiments</vt:lpstr>
      <vt:lpstr>Co-variates for Precision</vt:lpstr>
      <vt:lpstr>Is this consistent?</vt:lpstr>
      <vt:lpstr>Is this consistent? Beyond Linear CEF</vt:lpstr>
      <vt:lpstr>Is this consistent? Beyond Linear CEF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131</cp:revision>
  <dcterms:created xsi:type="dcterms:W3CDTF">2023-01-16T03:53:17Z</dcterms:created>
  <dcterms:modified xsi:type="dcterms:W3CDTF">2023-01-18T02:02:23Z</dcterms:modified>
</cp:coreProperties>
</file>