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5" r:id="rId5"/>
    <p:sldId id="268" r:id="rId6"/>
    <p:sldId id="269" r:id="rId7"/>
    <p:sldId id="272" r:id="rId8"/>
    <p:sldId id="273" r:id="rId9"/>
    <p:sldId id="274" r:id="rId10"/>
    <p:sldId id="271" r:id="rId11"/>
    <p:sldId id="278" r:id="rId12"/>
    <p:sldId id="2358" r:id="rId13"/>
    <p:sldId id="258" r:id="rId14"/>
    <p:sldId id="277" r:id="rId15"/>
    <p:sldId id="279" r:id="rId16"/>
    <p:sldId id="280" r:id="rId17"/>
    <p:sldId id="2360" r:id="rId18"/>
    <p:sldId id="281" r:id="rId19"/>
    <p:sldId id="282" r:id="rId20"/>
    <p:sldId id="2361" r:id="rId21"/>
    <p:sldId id="259" r:id="rId22"/>
    <p:sldId id="283" r:id="rId23"/>
    <p:sldId id="284" r:id="rId24"/>
    <p:sldId id="260" r:id="rId25"/>
    <p:sldId id="285" r:id="rId26"/>
    <p:sldId id="286" r:id="rId27"/>
    <p:sldId id="287" r:id="rId28"/>
    <p:sldId id="288" r:id="rId29"/>
    <p:sldId id="289" r:id="rId30"/>
    <p:sldId id="290" r:id="rId31"/>
    <p:sldId id="2362" r:id="rId32"/>
    <p:sldId id="261" r:id="rId33"/>
    <p:sldId id="2344" r:id="rId34"/>
    <p:sldId id="263" r:id="rId35"/>
    <p:sldId id="2345" r:id="rId36"/>
    <p:sldId id="2357" r:id="rId37"/>
    <p:sldId id="2346" r:id="rId38"/>
    <p:sldId id="2347" r:id="rId39"/>
    <p:sldId id="2363" r:id="rId40"/>
    <p:sldId id="2348" r:id="rId41"/>
    <p:sldId id="2364" r:id="rId42"/>
    <p:sldId id="264" r:id="rId43"/>
    <p:sldId id="2349" r:id="rId44"/>
    <p:sldId id="2319" r:id="rId45"/>
    <p:sldId id="2366" r:id="rId46"/>
    <p:sldId id="265" r:id="rId47"/>
    <p:sldId id="266" r:id="rId48"/>
    <p:sldId id="2329" r:id="rId49"/>
    <p:sldId id="2330" r:id="rId50"/>
    <p:sldId id="2351" r:id="rId51"/>
    <p:sldId id="2352" r:id="rId52"/>
    <p:sldId id="236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MS&amp;E 228: Inference in Linear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E72407-0305-7B1D-8CE6-25A96B5F03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E72407-0305-7B1D-8CE6-25A96B5F0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227900-ACAD-A52B-C6B7-09BC52193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 the regression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re-write the Normal Equations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will use the shorthand notation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 we can decompose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227900-ACAD-A52B-C6B7-09BC52193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3AA86841-60D6-6E36-6271-5E06BD57EB48}"/>
                  </a:ext>
                </a:extLst>
              </p:cNvPr>
              <p:cNvSpPr/>
              <p:nvPr/>
            </p:nvSpPr>
            <p:spPr>
              <a:xfrm>
                <a:off x="2569633" y="5886715"/>
                <a:ext cx="2810934" cy="609600"/>
              </a:xfrm>
              <a:prstGeom prst="wedgeRoundRectCallout">
                <a:avLst>
                  <a:gd name="adj1" fmla="val 48737"/>
                  <a:gd name="adj2" fmla="val -152015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that can be </a:t>
                </a:r>
                <a:r>
                  <a:rPr lang="en-US" b="1" dirty="0"/>
                  <a:t>linearly predicted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3AA86841-60D6-6E36-6271-5E06BD57E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633" y="5886715"/>
                <a:ext cx="2810934" cy="609600"/>
              </a:xfrm>
              <a:prstGeom prst="wedgeRoundRectCallout">
                <a:avLst>
                  <a:gd name="adj1" fmla="val 48737"/>
                  <a:gd name="adj2" fmla="val -152015"/>
                  <a:gd name="adj3" fmla="val 16667"/>
                </a:avLst>
              </a:prstGeom>
              <a:blipFill>
                <a:blip r:embed="rId4"/>
                <a:stretch>
                  <a:fillRect b="-8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E071F30-084E-DCAA-8D21-F271DDB63F4D}"/>
              </a:ext>
            </a:extLst>
          </p:cNvPr>
          <p:cNvSpPr/>
          <p:nvPr/>
        </p:nvSpPr>
        <p:spPr>
          <a:xfrm>
            <a:off x="5659966" y="5886715"/>
            <a:ext cx="2535768" cy="609599"/>
          </a:xfrm>
          <a:prstGeom prst="wedgeRoundRectCallout">
            <a:avLst>
              <a:gd name="adj1" fmla="val -31952"/>
              <a:gd name="adj2" fmla="val -149239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Remaining un-explained or </a:t>
            </a:r>
            <a:r>
              <a:rPr lang="en-US" b="1" dirty="0"/>
              <a:t>residual</a:t>
            </a:r>
            <a:r>
              <a:rPr lang="en-US" dirty="0"/>
              <a:t> part</a:t>
            </a:r>
          </a:p>
        </p:txBody>
      </p:sp>
    </p:spTree>
    <p:extLst>
      <p:ext uri="{BB962C8B-B14F-4D97-AF65-F5344CB8AC3E}">
        <p14:creationId xmlns:p14="http://schemas.microsoft.com/office/powerpoint/2010/main" val="7330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92079-5DBF-E30D-7447-96723473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Numerical Example</a:t>
            </a: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4" name="Rectangle 10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88CF-315B-194B-A23E-D0923A5C78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6034448" cy="3979585"/>
              </a:xfrm>
            </p:spPr>
            <p:txBody>
              <a:bodyPr anchor="ctr"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Reminder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the BLP takes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𝑝𝑟𝑒𝑑𝑖𝑐𝑡𝑖𝑜𝑛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We can decompose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88CF-315B-194B-A23E-D0923A5C7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6034448" cy="3979585"/>
              </a:xfrm>
              <a:blipFill>
                <a:blip r:embed="rId2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5" name="Rectangle 104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CAA9021-26E0-D6F6-4863-26B51E02D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380" y="497566"/>
            <a:ext cx="333610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78899F0-BEAE-B271-DDF0-DD8437073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379" y="3707894"/>
            <a:ext cx="333610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37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Even if the relationship between outcome Y and covariates X is non-linear, we can always write:</a:t>
                </a:r>
                <a:b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𝑌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sSup>
                        <m:sSupPr>
                          <m:ctrlP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pPr>
                        <m:e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𝛽</m:t>
                          </m:r>
                        </m:e>
                        <m:sup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′</m:t>
                          </m:r>
                        </m:sup>
                      </m:sSup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𝑋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+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𝜖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,  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𝜖</m:t>
                          </m:r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𝑋</m:t>
                          </m:r>
                        </m:e>
                      </m:d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=0</m:t>
                      </m:r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𝛽</m:t>
                        </m:r>
                      </m:e>
                      <m:sup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′</m:t>
                        </m:r>
                      </m:sup>
                    </m:sSup>
                    <m:r>
                      <a:rPr lang="en-US" sz="3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𝑋</m:t>
                    </m:r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is the Best Linear Predictor (BLP) or equivalently the best linear approximation to the Conditional Expectation Function (CEF) </a:t>
                </a:r>
                <a14:m>
                  <m:oMath xmlns:m="http://schemas.openxmlformats.org/officeDocument/2006/math">
                    <m:r>
                      <a:rPr lang="en-US" sz="3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dPr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𝑌</m:t>
                        </m:r>
                      </m:e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𝑋</m:t>
                        </m:r>
                      </m:e>
                    </m:d>
                  </m:oMath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r="-1145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4A69-48A4-ACA1-E063-90AF3B22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Sample Estimation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4BF8F-FCFB-222C-13A4-7EAA2E729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8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170C-765C-2BDB-FBC6-76841264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BLP in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97C8F-F357-4E42-F678-3E53705450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access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Drawn independent and identically distributed (</a:t>
                </a:r>
                <a:r>
                  <a:rPr lang="en-US" dirty="0" err="1"/>
                  <a:t>i.i.d.</a:t>
                </a:r>
                <a:r>
                  <a:rPr lang="en-US" dirty="0"/>
                  <a:t>) according to the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of the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Consider the empirical analogue of the best linear predictor</a:t>
                </a:r>
              </a:p>
              <a:p>
                <a:r>
                  <a:rPr lang="en-US" dirty="0"/>
                  <a:t>Replace expectations with empirical averages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97C8F-F357-4E42-F678-3E5370545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92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9866-C24F-C7DA-96F4-78B7AF67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BLP in Sample: Ordinary Least Squares (OLS)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F9481-C5CB-0C75-6067-AA890C26D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a linear prediction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That minimizes the Sample Mean Squared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are called </a:t>
                </a:r>
                <a:r>
                  <a:rPr lang="en-US" i="1" dirty="0"/>
                  <a:t>sample regression coefficients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F9481-C5CB-0C75-6067-AA890C26D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89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D1BE-466B-4712-DAE9-C637EB8F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Normal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B0A6F-3CD2-CCC5-D88E-6F871B30BB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First Order Conditions (FOC) of the Sample BLP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Referred to as the </a:t>
                </a:r>
                <a:r>
                  <a:rPr lang="en-US" b="1" dirty="0"/>
                  <a:t>Sample Normal Equations</a:t>
                </a:r>
              </a:p>
              <a:p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Sample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sample regression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decompose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B0A6F-3CD2-CCC5-D88E-6F871B30BB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81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Even if the relationship between outcome Y and covariates X is non-linear, we can always write: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dirty="0"/>
                  <a:t> is the Best Linear Predictor in sample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600" dirty="0"/>
                  <a:t> are the sample regression coefficients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11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470A-B471-DDB3-90B9-FB581E8E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OLS in Recovering BLP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8F2F9-7F90-DE72-5792-38EA6AEE84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Is Sample BLP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(OLS coefficients) close to BLP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The distance between these two quantities depends on the number of parameters we are estimating</a:t>
                </a:r>
              </a:p>
              <a:p>
                <a:r>
                  <a:rPr lang="en-US" dirty="0"/>
                  <a:t>We are estimating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un-constrained parameters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noisy samples</a:t>
                </a:r>
              </a:p>
              <a:p>
                <a:endParaRPr lang="en-US" dirty="0"/>
              </a:p>
              <a:p>
                <a:r>
                  <a:rPr lang="en-US" dirty="0"/>
                  <a:t>We should not expect error to be small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</a:t>
                </a:r>
              </a:p>
              <a:p>
                <a:r>
                  <a:rPr lang="en-US" dirty="0"/>
                  <a:t>How does error scale with this ratio?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8F2F9-7F90-DE72-5792-38EA6AEE84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15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EA1A-C46E-EC5B-9908-B430B06B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of BLP by 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4DF99-3799-B4C3-07D5-FDB2A70FBF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b="1" dirty="0"/>
                  <a:t>Theorem.</a:t>
                </a:r>
                <a:r>
                  <a:rPr lang="en-US" dirty="0"/>
                  <a:t> Under regularity conditions, with probability approaching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𝑐𝑜𝑛𝑠𝑡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expectation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 a constant that depends on the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b="1" dirty="0"/>
                  <a:t>Conclusion.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small, for all realizations of data OLS is close to BLP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4DF99-3799-B4C3-07D5-FDB2A70FB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C7960A4-A32D-F94E-F688-E5B47BFADD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9106" y="5013961"/>
                <a:ext cx="4080933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means that distance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concentrates around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2400" dirty="0"/>
                  <a:t>for some measure of distance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&gt;0: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C7960A4-A32D-F94E-F688-E5B47BFAD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106" y="5013961"/>
                <a:ext cx="4080933" cy="176784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02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A4D0-9B0D-D567-9A8B-B9F7170F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and the Best Linear Prediction (BLP)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CDEB5-4DBB-CCD6-FE11-446B73D35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34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You should expect OLS to produce accurate predictions in the worst-case only if the number of variables is small compared to number of samples.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Its predictions converge to the predictions of the BLP in the population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42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CF61-8137-7BAE-DCB0-FDAC2DDF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Interpretable Performance Measures via </a:t>
            </a:r>
            <a:br>
              <a:rPr lang="en-US" dirty="0"/>
            </a:br>
            <a:r>
              <a:rPr lang="en-US" dirty="0"/>
              <a:t>Analysis of Variance (ANOVA)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3682B-809E-8BA0-8A5C-AA838A0DB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22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62A4-1A9E-038F-A833-3C52FA3A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(ANOVA)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FEEE4-1B3D-9478-778D-9F860AC36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Reminder: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By orthogonality property of residual in the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decompose the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as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FEEE4-1B3D-9478-778D-9F860AC36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32D93072-469D-AB7A-8A9B-450B61E0D0DC}"/>
              </a:ext>
            </a:extLst>
          </p:cNvPr>
          <p:cNvSpPr/>
          <p:nvPr/>
        </p:nvSpPr>
        <p:spPr>
          <a:xfrm>
            <a:off x="4356100" y="5924812"/>
            <a:ext cx="2772833" cy="609600"/>
          </a:xfrm>
          <a:prstGeom prst="wedgeRoundRectCallout">
            <a:avLst>
              <a:gd name="adj1" fmla="val 18203"/>
              <a:gd name="adj2" fmla="val -147154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explained variation</a:t>
            </a:r>
            <a:endParaRPr lang="en-US" b="1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0D9AC7B-4102-90A8-1CE7-13C81C56A794}"/>
              </a:ext>
            </a:extLst>
          </p:cNvPr>
          <p:cNvSpPr/>
          <p:nvPr/>
        </p:nvSpPr>
        <p:spPr>
          <a:xfrm>
            <a:off x="7446433" y="5924812"/>
            <a:ext cx="2535768" cy="609599"/>
          </a:xfrm>
          <a:prstGeom prst="wedgeRoundRectCallout">
            <a:avLst>
              <a:gd name="adj1" fmla="val -31952"/>
              <a:gd name="adj2" fmla="val -149239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residual variation</a:t>
            </a:r>
          </a:p>
        </p:txBody>
      </p:sp>
    </p:spTree>
    <p:extLst>
      <p:ext uri="{BB962C8B-B14F-4D97-AF65-F5344CB8AC3E}">
        <p14:creationId xmlns:p14="http://schemas.microsoft.com/office/powerpoint/2010/main" val="38939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62A4-1A9E-038F-A833-3C52FA3A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(ANOVA)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FEEE4-1B3D-9478-778D-9F860AC36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Reminder: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decompose the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as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MSE: mean squared prediction error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R-squared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 Ratio of explained to total variation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𝑒𝑥𝑝𝑙𝑎𝑖𝑛𝑒𝑑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𝑣𝑎𝑟𝑖𝑎𝑡𝑖𝑜𝑛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FEEE4-1B3D-9478-778D-9F860AC36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8F7F32E-7DD4-6128-8107-4A5B878935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0767" y="3701626"/>
                <a:ext cx="3877733" cy="1230206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Standard and advisable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assumes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is centered (i.e. mean-zero)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8F7F32E-7DD4-6128-8107-4A5B87893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767" y="3701626"/>
                <a:ext cx="3877733" cy="1230206"/>
              </a:xfrm>
              <a:prstGeom prst="roundRect">
                <a:avLst/>
              </a:prstGeom>
              <a:blipFill>
                <a:blip r:embed="rId3"/>
                <a:stretch>
                  <a:fillRect l="-626" t="-1471"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36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F8A6-5EED-F041-7D18-DE6AF3C6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E2FBE-3900-ADC2-5F71-D3478798F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05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FC02-E46A-9384-52E6-8AC5134E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Sample R-squared and 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16EAF-2E5F-22B7-58E2-E936AC95BB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Decomposition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Decomposition of variation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MSE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R-squared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∈[0, 1]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16EAF-2E5F-22B7-58E2-E936AC95BB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8D983AC-C7D6-FFBC-7D6F-CC9D9D86EA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0767" y="3701626"/>
                <a:ext cx="3877733" cy="1230206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Standard and advisable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assumes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is centered (i.e. mean-zero)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8D983AC-C7D6-FFBC-7D6F-CC9D9D86E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767" y="3701626"/>
                <a:ext cx="3877733" cy="1230206"/>
              </a:xfrm>
              <a:prstGeom prst="roundRect">
                <a:avLst/>
              </a:prstGeom>
              <a:blipFill>
                <a:blip r:embed="rId3"/>
                <a:stretch>
                  <a:fillRect l="-626" t="-1471"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77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EEAE-0C10-D591-2BDF-27BCA60A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these good proxies?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B877C2-FA3E-BE65-EA5A-2565CBFDBE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small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 </a:t>
                </a:r>
              </a:p>
              <a:p>
                <a:r>
                  <a:rPr lang="en-US" dirty="0"/>
                  <a:t>By Law of Large Numbers (LLN) and guarantee theorem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US" b="0" dirty="0"/>
              </a:p>
              <a:p>
                <a:r>
                  <a:rPr lang="en-US" dirty="0"/>
                  <a:t>Sample measures are good approximations to population measures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B877C2-FA3E-BE65-EA5A-2565CBFDB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21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596740-7265-7485-3180-BFD33242009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Overfitting: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large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596740-7265-7485-3180-BFD332420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65A57-A657-8403-7901-66DB731737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large, in-sample BLP performance is mis-leading</a:t>
                </a:r>
              </a:p>
              <a:p>
                <a:r>
                  <a:rPr lang="en-US" dirty="0"/>
                  <a:t>Artificially much smaller than true performance</a:t>
                </a:r>
              </a:p>
              <a:p>
                <a:r>
                  <a:rPr lang="en-US" dirty="0"/>
                  <a:t>Consider case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linearly independent</a:t>
                </a:r>
              </a:p>
              <a:p>
                <a:r>
                  <a:rPr lang="en-US" dirty="0"/>
                  <a:t>Then we can always find a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matches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on samples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View it as system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equations,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;…;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variables are linearly independent, matrix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is full rank and invertible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65A57-A657-8403-7901-66DB731737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73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7CC6-586B-3AA6-FEEC-44EA732C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Improvement: Adjusted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C98F6-3235-2943-8D22-3A06C504C6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0873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Adjust by factor that relates to ratio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MSE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𝑎𝑑𝑗𝑢𝑠𝑡𝑒𝑑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R-squared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𝑎𝑑𝑗𝑢𝑠𝑡𝑒𝑑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∈[0, 1]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Provably better measures in homoscedastic case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C98F6-3235-2943-8D22-3A06C504C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08733" cy="4351338"/>
              </a:xfrm>
              <a:blipFill>
                <a:blip r:embed="rId2"/>
                <a:stretch>
                  <a:fillRect l="-976" t="-2241" r="-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53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661C-B235-4C65-4104-6FBE1232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Splitting: Reliable Performance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5792C-8128-4853-4156-D8D0172FF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Use a random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of the samples, called the </a:t>
                </a:r>
                <a:r>
                  <a:rPr lang="en-US" i="1" dirty="0"/>
                  <a:t>training set</a:t>
                </a:r>
                <a:r>
                  <a:rPr lang="en-US" dirty="0"/>
                  <a:t>, to estimate/train the prediction rule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, e.g.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 the remaining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samples, called the </a:t>
                </a:r>
                <a:r>
                  <a:rPr lang="en-US" i="1" dirty="0"/>
                  <a:t>test set,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to evaluate the quality of the prediction rule, via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𝑎𝑑𝑗𝑢𝑠𝑡𝑒𝑑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∈[0, 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5792C-8128-4853-4156-D8D0172FF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546E-F9A6-6316-D63C-D3655D2F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408BB2-90B1-CB3C-6C84-9733DC3E05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Let’s switch our focus on solving a “predictive” problem</a:t>
                </a:r>
              </a:p>
              <a:p>
                <a:r>
                  <a:rPr lang="en-US" dirty="0"/>
                  <a:t>Simply want to predict an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Having access to a 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covariates/features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Convention: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(constant covariate)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408BB2-90B1-CB3C-6C84-9733DC3E0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16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55A1-2B7B-E26D-8322-00740D73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B560D-E002-1513-F31A-AC51F485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moderately sized samples it helps to ensure that train and test set are similar</a:t>
            </a:r>
          </a:p>
          <a:p>
            <a:r>
              <a:rPr lang="en-US" dirty="0"/>
              <a:t>In large samples, randomness will guarantee that</a:t>
            </a:r>
          </a:p>
          <a:p>
            <a:r>
              <a:rPr lang="en-US" dirty="0"/>
              <a:t>In small samples and with categorical variables, it is advisable to stratify, i.e. split samples in a manner that proportion of samples with each categorical value are similar on each of the two samples</a:t>
            </a:r>
          </a:p>
        </p:txBody>
      </p:sp>
    </p:spTree>
    <p:extLst>
      <p:ext uri="{BB962C8B-B14F-4D97-AF65-F5344CB8AC3E}">
        <p14:creationId xmlns:p14="http://schemas.microsoft.com/office/powerpoint/2010/main" val="2255808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Almost always measure predictive performance of your estimated model on a held-out sample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79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1139-0633-E222-B135-A0041B4A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Predictive Effects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D86E2-E86C-159C-8A81-ADA120615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2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E8F1-3FB8-98FC-C457-DB982DE0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some </a:t>
                </a:r>
                <a:r>
                  <a:rPr lang="en-US" i="1" dirty="0"/>
                  <a:t>target</a:t>
                </a:r>
                <a:r>
                  <a:rPr lang="en-US" dirty="0"/>
                  <a:t> regressor/covariate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of interest</a:t>
                </a:r>
              </a:p>
              <a:p>
                <a:r>
                  <a:rPr lang="en-US" dirty="0"/>
                  <a:t>How do (best linear) predictions change in the population limit, if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changes by a unit, while other regressors are fixed?</a:t>
                </a:r>
              </a:p>
              <a:p>
                <a:r>
                  <a:rPr lang="en-US" dirty="0"/>
                  <a:t>We’ll call this the </a:t>
                </a:r>
                <a:r>
                  <a:rPr lang="en-US" i="1" dirty="0"/>
                  <a:t>predictive effect</a:t>
                </a:r>
                <a:r>
                  <a:rPr lang="en-US" dirty="0"/>
                  <a:t>!</a:t>
                </a:r>
              </a:p>
              <a:p>
                <a:r>
                  <a:rPr lang="en-US" dirty="0"/>
                  <a:t>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We can write: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Effect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2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5407-790B-BF18-1710-15100D74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Partialling</a:t>
            </a:r>
            <a:r>
              <a:rPr lang="en-US" dirty="0"/>
              <a:t>-Out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C07DB-C1DA-CCB3-AD41-02B43249F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29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BA571-40CD-C49D-694D-DA7A38F322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Understanding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BA571-40CD-C49D-694D-DA7A38F322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8CA7F-F37C-A7C5-48C6-3AB4575C38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the following </a:t>
                </a:r>
                <a:r>
                  <a:rPr lang="en-US" dirty="0" err="1"/>
                  <a:t>partialling</a:t>
                </a:r>
                <a:r>
                  <a:rPr lang="en-US" dirty="0"/>
                  <a:t> out operation</a:t>
                </a:r>
              </a:p>
              <a:p>
                <a:endParaRPr lang="en-US" dirty="0"/>
              </a:p>
              <a:p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be the residual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after subtracting the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we can also write the standard decomposition: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8CA7F-F37C-A7C5-48C6-3AB4575C3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70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4134-BC42-6A97-31D9-AD2E4CDE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Linearity of </a:t>
            </a:r>
            <a:r>
              <a:rPr lang="en-US" dirty="0" err="1"/>
              <a:t>Partialling</a:t>
            </a:r>
            <a:r>
              <a:rPr lang="en-US" dirty="0"/>
              <a:t>-Out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596FA-38BC-4179-764A-57B23A2EC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Partialling out is a “linear” operation, i.e.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i="1" dirty="0"/>
              </a:p>
              <a:p>
                <a:r>
                  <a:rPr lang="en-US" i="1" dirty="0"/>
                  <a:t>Hint:</a:t>
                </a:r>
                <a:r>
                  <a:rPr lang="en-US" dirty="0"/>
                  <a:t> by decompositions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dirty="0"/>
                  <a:t> is BLP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596FA-38BC-4179-764A-57B23A2EC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87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AFDA-E150-A146-FD22-64F4ED29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4D29B-0534-02BC-3A38-6E3F30D64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when considering the BLP using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 linearity of </a:t>
                </a:r>
                <a:r>
                  <a:rPr lang="en-US" dirty="0" err="1"/>
                  <a:t>partialling</a:t>
                </a:r>
                <a:r>
                  <a:rPr lang="en-US" dirty="0"/>
                  <a:t> out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Trivially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fully predictable linearly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orthogonal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it is not at all predictable linearly,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solves the Normal Equations for the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4D29B-0534-02BC-3A38-6E3F30D64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05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Frisch-Waugh-Lovell (FWL) Theorem!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population linear regression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be recovered from the population linear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made the assumption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perfectly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64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Predictive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of </a:t>
                </a:r>
                <a:r>
                  <a:rPr lang="en-US" sz="3600" i="1" dirty="0"/>
                  <a:t>target variable</a:t>
                </a:r>
                <a:r>
                  <a:rPr lang="en-US" sz="3600" dirty="0"/>
                  <a:t> is the coefficient in a </a:t>
                </a:r>
                <a:r>
                  <a:rPr lang="en-US" sz="3600" i="1" dirty="0"/>
                  <a:t>simple one variable regression </a:t>
                </a:r>
                <a:br>
                  <a:rPr lang="en-US" sz="3600" i="1" dirty="0"/>
                </a:br>
                <a:br>
                  <a:rPr lang="en-US" sz="36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outcome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target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r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4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087F-248C-F30A-A3A3-B421E552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Modelling: 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22DFD-9B74-3D39-7AB3-F4E91A2C0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Want to construct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that “predicts”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a new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comes from the same data generating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is our “best guess” for the corresponding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Goal: minimize Expected or </a:t>
                </a:r>
                <a:r>
                  <a:rPr lang="en-US" b="1" dirty="0"/>
                  <a:t>Mean Squared Error</a:t>
                </a:r>
                <a:r>
                  <a:rPr lang="en-US" dirty="0"/>
                  <a:t> (MSE)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22DFD-9B74-3D39-7AB3-F4E91A2C0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37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FWL in Sample: Exact same arguments can be repeated in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be the residual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after subtracting the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sample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The sample linear regression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be recovered from the sample linear regression of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on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̌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̌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We made the assumption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̌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perfectly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sample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53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Coefficient of D in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D,W) is mathematically equivalent in samples to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 err="1"/>
                  <a:t>yres</a:t>
                </a:r>
                <a:r>
                  <a:rPr lang="en-US" sz="3600" dirty="0"/>
                  <a:t> = y -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r>
                  <a:rPr lang="en-US" sz="3600" dirty="0" err="1"/>
                  <a:t>Dres</a:t>
                </a:r>
                <a:r>
                  <a:rPr lang="en-US" sz="3600" dirty="0"/>
                  <a:t> = D - OLS(D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/>
                  <a:t>Coefficient of </a:t>
                </a:r>
                <a:r>
                  <a:rPr lang="en-US" sz="3600" dirty="0" err="1"/>
                  <a:t>Dres</a:t>
                </a:r>
                <a:r>
                  <a:rPr lang="en-US" sz="3600" dirty="0"/>
                  <a:t> in OLS(</a:t>
                </a:r>
                <a:r>
                  <a:rPr lang="en-US" sz="3600" dirty="0" err="1"/>
                  <a:t>yres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 err="1"/>
                  <a:t>Dres</a:t>
                </a:r>
                <a:r>
                  <a:rPr lang="en-US" sz="3600" dirty="0"/>
                  <a:t>)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527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A291-466B-BE92-7660-53EA2601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Distribution and Confidence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90D84-120F-A690-8208-0DB0A5AB6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625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1780-929A-C935-AE03-1243460E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Under regularity conditions,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small, the estimation error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no first-order effect on the asymptotic stochastic behavior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application of LLN and CLT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asymptotic variance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same statement also holds with estimate of the variance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̌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6003D7-BB32-7979-14EE-C081F0C0D3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94786" y="37675"/>
                <a:ext cx="4646024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limUpp>
                      <m:limUppPr>
                        <m:ctrlPr>
                          <a:rPr lang="el-GR" sz="2400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2400" dirty="0"/>
                  <a:t> means that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≈0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2400" dirty="0"/>
                  <a:t> set of all hyper-rectangles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6003D7-BB32-7979-14EE-C081F0C0D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786" y="37675"/>
                <a:ext cx="4646024" cy="176784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31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7C81-3815-C010-BB75-F057430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≈0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If we consider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Equivalently,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457342-A209-9AE5-7644-CEAE667EBB1E}"/>
              </a:ext>
            </a:extLst>
          </p:cNvPr>
          <p:cNvSpPr/>
          <p:nvPr/>
        </p:nvSpPr>
        <p:spPr>
          <a:xfrm>
            <a:off x="8161867" y="4597399"/>
            <a:ext cx="1797921" cy="795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A9630-FA6C-0596-B24F-936017F3E771}"/>
              </a:ext>
            </a:extLst>
          </p:cNvPr>
          <p:cNvSpPr txBox="1"/>
          <p:nvPr/>
        </p:nvSpPr>
        <p:spPr>
          <a:xfrm>
            <a:off x="8301567" y="4277796"/>
            <a:ext cx="1604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Standard error</a:t>
            </a:r>
          </a:p>
        </p:txBody>
      </p:sp>
    </p:spTree>
    <p:extLst>
      <p:ext uri="{BB962C8B-B14F-4D97-AF65-F5344CB8AC3E}">
        <p14:creationId xmlns:p14="http://schemas.microsoft.com/office/powerpoint/2010/main" val="407242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If we want an interval that roughly contains the predictive effect with probability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, we can use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𝐶𝐼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sz="3600" dirty="0"/>
                </a:b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̌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̌"/>
                                              <m:ctrlP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e.g. for 95% confidence interval,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≈1.96</m:t>
                    </m:r>
                  </m:oMath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818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84B1-E2AA-DA1F-A531-3C591639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Wage Gap based on Sex Indicator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7E70F-E06D-7845-F009-61EC8B37B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803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B176-13AB-FA3C-CA10-ED0FF3B4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Covariate Adjustment for Effect Inference in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81CAD-029D-9A5E-FA51-5BE43C166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29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10C2-FBF4-D315-9FD7-ECA6EEC0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Co-variates for 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Even if we are only interested on ATE covariates can be valuable for precision</a:t>
                </a:r>
              </a:p>
              <a:p>
                <a:r>
                  <a:rPr lang="en-US" dirty="0"/>
                  <a:t>Suppose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large but can be explained largely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we can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to remove all the explained variation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perform our ATE analysis on the remnant variation</a:t>
                </a:r>
              </a:p>
              <a:p>
                <a:r>
                  <a:rPr lang="en-US" dirty="0"/>
                  <a:t>This is oftentimes performed in practice via ordinary linear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the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 (after centering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6692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the conditional expectation function (CEF) of the outcome is indeed linear,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Baseline outcome is coefficient associated with the intercept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Average effect is coefficient associated with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Next lecture: this does not require the linear CEF assumption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78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24D9-C583-5AD8-3D4C-CDD04132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Predictive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872077-3C14-B252-D6E0-F2B3F7A38B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17158"/>
                <a:ext cx="10727267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000" dirty="0"/>
                  <a:t>Goal: minimize Expected or Mean Squared Error (MSE)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was allowed to take any “shape” then best function is the Conditional Expectation Function (CEF)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Simple intuitive proof: </a:t>
                </a:r>
                <a:r>
                  <a:rPr lang="en-US" sz="2000" b="1" dirty="0"/>
                  <a:t>Variance Decomposition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eqAr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872077-3C14-B252-D6E0-F2B3F7A38B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17158"/>
                <a:ext cx="10727267" cy="4351338"/>
              </a:xfrm>
              <a:blipFill>
                <a:blip r:embed="rId2"/>
                <a:stretch>
                  <a:fillRect l="-39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1B1E991-C5CB-8C05-585A-4E3CC6273F0A}"/>
                  </a:ext>
                </a:extLst>
              </p:cNvPr>
              <p:cNvSpPr/>
              <p:nvPr/>
            </p:nvSpPr>
            <p:spPr>
              <a:xfrm>
                <a:off x="7264400" y="5439829"/>
                <a:ext cx="4927600" cy="652468"/>
              </a:xfrm>
              <a:prstGeom prst="wedgeRoundRectCallout">
                <a:avLst>
                  <a:gd name="adj1" fmla="val -21287"/>
                  <a:gd name="adj2" fmla="val -88474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Tower Law of Expectations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1B1E991-C5CB-8C05-585A-4E3CC6273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400" y="5439829"/>
                <a:ext cx="4927600" cy="652468"/>
              </a:xfrm>
              <a:prstGeom prst="wedgeRoundRectCallout">
                <a:avLst>
                  <a:gd name="adj1" fmla="val -21287"/>
                  <a:gd name="adj2" fmla="val -88474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0DCE1B16-6396-2211-5D98-E264BBD948F8}"/>
                  </a:ext>
                </a:extLst>
              </p:cNvPr>
              <p:cNvSpPr/>
              <p:nvPr/>
            </p:nvSpPr>
            <p:spPr>
              <a:xfrm>
                <a:off x="1109133" y="6206066"/>
                <a:ext cx="3598334" cy="609600"/>
              </a:xfrm>
              <a:prstGeom prst="wedgeRoundRectCallout">
                <a:avLst>
                  <a:gd name="adj1" fmla="val 24038"/>
                  <a:gd name="adj2" fmla="val -143682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Does not depend on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we choose</a:t>
                </a: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0DCE1B16-6396-2211-5D98-E264BBD94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33" y="6206066"/>
                <a:ext cx="3598334" cy="609600"/>
              </a:xfrm>
              <a:prstGeom prst="wedgeRoundRectCallout">
                <a:avLst>
                  <a:gd name="adj1" fmla="val 24038"/>
                  <a:gd name="adj2" fmla="val -143682"/>
                  <a:gd name="adj3" fmla="val 16667"/>
                </a:avLst>
              </a:prstGeom>
              <a:blipFill>
                <a:blip r:embed="rId4"/>
                <a:stretch>
                  <a:fillRect b="-9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6B752F4-1A24-3EDF-F822-E1C47E5639DB}"/>
                  </a:ext>
                </a:extLst>
              </p:cNvPr>
              <p:cNvSpPr/>
              <p:nvPr/>
            </p:nvSpPr>
            <p:spPr>
              <a:xfrm>
                <a:off x="5215466" y="6206066"/>
                <a:ext cx="3598334" cy="609599"/>
              </a:xfrm>
              <a:prstGeom prst="wedgeRoundRectCallout">
                <a:avLst>
                  <a:gd name="adj1" fmla="val -25844"/>
                  <a:gd name="adj2" fmla="val -139516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non-negative and takes value zero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6B752F4-1A24-3EDF-F822-E1C47E563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466" y="6206066"/>
                <a:ext cx="3598334" cy="609599"/>
              </a:xfrm>
              <a:prstGeom prst="wedgeRoundRectCallout">
                <a:avLst>
                  <a:gd name="adj1" fmla="val -25844"/>
                  <a:gd name="adj2" fmla="val -139516"/>
                  <a:gd name="adj3" fmla="val 16667"/>
                </a:avLst>
              </a:prstGeom>
              <a:blipFill>
                <a:blip r:embed="rId5"/>
                <a:stretch>
                  <a:fillRect b="-9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59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 Beyond Linear CEF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the BLP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;1;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the quantity: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Also satisfies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;1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2AC6D8B-9BA9-CF60-65F6-44B92930E224}"/>
                  </a:ext>
                </a:extLst>
              </p:cNvPr>
              <p:cNvSpPr/>
              <p:nvPr/>
            </p:nvSpPr>
            <p:spPr>
              <a:xfrm>
                <a:off x="8868832" y="4790279"/>
                <a:ext cx="2874434" cy="609599"/>
              </a:xfrm>
              <a:prstGeom prst="wedgeRoundRectCallout">
                <a:avLst>
                  <a:gd name="adj1" fmla="val -55221"/>
                  <a:gd name="adj2" fmla="val -121461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by orthogonality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2AC6D8B-9BA9-CF60-65F6-44B92930E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832" y="4790279"/>
                <a:ext cx="2874434" cy="609599"/>
              </a:xfrm>
              <a:prstGeom prst="wedgeRoundRectCallout">
                <a:avLst>
                  <a:gd name="adj1" fmla="val -55221"/>
                  <a:gd name="adj2" fmla="val -121461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072CA502-86C4-3D2E-BF69-AD5D7DC1F4F9}"/>
                  </a:ext>
                </a:extLst>
              </p:cNvPr>
              <p:cNvSpPr/>
              <p:nvPr/>
            </p:nvSpPr>
            <p:spPr>
              <a:xfrm>
                <a:off x="4279899" y="5770033"/>
                <a:ext cx="2535768" cy="609599"/>
              </a:xfrm>
              <a:prstGeom prst="wedgeRoundRectCallout">
                <a:avLst>
                  <a:gd name="adj1" fmla="val 29650"/>
                  <a:gd name="adj2" fmla="val -190212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 independence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072CA502-86C4-3D2E-BF69-AD5D7DC1F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899" y="5770033"/>
                <a:ext cx="2535768" cy="609599"/>
              </a:xfrm>
              <a:prstGeom prst="wedgeRoundRectCallout">
                <a:avLst>
                  <a:gd name="adj1" fmla="val 29650"/>
                  <a:gd name="adj2" fmla="val -190212"/>
                  <a:gd name="adj3" fmla="val 16667"/>
                </a:avLst>
              </a:prstGeom>
              <a:blipFill>
                <a:blip r:embed="rId4"/>
                <a:stretch>
                  <a:fillRect b="-6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859041BB-0A47-C65B-85AF-A0EAD1EBEEC5}"/>
                  </a:ext>
                </a:extLst>
              </p:cNvPr>
              <p:cNvSpPr/>
              <p:nvPr/>
            </p:nvSpPr>
            <p:spPr>
              <a:xfrm>
                <a:off x="7319431" y="5955906"/>
                <a:ext cx="3369735" cy="609599"/>
              </a:xfrm>
              <a:prstGeom prst="wedgeRoundRectCallout">
                <a:avLst>
                  <a:gd name="adj1" fmla="val -22604"/>
                  <a:gd name="adj2" fmla="val -254795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(de-</a:t>
                </a:r>
                <a:r>
                  <a:rPr lang="en-US" dirty="0" err="1"/>
                  <a:t>meaned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859041BB-0A47-C65B-85AF-A0EAD1EBE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431" y="5955906"/>
                <a:ext cx="3369735" cy="609599"/>
              </a:xfrm>
              <a:prstGeom prst="wedgeRoundRectCallout">
                <a:avLst>
                  <a:gd name="adj1" fmla="val -22604"/>
                  <a:gd name="adj2" fmla="val -254795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3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 Beyond Linear CEF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99233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By the BLP decomposition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using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;1;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So we can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;1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Thus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solve the Normal Equations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1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are the BLP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using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Coefficients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are identical to the two means estimate and consistent for 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99233" cy="4351338"/>
              </a:xfrm>
              <a:blipFill>
                <a:blip r:embed="rId2"/>
                <a:stretch>
                  <a:fillRect l="-734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05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The coefficient associated with treatment D in OLS with co-variate adjustment is always consistent for the treatment effect, when run on data from a randomized experiment, as-long-as covariates are de-</a:t>
            </a:r>
            <a:r>
              <a:rPr lang="en-US" sz="3600" dirty="0" err="1"/>
              <a:t>meaned</a:t>
            </a:r>
            <a:r>
              <a:rPr lang="en-US" sz="3600" dirty="0"/>
              <a:t>. The true relationship of outcome with covariates does not need to be linear.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3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5066-BEB3-847E-D5EF-4AA6DC22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Linear Prediction (BLP)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simplify things and just look at the best linear prediction</a:t>
                </a:r>
              </a:p>
              <a:p>
                <a:r>
                  <a:rPr lang="en-US" dirty="0"/>
                  <a:t>Find a linear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That minimizes the MSE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the </a:t>
                </a:r>
                <a:r>
                  <a:rPr lang="en-US" b="1" dirty="0"/>
                  <a:t>Best Linear Predictor (BLP)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8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5066-BEB3-847E-D5EF-4AA6DC22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Linear Prediction (BLP)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BLP minimizes the MSE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Since by the variance decomposition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First part does not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The BLP minimizes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 BLP is the </a:t>
                </a:r>
                <a:r>
                  <a:rPr lang="en-US" b="1" dirty="0"/>
                  <a:t>best linear approximation of the CEF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62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E0AB-154B-513F-592C-26C78FE8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the BLP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FFB90-6080-3767-40B0-03260AC0BE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Consider the MSE as a function of 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Gradient of the MSE with respect to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First Order Conditions (FOC) of the BLP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Many times, referred to as the </a:t>
                </a:r>
                <a:r>
                  <a:rPr lang="en-US" b="1" dirty="0"/>
                  <a:t>Normal Equations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FFB90-6080-3767-40B0-03260AC0BE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23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92079-5DBF-E30D-7447-96723473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Numerical Example</a:t>
            </a: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Rectangle 10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88CF-315B-194B-A23E-D0923A5C78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6034448" cy="3979585"/>
              </a:xfrm>
            </p:spPr>
            <p:txBody>
              <a:bodyPr anchor="ctr">
                <a:normAutofit fontScale="925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The </a:t>
                </a:r>
                <a:r>
                  <a:rPr lang="en-US" sz="2000" i="1" dirty="0"/>
                  <a:t>Normal Equations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eqArr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 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⋅0−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the BLP takes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𝑝𝑟𝑒𝑑𝑖𝑐𝑡𝑖𝑜𝑛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88CF-315B-194B-A23E-D0923A5C7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6034448" cy="3979585"/>
              </a:xfrm>
              <a:blipFill>
                <a:blip r:embed="rId2"/>
                <a:stretch>
                  <a:fillRect l="-808" t="-2297" b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5" name="Rectangle 104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CAA9021-26E0-D6F6-4863-26B51E02D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380" y="497566"/>
            <a:ext cx="333610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78899F0-BEAE-B271-DDF0-DD8437073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379" y="3707894"/>
            <a:ext cx="333610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14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</TotalTime>
  <Words>2819</Words>
  <Application>Microsoft Office PowerPoint</Application>
  <PresentationFormat>Widescreen</PresentationFormat>
  <Paragraphs>306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Office Theme</vt:lpstr>
      <vt:lpstr>MS&amp;E 228: Inference in Linear Models</vt:lpstr>
      <vt:lpstr>Linear Regression and the Best Linear Prediction (BLP) Problem</vt:lpstr>
      <vt:lpstr>Predictive Modelling</vt:lpstr>
      <vt:lpstr>Predictive Modelling: Mean Squared Error</vt:lpstr>
      <vt:lpstr>Best Predictive Model</vt:lpstr>
      <vt:lpstr>Best Linear Prediction (BLP) Problem</vt:lpstr>
      <vt:lpstr>Best Linear Prediction (BLP) Problem</vt:lpstr>
      <vt:lpstr>Solving for the BLP</vt:lpstr>
      <vt:lpstr>Numerical Example</vt:lpstr>
      <vt:lpstr>Decomposition of Y</vt:lpstr>
      <vt:lpstr>Numerical Example</vt:lpstr>
      <vt:lpstr>Even if the relationship between outcome Y and covariates X is non-linear, we can always write: Y=β^′ X+ϵ,  E[ϵX]=0 The function β^′ X is the Best Linear Predictor (BLP) or equivalently the best linear approximation to the Conditional Expectation Function (CEF) E[Y│X]</vt:lpstr>
      <vt:lpstr>Finite Sample Estimation</vt:lpstr>
      <vt:lpstr>BLP in Sample</vt:lpstr>
      <vt:lpstr>BLP in Sample: Ordinary Least Squares (OLS)</vt:lpstr>
      <vt:lpstr>Sample Normal Equations</vt:lpstr>
      <vt:lpstr>Even if the relationship between outcome Y and covariates X is non-linear, we can always write: Y_i=β ̂^′ X_i+ϵ ̂_i,  E_n [ϵ ̂X]=0 The function β ̂^′ X is the Best Linear Predictor in sample and β ̂ are the sample regression coefficients</vt:lpstr>
      <vt:lpstr>How Good is OLS in Recovering BLP</vt:lpstr>
      <vt:lpstr>Approximation of BLP by OLS</vt:lpstr>
      <vt:lpstr>You should expect OLS to produce accurate predictions in the worst-case only if the number of variables is small compared to number of samples.  Its predictions converge to the predictions of the BLP in the population</vt:lpstr>
      <vt:lpstr>Interpretable Performance Measures via  Analysis of Variance (ANOVA)</vt:lpstr>
      <vt:lpstr>Analysis of Variance (ANOVA)</vt:lpstr>
      <vt:lpstr>Analysis of Variance (ANOVA)</vt:lpstr>
      <vt:lpstr>Performance Evaluation</vt:lpstr>
      <vt:lpstr>In Sample R-squared and MSE</vt:lpstr>
      <vt:lpstr>When are these good proxies?</vt:lpstr>
      <vt:lpstr>Overfitting: p/n large</vt:lpstr>
      <vt:lpstr>An Improvement: Adjusted Measures</vt:lpstr>
      <vt:lpstr>Sample Splitting: Reliable Performance Measure</vt:lpstr>
      <vt:lpstr>Stratification</vt:lpstr>
      <vt:lpstr>Almost always measure predictive performance of your estimated model on a held-out sample</vt:lpstr>
      <vt:lpstr>Inference on Predictive Effects</vt:lpstr>
      <vt:lpstr>Predictive Effect</vt:lpstr>
      <vt:lpstr>Partialling-Out</vt:lpstr>
      <vt:lpstr>Understanding β_1</vt:lpstr>
      <vt:lpstr>Linearity of Partialling-Out</vt:lpstr>
      <vt:lpstr>Some Magic</vt:lpstr>
      <vt:lpstr>Frisch-Waugh-Lovell (FWL) Theorem! </vt:lpstr>
      <vt:lpstr>Predictive effect β_1  of target variable is the coefficient in a simple one variable regression   (■8("part of outcome" @"un-explained by other" ))~(■8("part of target" @"un-explained by other" ))</vt:lpstr>
      <vt:lpstr>FWL in Sample: Exact same arguments can be repeated in sample</vt:lpstr>
      <vt:lpstr>Coefficient of D in OLS(y∼D,W) is mathematically equivalent in samples to  yres = y - OLS(y∼W).predict(W) Dres = D - OLS(D∼W).predict(W)  Coefficient of Dres in OLS(yres∼Dres)</vt:lpstr>
      <vt:lpstr>Asymptotic Distribution and Confidence Intervals</vt:lpstr>
      <vt:lpstr>Adaptive Inference</vt:lpstr>
      <vt:lpstr>Confidence Interval</vt:lpstr>
      <vt:lpstr>If we want an interval that roughly contains the predictive effect with probability α, we can use CI(α)≔[β ̂_1-z_(1-α/2) σ ̂_n,β ̂_1+z_(1-α/2) σ ̂_n ]  σ ̂_n≔1/√n √((E_n [ϵ ̂^2 D ̌^2 ])/(E_n [D ̌^2 ]^2 )) e.g. for 95% confidence interval, z_(1-a/2)≈1.96</vt:lpstr>
      <vt:lpstr>Example: Wage Gap based on Sex Indicator</vt:lpstr>
      <vt:lpstr>Revisit Covariate Adjustment for Effect Inference in Experiments</vt:lpstr>
      <vt:lpstr>Co-variates for Precision</vt:lpstr>
      <vt:lpstr>Is this consistent?</vt:lpstr>
      <vt:lpstr>Is this consistent? Beyond Linear CEF</vt:lpstr>
      <vt:lpstr>Is this consistent? Beyond Linear CEF</vt:lpstr>
      <vt:lpstr>The coefficient associated with treatment D in OLS with co-variate adjustment is always consistent for the treatment effect, when run on data from a randomized experiment, as-long-as covariates are de-meaned. The true relationship of outcome with covariates does not need to be linear.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131</cp:revision>
  <dcterms:created xsi:type="dcterms:W3CDTF">2023-01-16T03:53:17Z</dcterms:created>
  <dcterms:modified xsi:type="dcterms:W3CDTF">2023-01-18T01:59:46Z</dcterms:modified>
</cp:coreProperties>
</file>