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webextensions/webextension2.xml" ContentType="application/vnd.ms-office.webextension+xml"/>
  <Override PartName="/ppt/notesSlides/notesSlide4.xml" ContentType="application/vnd.openxmlformats-officedocument.presentationml.notesSlide+xml"/>
  <Override PartName="/ppt/webextensions/webextension3.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3"/>
  </p:notesMasterIdLst>
  <p:sldIdLst>
    <p:sldId id="256" r:id="rId2"/>
    <p:sldId id="257" r:id="rId3"/>
    <p:sldId id="264" r:id="rId4"/>
    <p:sldId id="258" r:id="rId5"/>
    <p:sldId id="259" r:id="rId6"/>
    <p:sldId id="262" r:id="rId7"/>
    <p:sldId id="260" r:id="rId8"/>
    <p:sldId id="265" r:id="rId9"/>
    <p:sldId id="263"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777" autoAdjust="0"/>
  </p:normalViewPr>
  <p:slideViewPr>
    <p:cSldViewPr snapToGrid="0">
      <p:cViewPr varScale="1">
        <p:scale>
          <a:sx n="88" d="100"/>
          <a:sy n="88" d="100"/>
        </p:scale>
        <p:origin x="147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A438F-7139-4D65-8EE3-14BBA29C2CCD}"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F356C4E8-6E49-4369-B58B-BB91C1BA9571}">
      <dgm:prSet phldrT="[Text]" custT="1"/>
      <dgm:spPr>
        <a:solidFill>
          <a:schemeClr val="accent3">
            <a:lumMod val="75000"/>
            <a:alpha val="50000"/>
          </a:schemeClr>
        </a:solidFill>
        <a:ln>
          <a:solidFill>
            <a:schemeClr val="tx1"/>
          </a:solidFill>
        </a:ln>
      </dgm:spPr>
      <dgm:t>
        <a:bodyPr/>
        <a:lstStyle/>
        <a:p>
          <a:endParaRPr lang="en-CA" sz="2400" dirty="0"/>
        </a:p>
      </dgm:t>
    </dgm:pt>
    <dgm:pt modelId="{95C903AE-416E-474B-8447-F07B4BABB1B6}" type="parTrans" cxnId="{BC1F94CC-3417-405E-8AF6-D89F55D6DE6B}">
      <dgm:prSet/>
      <dgm:spPr/>
      <dgm:t>
        <a:bodyPr/>
        <a:lstStyle/>
        <a:p>
          <a:endParaRPr lang="en-CA"/>
        </a:p>
      </dgm:t>
    </dgm:pt>
    <dgm:pt modelId="{03D1C675-E7B8-42FA-BB7C-76F89775CC68}" type="sibTrans" cxnId="{BC1F94CC-3417-405E-8AF6-D89F55D6DE6B}">
      <dgm:prSet/>
      <dgm:spPr/>
      <dgm:t>
        <a:bodyPr/>
        <a:lstStyle/>
        <a:p>
          <a:endParaRPr lang="en-CA"/>
        </a:p>
      </dgm:t>
    </dgm:pt>
    <dgm:pt modelId="{16530E21-3C64-4E9E-8E5D-1B08AC229096}">
      <dgm:prSet phldrT="[Text]" custT="1"/>
      <dgm:spPr>
        <a:solidFill>
          <a:schemeClr val="accent4">
            <a:lumMod val="75000"/>
            <a:alpha val="50000"/>
          </a:schemeClr>
        </a:solidFill>
        <a:ln>
          <a:solidFill>
            <a:schemeClr val="tx1"/>
          </a:solidFill>
        </a:ln>
      </dgm:spPr>
      <dgm:t>
        <a:bodyPr/>
        <a:lstStyle/>
        <a:p>
          <a:endParaRPr lang="en-CA" sz="2400" dirty="0"/>
        </a:p>
      </dgm:t>
    </dgm:pt>
    <dgm:pt modelId="{A4A8F4E5-F32D-4F3F-924A-5831F53A8D22}" type="parTrans" cxnId="{18146FFE-0C6A-48F0-8134-492C64F4BB91}">
      <dgm:prSet/>
      <dgm:spPr/>
      <dgm:t>
        <a:bodyPr/>
        <a:lstStyle/>
        <a:p>
          <a:endParaRPr lang="en-CA"/>
        </a:p>
      </dgm:t>
    </dgm:pt>
    <dgm:pt modelId="{4C17CB14-885C-4DE0-89EC-7425C2EAD833}" type="sibTrans" cxnId="{18146FFE-0C6A-48F0-8134-492C64F4BB91}">
      <dgm:prSet/>
      <dgm:spPr/>
      <dgm:t>
        <a:bodyPr/>
        <a:lstStyle/>
        <a:p>
          <a:endParaRPr lang="en-CA"/>
        </a:p>
      </dgm:t>
    </dgm:pt>
    <dgm:pt modelId="{8F016526-D0A8-46F6-8839-38390B88067B}" type="pres">
      <dgm:prSet presAssocID="{BFCA438F-7139-4D65-8EE3-14BBA29C2CCD}" presName="Name0" presStyleCnt="0">
        <dgm:presLayoutVars>
          <dgm:chMax val="7"/>
          <dgm:dir/>
          <dgm:resizeHandles val="exact"/>
        </dgm:presLayoutVars>
      </dgm:prSet>
      <dgm:spPr/>
    </dgm:pt>
    <dgm:pt modelId="{3FD97E54-6DDF-449B-A534-3B9480A67AED}" type="pres">
      <dgm:prSet presAssocID="{BFCA438F-7139-4D65-8EE3-14BBA29C2CCD}" presName="ellipse1" presStyleLbl="vennNode1" presStyleIdx="0" presStyleCnt="2" custScaleX="118640" custScaleY="118640" custLinFactNeighborX="-14141" custLinFactNeighborY="55148">
        <dgm:presLayoutVars>
          <dgm:bulletEnabled val="1"/>
        </dgm:presLayoutVars>
      </dgm:prSet>
      <dgm:spPr/>
    </dgm:pt>
    <dgm:pt modelId="{770BE2D4-4678-4E02-B4CE-F277F1DDE3CA}" type="pres">
      <dgm:prSet presAssocID="{BFCA438F-7139-4D65-8EE3-14BBA29C2CCD}" presName="ellipse2" presStyleLbl="vennNode1" presStyleIdx="1" presStyleCnt="2" custScaleX="118640" custScaleY="118640" custLinFactNeighborX="-4300" custLinFactNeighborY="-12275">
        <dgm:presLayoutVars>
          <dgm:bulletEnabled val="1"/>
        </dgm:presLayoutVars>
      </dgm:prSet>
      <dgm:spPr/>
    </dgm:pt>
  </dgm:ptLst>
  <dgm:cxnLst>
    <dgm:cxn modelId="{B2DD2282-D94D-45DC-9107-F89D7AC6280E}" type="presOf" srcId="{BFCA438F-7139-4D65-8EE3-14BBA29C2CCD}" destId="{8F016526-D0A8-46F6-8839-38390B88067B}" srcOrd="0" destOrd="0" presId="urn:microsoft.com/office/officeart/2005/8/layout/rings+Icon"/>
    <dgm:cxn modelId="{BC1F94CC-3417-405E-8AF6-D89F55D6DE6B}" srcId="{BFCA438F-7139-4D65-8EE3-14BBA29C2CCD}" destId="{F356C4E8-6E49-4369-B58B-BB91C1BA9571}" srcOrd="0" destOrd="0" parTransId="{95C903AE-416E-474B-8447-F07B4BABB1B6}" sibTransId="{03D1C675-E7B8-42FA-BB7C-76F89775CC68}"/>
    <dgm:cxn modelId="{AC33EFF5-3319-43DA-82B9-B0ECC3695638}" type="presOf" srcId="{F356C4E8-6E49-4369-B58B-BB91C1BA9571}" destId="{3FD97E54-6DDF-449B-A534-3B9480A67AED}" srcOrd="0" destOrd="0" presId="urn:microsoft.com/office/officeart/2005/8/layout/rings+Icon"/>
    <dgm:cxn modelId="{1C8B34F8-9929-4FBA-8BDB-318263243A4D}" type="presOf" srcId="{16530E21-3C64-4E9E-8E5D-1B08AC229096}" destId="{770BE2D4-4678-4E02-B4CE-F277F1DDE3CA}" srcOrd="0" destOrd="0" presId="urn:microsoft.com/office/officeart/2005/8/layout/rings+Icon"/>
    <dgm:cxn modelId="{18146FFE-0C6A-48F0-8134-492C64F4BB91}" srcId="{BFCA438F-7139-4D65-8EE3-14BBA29C2CCD}" destId="{16530E21-3C64-4E9E-8E5D-1B08AC229096}" srcOrd="1" destOrd="0" parTransId="{A4A8F4E5-F32D-4F3F-924A-5831F53A8D22}" sibTransId="{4C17CB14-885C-4DE0-89EC-7425C2EAD833}"/>
    <dgm:cxn modelId="{E3E9B666-BD86-47C1-B4CD-721D16FE8049}" type="presParOf" srcId="{8F016526-D0A8-46F6-8839-38390B88067B}" destId="{3FD97E54-6DDF-449B-A534-3B9480A67AED}" srcOrd="0" destOrd="0" presId="urn:microsoft.com/office/officeart/2005/8/layout/rings+Icon"/>
    <dgm:cxn modelId="{1731A9D9-B4AE-4EC8-B53A-9A4DC3DF4529}" type="presParOf" srcId="{8F016526-D0A8-46F6-8839-38390B88067B}" destId="{770BE2D4-4678-4E02-B4CE-F277F1DDE3CA}" srcOrd="1"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97E54-6DDF-449B-A534-3B9480A67AED}">
      <dsp:nvSpPr>
        <dsp:cNvPr id="0" name=""/>
        <dsp:cNvSpPr/>
      </dsp:nvSpPr>
      <dsp:spPr>
        <a:xfrm>
          <a:off x="948151" y="1590876"/>
          <a:ext cx="4118186" cy="4118476"/>
        </a:xfrm>
        <a:prstGeom prst="ellipse">
          <a:avLst/>
        </a:prstGeom>
        <a:solidFill>
          <a:schemeClr val="accent3">
            <a:lumMod val="75000"/>
            <a:alpha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CA" sz="2400" kern="1200" dirty="0"/>
        </a:p>
      </dsp:txBody>
      <dsp:txXfrm>
        <a:off x="1551245" y="2194013"/>
        <a:ext cx="2911998" cy="2912202"/>
      </dsp:txXfrm>
    </dsp:sp>
    <dsp:sp modelId="{770BE2D4-4678-4E02-B4CE-F277F1DDE3CA}">
      <dsp:nvSpPr>
        <dsp:cNvPr id="0" name=""/>
        <dsp:cNvSpPr/>
      </dsp:nvSpPr>
      <dsp:spPr>
        <a:xfrm>
          <a:off x="3076329" y="1565585"/>
          <a:ext cx="4118186" cy="4118476"/>
        </a:xfrm>
        <a:prstGeom prst="ellipse">
          <a:avLst/>
        </a:prstGeom>
        <a:solidFill>
          <a:schemeClr val="accent4">
            <a:lumMod val="75000"/>
            <a:alpha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CA" sz="2400" kern="1200" dirty="0"/>
        </a:p>
      </dsp:txBody>
      <dsp:txXfrm>
        <a:off x="3679423" y="2168722"/>
        <a:ext cx="2911998" cy="2912202"/>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BD300-24ED-4DF3-B755-3C7E56A82CD3}" type="datetimeFigureOut">
              <a:rPr lang="en-CA" smtClean="0"/>
              <a:t>2022-11-22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1E362-762C-411F-A802-EB4D56073E12}" type="slidenum">
              <a:rPr lang="en-CA" smtClean="0"/>
              <a:t>‹#›</a:t>
            </a:fld>
            <a:endParaRPr lang="en-CA"/>
          </a:p>
        </p:txBody>
      </p:sp>
    </p:spTree>
    <p:extLst>
      <p:ext uri="{BB962C8B-B14F-4D97-AF65-F5344CB8AC3E}">
        <p14:creationId xmlns:p14="http://schemas.microsoft.com/office/powerpoint/2010/main" val="2207543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github.com/erood/interviewqs.com_code_snippets/blob/master/Case_1/olist_order_reviews_dataset.csv" TargetMode="External"/><Relationship Id="rId3" Type="http://schemas.openxmlformats.org/officeDocument/2006/relationships/hyperlink" Target="https://github.com/erood/interviewqs.com_code_snippets/blob/master/Case_1/olist_orders_dataset.csv" TargetMode="External"/><Relationship Id="rId7" Type="http://schemas.openxmlformats.org/officeDocument/2006/relationships/hyperlink" Target="https://github.com/erood/interviewqs.com_code_snippets/blob/master/Case_1/product_category_name_translation.csv"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github.com/erood/interviewqs.com_code_snippets/blob/master/Case_1/olist_products_dataset.csv" TargetMode="External"/><Relationship Id="rId5" Type="http://schemas.openxmlformats.org/officeDocument/2006/relationships/hyperlink" Target="https://github.com/erood/interviewqs.com_code_snippets/blob/master/Case_1/olist_order_payments_dataset.csv" TargetMode="External"/><Relationship Id="rId4" Type="http://schemas.openxmlformats.org/officeDocument/2006/relationships/hyperlink" Target="https://github.com/erood/interviewqs.com_code_snippets/blob/master/Case_1/olist_order_items_dataset.csv" TargetMode="External"/><Relationship Id="rId9" Type="http://schemas.openxmlformats.org/officeDocument/2006/relationships/hyperlink" Target="https://github.com/erood/interviewqs.com_code_snippets/blob/master/Case_1/olist_customers_dataset.csv"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Rio_de_Janeiro_(stat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en.wikipedia.org/wiki/Santa_Catarina_(state)" TargetMode="External"/><Relationship Id="rId4" Type="http://schemas.openxmlformats.org/officeDocument/2006/relationships/hyperlink" Target="https://en.wikipedia.org/wiki/Minas_Gerai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Sergipe" TargetMode="External"/><Relationship Id="rId3" Type="http://schemas.openxmlformats.org/officeDocument/2006/relationships/hyperlink" Target="https://en.wikipedia.org/wiki/Rio_de_Janeiro_(state)" TargetMode="External"/><Relationship Id="rId7" Type="http://schemas.openxmlformats.org/officeDocument/2006/relationships/hyperlink" Target="https://en.wikipedia.org/wiki/Par%C3%A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Roraima" TargetMode="External"/><Relationship Id="rId5" Type="http://schemas.openxmlformats.org/officeDocument/2006/relationships/hyperlink" Target="https://en.wikipedia.org/wiki/Santa_Catarina_(state)" TargetMode="External"/><Relationship Id="rId4" Type="http://schemas.openxmlformats.org/officeDocument/2006/relationships/hyperlink" Target="https://en.wikipedia.org/wiki/Minas_Gerai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will be providing a summary of sales and operations thus far by exploring how the sales have changed overtime, changes in customer satisfaction, and whether customer satisfaction is a reasonable indicator of sales. </a:t>
            </a:r>
          </a:p>
          <a:p>
            <a:r>
              <a:rPr lang="en-US" dirty="0"/>
              <a:t>At the end, we will also explore different ways the company can improve on sales and operations based on our findings. </a:t>
            </a:r>
            <a:endParaRPr lang="en-CA" dirty="0"/>
          </a:p>
        </p:txBody>
      </p:sp>
      <p:sp>
        <p:nvSpPr>
          <p:cNvPr id="4" name="Slide Number Placeholder 3"/>
          <p:cNvSpPr>
            <a:spLocks noGrp="1"/>
          </p:cNvSpPr>
          <p:nvPr>
            <p:ph type="sldNum" sz="quarter" idx="5"/>
          </p:nvPr>
        </p:nvSpPr>
        <p:spPr/>
        <p:txBody>
          <a:bodyPr/>
          <a:lstStyle/>
          <a:p>
            <a:fld id="{F941E362-762C-411F-A802-EB4D56073E12}" type="slidenum">
              <a:rPr lang="en-CA" smtClean="0"/>
              <a:t>4</a:t>
            </a:fld>
            <a:endParaRPr lang="en-CA"/>
          </a:p>
        </p:txBody>
      </p:sp>
    </p:spTree>
    <p:extLst>
      <p:ext uri="{BB962C8B-B14F-4D97-AF65-F5344CB8AC3E}">
        <p14:creationId xmlns:p14="http://schemas.microsoft.com/office/powerpoint/2010/main" val="306413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combination of 7 separate datasets were used for the preliminary analysis </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t>
            </a:r>
            <a:r>
              <a:rPr lang="en-CA" sz="1800" u="sng" dirty="0">
                <a:solidFill>
                  <a:srgbClr val="0000FF"/>
                </a:solidFill>
                <a:effectLst/>
                <a:latin typeface="Calibri" panose="020F0502020204030204" pitchFamily="34" charset="0"/>
                <a:ea typeface="Malgun Gothic" panose="020B0503020000020004" pitchFamily="34" charset="-127"/>
                <a:cs typeface="Times New Roman" panose="02020603050405020304" pitchFamily="18" charset="0"/>
                <a:hlinkClick r:id="rId3"/>
              </a:rPr>
              <a:t>Orders dataset</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CA" sz="1800" u="sng" dirty="0">
                <a:solidFill>
                  <a:srgbClr val="0000FF"/>
                </a:solidFill>
                <a:effectLst/>
                <a:latin typeface="Calibri" panose="020F0502020204030204" pitchFamily="34" charset="0"/>
                <a:ea typeface="Malgun Gothic" panose="020B0503020000020004" pitchFamily="34" charset="-127"/>
                <a:cs typeface="Times New Roman" panose="02020603050405020304" pitchFamily="18" charset="0"/>
                <a:hlinkClick r:id="rId4"/>
              </a:rPr>
              <a:t>Order items dataset</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CA" sz="1800" u="sng" dirty="0">
                <a:solidFill>
                  <a:srgbClr val="0000FF"/>
                </a:solidFill>
                <a:effectLst/>
                <a:latin typeface="Calibri" panose="020F0502020204030204" pitchFamily="34" charset="0"/>
                <a:ea typeface="Malgun Gothic" panose="020B0503020000020004" pitchFamily="34" charset="-127"/>
                <a:cs typeface="Times New Roman" panose="02020603050405020304" pitchFamily="18" charset="0"/>
                <a:hlinkClick r:id="rId5"/>
              </a:rPr>
              <a:t>Order payments dataset</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CA" sz="1800" u="sng" dirty="0">
                <a:solidFill>
                  <a:srgbClr val="0000FF"/>
                </a:solidFill>
                <a:effectLst/>
                <a:latin typeface="Calibri" panose="020F0502020204030204" pitchFamily="34" charset="0"/>
                <a:ea typeface="Malgun Gothic" panose="020B0503020000020004" pitchFamily="34" charset="-127"/>
                <a:cs typeface="Times New Roman" panose="02020603050405020304" pitchFamily="18" charset="0"/>
                <a:hlinkClick r:id="rId6"/>
              </a:rPr>
              <a:t>Product dataset</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CA" sz="1800" u="sng" dirty="0">
                <a:solidFill>
                  <a:srgbClr val="0000FF"/>
                </a:solidFill>
                <a:effectLst/>
                <a:latin typeface="Calibri" panose="020F0502020204030204" pitchFamily="34" charset="0"/>
                <a:ea typeface="Malgun Gothic" panose="020B0503020000020004" pitchFamily="34" charset="-127"/>
                <a:cs typeface="Times New Roman" panose="02020603050405020304" pitchFamily="18" charset="0"/>
                <a:hlinkClick r:id="rId7"/>
              </a:rPr>
              <a:t>Product category name translated dataset</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CA" sz="1800" u="sng" dirty="0">
                <a:solidFill>
                  <a:srgbClr val="0000FF"/>
                </a:solidFill>
                <a:effectLst/>
                <a:latin typeface="Calibri" panose="020F0502020204030204" pitchFamily="34" charset="0"/>
                <a:ea typeface="Malgun Gothic" panose="020B0503020000020004" pitchFamily="34" charset="-127"/>
                <a:cs typeface="Times New Roman" panose="02020603050405020304" pitchFamily="18" charset="0"/>
                <a:hlinkClick r:id="rId8"/>
              </a:rPr>
              <a:t>Order reviews dataset</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CA" sz="1800" u="sng" dirty="0">
                <a:solidFill>
                  <a:srgbClr val="0000FF"/>
                </a:solidFill>
                <a:effectLst/>
                <a:latin typeface="Calibri" panose="020F0502020204030204" pitchFamily="34" charset="0"/>
                <a:ea typeface="Malgun Gothic" panose="020B0503020000020004" pitchFamily="34" charset="-127"/>
                <a:cs typeface="Times New Roman" panose="02020603050405020304" pitchFamily="18" charset="0"/>
                <a:hlinkClick r:id="rId9"/>
              </a:rPr>
              <a:t>Customers dataset dataset</a:t>
            </a: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Since sales and operations are the primary interests, only the relevant columns such as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payment values</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(often equivalent to the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total payment</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product names</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reviews</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customer residence</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price</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freight values</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were included in the combined data frame.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Product ID</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and </a:t>
            </a:r>
            <a:r>
              <a:rPr lang="en-CA" sz="1800" b="1"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order ID</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were included as well as they are key identifiers of orders and products. </a:t>
            </a:r>
          </a:p>
          <a:p>
            <a:endPar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endParaRPr>
          </a:p>
          <a:p>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The first figure (Total purchases and orders from 2017 ~ 2018) illustrates the historical trend of total sales and orders placed from the company’s inception to present (the case study assumes that it is currently September of 2018). This figure aims to provide a summary of the company’s financial performance at a glance using a combined line graph. Although both total sales and number of orders placed follow a similar pattern, it should be noted that the frequency of orders placed are labelled on the left side and the total sales/purchases are labelled on the right side. </a:t>
            </a:r>
          </a:p>
          <a:p>
            <a:endPar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endParaRPr>
          </a:p>
          <a:p>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From a glance, we can tell that both factors exhibit similar trends. This is likely because quantities of orders placed means more purchases and thus higher sales (rho = 0.93). And although both number of orders and sales have increased steadily overtime, we do see a decrease in sale in recent months starting from May of 2018. Even more interesting is how the number of orders placed in August 2018 are negatively correlated from total sales, a pattern unlike the rest of trend. </a:t>
            </a:r>
            <a:endParaRPr lang="en-CA" dirty="0"/>
          </a:p>
        </p:txBody>
      </p:sp>
      <p:sp>
        <p:nvSpPr>
          <p:cNvPr id="4" name="Slide Number Placeholder 3"/>
          <p:cNvSpPr>
            <a:spLocks noGrp="1"/>
          </p:cNvSpPr>
          <p:nvPr>
            <p:ph type="sldNum" sz="quarter" idx="5"/>
          </p:nvPr>
        </p:nvSpPr>
        <p:spPr/>
        <p:txBody>
          <a:bodyPr/>
          <a:lstStyle/>
          <a:p>
            <a:fld id="{F941E362-762C-411F-A802-EB4D56073E12}" type="slidenum">
              <a:rPr lang="en-CA" smtClean="0"/>
              <a:t>5</a:t>
            </a:fld>
            <a:endParaRPr lang="en-CA"/>
          </a:p>
        </p:txBody>
      </p:sp>
    </p:spTree>
    <p:extLst>
      <p:ext uri="{BB962C8B-B14F-4D97-AF65-F5344CB8AC3E}">
        <p14:creationId xmlns:p14="http://schemas.microsoft.com/office/powerpoint/2010/main" val="279569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I have explored how sales differ by item categories. The categories on the top figure are sorted based on revenue/sales whereas the bottom table are sorted based on total number of orders placed along with their corresponding reviews from customers. </a:t>
            </a:r>
          </a:p>
          <a:p>
            <a:endParaRPr lang="en-US" dirty="0"/>
          </a:p>
          <a:p>
            <a:r>
              <a:rPr lang="en-US" dirty="0"/>
              <a:t>The key takeaway from this slide is the overlap between the two figures. Similar to how sales and number of orders placed were usually identical in the earlier slide, we see a similar pattern yet again where popular items are often the ones with the highest revenue. This includes but are not limited to: bed/bath/tables, health and beauty products, computer accessories, furniture decors, and sports/leisure products. </a:t>
            </a:r>
          </a:p>
          <a:p>
            <a:endParaRPr lang="en-US" dirty="0"/>
          </a:p>
          <a:p>
            <a:r>
              <a:rPr lang="en-US" dirty="0"/>
              <a:t>We can also observe on which areas the customers are least satisfied with, to which diapers/hygiene products and security and services products seem to be the least satisfactory.</a:t>
            </a:r>
          </a:p>
          <a:p>
            <a:endParaRPr lang="en-US" dirty="0"/>
          </a:p>
          <a:p>
            <a:r>
              <a:rPr lang="en-US" dirty="0"/>
              <a:t>This information can be useful moving forward as it shows on which areas we are already doing well and thus should prioritize, and which areas we can improve/prioritize less on based on sales. </a:t>
            </a:r>
          </a:p>
        </p:txBody>
      </p:sp>
      <p:sp>
        <p:nvSpPr>
          <p:cNvPr id="4" name="Slide Number Placeholder 3"/>
          <p:cNvSpPr>
            <a:spLocks noGrp="1"/>
          </p:cNvSpPr>
          <p:nvPr>
            <p:ph type="sldNum" sz="quarter" idx="5"/>
          </p:nvPr>
        </p:nvSpPr>
        <p:spPr/>
        <p:txBody>
          <a:bodyPr/>
          <a:lstStyle/>
          <a:p>
            <a:fld id="{F941E362-762C-411F-A802-EB4D56073E12}" type="slidenum">
              <a:rPr lang="en-CA" smtClean="0"/>
              <a:t>6</a:t>
            </a:fld>
            <a:endParaRPr lang="en-CA"/>
          </a:p>
        </p:txBody>
      </p:sp>
    </p:spTree>
    <p:extLst>
      <p:ext uri="{BB962C8B-B14F-4D97-AF65-F5344CB8AC3E}">
        <p14:creationId xmlns:p14="http://schemas.microsoft.com/office/powerpoint/2010/main" val="2651048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look at the overall customer satisfaction via some more line graphs illustrating trend of customer satisfaction. </a:t>
            </a:r>
          </a:p>
          <a:p>
            <a:endParaRPr lang="en-US" dirty="0"/>
          </a:p>
          <a:p>
            <a:r>
              <a:rPr lang="en-US" dirty="0"/>
              <a:t>Both median and average review score was used to explore changes in reviews from 2017 to 2018 and this decision was made because the distribution of review is left skewed (to which the median is more robust to than an average). However, we do see an overall similar trend with the average being able to draw out the smaller changes to the reviews than the median (we actually prefer average because we want to know all the existing outliers/track small details). </a:t>
            </a:r>
          </a:p>
          <a:p>
            <a:endParaRPr lang="en-US" dirty="0"/>
          </a:p>
          <a:p>
            <a:r>
              <a:rPr lang="en-US" dirty="0"/>
              <a:t>Looking at the average reviews then, we see a noticeable drop in customer rating/satisfaction between October 2017 to March 2018 with the lowest average rating being </a:t>
            </a:r>
            <a:r>
              <a:rPr lang="en-CA" b="1" i="0" dirty="0">
                <a:solidFill>
                  <a:srgbClr val="333333"/>
                </a:solidFill>
                <a:effectLst/>
                <a:latin typeface="Tableau Book"/>
              </a:rPr>
              <a:t>3.6756</a:t>
            </a:r>
            <a:r>
              <a:rPr lang="en-CA" b="0" i="0" dirty="0">
                <a:solidFill>
                  <a:srgbClr val="333333"/>
                </a:solidFill>
                <a:effectLst/>
                <a:latin typeface="Tableau Book"/>
              </a:rPr>
              <a:t>. The second figure on the bottom explores this phenomenon in greater detail as it shows which state is most responsible for this drop. The thickness of the line indicate the number of reviews from the said region, and based on the dips &amp; thickness of the lines, we observe that RJ (</a:t>
            </a:r>
            <a:r>
              <a:rPr lang="en-CA" sz="1800" u="sng"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hlinkClick r:id="rId3"/>
              </a:rPr>
              <a:t>Rio de Janeiro</a:t>
            </a:r>
            <a:r>
              <a:rPr lang="en-CA" sz="1800" u="sng"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MG (</a:t>
            </a:r>
            <a:r>
              <a:rPr lang="en-CA" sz="1800" u="sng"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hlinkClick r:id="rId4"/>
              </a:rPr>
              <a:t>Minas Gerais</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and SC (</a:t>
            </a:r>
            <a:r>
              <a:rPr lang="en-CA" sz="1800" u="sng"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hlinkClick r:id="rId5"/>
              </a:rPr>
              <a:t>Santa Catarina</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are among the regions which contribute the most to the drop in reviews. There are other regions where the drops are much more apparent and although they make up a </a:t>
            </a:r>
            <a:r>
              <a:rPr lang="en-CA" sz="180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very smaller </a:t>
            </a:r>
            <a:r>
              <a:rPr lang="en-CA"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number of reviews to the overall size, the extreme outliers could have also been responsible for the drop in average reviews (given how average is not robust to outliers)</a:t>
            </a:r>
            <a:endParaRPr lang="en-CA" dirty="0"/>
          </a:p>
        </p:txBody>
      </p:sp>
      <p:sp>
        <p:nvSpPr>
          <p:cNvPr id="4" name="Slide Number Placeholder 3"/>
          <p:cNvSpPr>
            <a:spLocks noGrp="1"/>
          </p:cNvSpPr>
          <p:nvPr>
            <p:ph type="sldNum" sz="quarter" idx="5"/>
          </p:nvPr>
        </p:nvSpPr>
        <p:spPr/>
        <p:txBody>
          <a:bodyPr/>
          <a:lstStyle/>
          <a:p>
            <a:fld id="{F941E362-762C-411F-A802-EB4D56073E12}" type="slidenum">
              <a:rPr lang="en-CA" smtClean="0"/>
              <a:t>7</a:t>
            </a:fld>
            <a:endParaRPr lang="en-CA"/>
          </a:p>
        </p:txBody>
      </p:sp>
    </p:spTree>
    <p:extLst>
      <p:ext uri="{BB962C8B-B14F-4D97-AF65-F5344CB8AC3E}">
        <p14:creationId xmlns:p14="http://schemas.microsoft.com/office/powerpoint/2010/main" val="30175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41E362-762C-411F-A802-EB4D56073E12}" type="slidenum">
              <a:rPr lang="en-CA" smtClean="0"/>
              <a:t>8</a:t>
            </a:fld>
            <a:endParaRPr lang="en-CA"/>
          </a:p>
        </p:txBody>
      </p:sp>
    </p:spTree>
    <p:extLst>
      <p:ext uri="{BB962C8B-B14F-4D97-AF65-F5344CB8AC3E}">
        <p14:creationId xmlns:p14="http://schemas.microsoft.com/office/powerpoint/2010/main" val="322245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recap, we have discovered that total sales and number of orders both indicate a steady growth, however, recent months (May to present) indicate a stagnation/decrease in sales despite the number of orders recovering in the last month. This is something of an anomaly as this inverse relationship (between sales and orders) was not recorded in the past.</a:t>
            </a:r>
          </a:p>
          <a:p>
            <a:endParaRPr lang="en-US" dirty="0"/>
          </a:p>
          <a:p>
            <a:r>
              <a:rPr lang="en-US" dirty="0"/>
              <a:t>We have also seen that beds/baths/tables, furniture décor, health and beauty products, computer accessories, and sports/leisure items to be the most successful in both revenue and general popularity. </a:t>
            </a:r>
            <a:endParaRPr lang="en-CA" dirty="0"/>
          </a:p>
        </p:txBody>
      </p:sp>
      <p:sp>
        <p:nvSpPr>
          <p:cNvPr id="4" name="Slide Number Placeholder 3"/>
          <p:cNvSpPr>
            <a:spLocks noGrp="1"/>
          </p:cNvSpPr>
          <p:nvPr>
            <p:ph type="sldNum" sz="quarter" idx="5"/>
          </p:nvPr>
        </p:nvSpPr>
        <p:spPr/>
        <p:txBody>
          <a:bodyPr/>
          <a:lstStyle/>
          <a:p>
            <a:fld id="{F941E362-762C-411F-A802-EB4D56073E12}" type="slidenum">
              <a:rPr lang="en-CA" smtClean="0"/>
              <a:t>9</a:t>
            </a:fld>
            <a:endParaRPr lang="en-CA"/>
          </a:p>
        </p:txBody>
      </p:sp>
    </p:spTree>
    <p:extLst>
      <p:ext uri="{BB962C8B-B14F-4D97-AF65-F5344CB8AC3E}">
        <p14:creationId xmlns:p14="http://schemas.microsoft.com/office/powerpoint/2010/main" val="280443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seen a general positive customer reviews of company’s products, however, a drop is observed during the months of October 2017 to March 2018. This may be attributed to the drops seen from regions such as </a:t>
            </a:r>
            <a:r>
              <a:rPr lang="en-CA" b="0" i="0" dirty="0">
                <a:solidFill>
                  <a:srgbClr val="333333"/>
                </a:solidFill>
                <a:effectLst/>
                <a:latin typeface="Tableau Book"/>
              </a:rPr>
              <a:t>RJ (</a:t>
            </a:r>
            <a:r>
              <a:rPr lang="en-CA" sz="1200" u="sng"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hlinkClick r:id="rId3"/>
              </a:rPr>
              <a:t>Rio de Janeiro</a:t>
            </a:r>
            <a:r>
              <a:rPr lang="en-CA" sz="1200" u="sng"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CA" sz="12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MG (</a:t>
            </a:r>
            <a:r>
              <a:rPr lang="en-CA" sz="1200" u="sng"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hlinkClick r:id="rId4"/>
              </a:rPr>
              <a:t>Minas Gerais</a:t>
            </a:r>
            <a:r>
              <a:rPr lang="en-CA" sz="12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SC (</a:t>
            </a:r>
            <a:r>
              <a:rPr lang="en-CA" sz="1200" u="sng"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hlinkClick r:id="rId5"/>
              </a:rPr>
              <a:t>Santa Catarina</a:t>
            </a:r>
            <a:r>
              <a:rPr lang="en-CA" sz="12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US" dirty="0"/>
              <a:t>and in some parts, RR(</a:t>
            </a:r>
            <a:r>
              <a:rPr lang="en-CA" b="0" i="0" u="none" strike="noStrike" dirty="0">
                <a:solidFill>
                  <a:srgbClr val="0645AD"/>
                </a:solidFill>
                <a:effectLst/>
                <a:latin typeface="Arial" panose="020B0604020202020204" pitchFamily="34" charset="0"/>
                <a:hlinkClick r:id="rId6" tooltip="Roraima"/>
              </a:rPr>
              <a:t>Roraima</a:t>
            </a:r>
            <a:r>
              <a:rPr lang="en-CA" b="0" i="0" u="none" strike="noStrike" dirty="0">
                <a:solidFill>
                  <a:srgbClr val="0645AD"/>
                </a:solidFill>
                <a:effectLst/>
                <a:latin typeface="Arial" panose="020B0604020202020204" pitchFamily="34" charset="0"/>
              </a:rPr>
              <a:t>)</a:t>
            </a:r>
            <a:r>
              <a:rPr lang="en-US" dirty="0"/>
              <a:t>, PA(</a:t>
            </a:r>
            <a:r>
              <a:rPr lang="en-CA" b="0" i="0" u="none" strike="noStrike" dirty="0">
                <a:solidFill>
                  <a:srgbClr val="0645AD"/>
                </a:solidFill>
                <a:effectLst/>
                <a:latin typeface="Arial" panose="020B0604020202020204" pitchFamily="34" charset="0"/>
                <a:hlinkClick r:id="rId7" tooltip="Pará"/>
              </a:rPr>
              <a:t>Pará</a:t>
            </a:r>
            <a:r>
              <a:rPr lang="en-CA" b="0" i="0" u="none" strike="noStrike" dirty="0">
                <a:solidFill>
                  <a:srgbClr val="0645AD"/>
                </a:solidFill>
                <a:effectLst/>
                <a:latin typeface="Arial" panose="020B0604020202020204" pitchFamily="34" charset="0"/>
              </a:rPr>
              <a:t>)</a:t>
            </a:r>
            <a:r>
              <a:rPr lang="en-US" dirty="0"/>
              <a:t>, and SE(</a:t>
            </a:r>
            <a:r>
              <a:rPr lang="en-CA" b="0" i="0" u="sng" dirty="0">
                <a:solidFill>
                  <a:srgbClr val="0645AD"/>
                </a:solidFill>
                <a:effectLst/>
                <a:latin typeface="Arial" panose="020B0604020202020204" pitchFamily="34" charset="0"/>
                <a:hlinkClick r:id="rId8"/>
              </a:rPr>
              <a:t>Sergipe</a:t>
            </a:r>
            <a:r>
              <a:rPr lang="en-CA" b="0" i="0" u="sng" dirty="0">
                <a:solidFill>
                  <a:srgbClr val="0645AD"/>
                </a:solidFill>
                <a:effectLst/>
                <a:latin typeface="Arial" panose="020B0604020202020204" pitchFamily="34" charset="0"/>
              </a:rPr>
              <a:t>)</a:t>
            </a:r>
          </a:p>
          <a:p>
            <a:endParaRPr lang="en-CA" b="0" i="0" u="sng" dirty="0">
              <a:solidFill>
                <a:srgbClr val="0645AD"/>
              </a:solidFill>
              <a:effectLst/>
              <a:latin typeface="Arial" panose="020B0604020202020204" pitchFamily="34" charset="0"/>
            </a:endParaRPr>
          </a:p>
          <a:p>
            <a:r>
              <a:rPr lang="en-CA" b="0" i="0" u="none" dirty="0">
                <a:solidFill>
                  <a:srgbClr val="0645AD"/>
                </a:solidFill>
                <a:effectLst/>
                <a:latin typeface="Arial" panose="020B0604020202020204" pitchFamily="34" charset="0"/>
              </a:rPr>
              <a:t>We also see that customer satisfaction and sales are in fact not likely to be correlated with a Pearson correlation score of </a:t>
            </a:r>
            <a:r>
              <a:rPr lang="en-US" dirty="0"/>
              <a:t>-0.0865</a:t>
            </a:r>
            <a:endParaRPr lang="en-CA" b="0" i="0" u="none" dirty="0">
              <a:solidFill>
                <a:srgbClr val="0645AD"/>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941E362-762C-411F-A802-EB4D56073E12}" type="slidenum">
              <a:rPr lang="en-CA" smtClean="0"/>
              <a:t>10</a:t>
            </a:fld>
            <a:endParaRPr lang="en-CA"/>
          </a:p>
        </p:txBody>
      </p:sp>
    </p:spTree>
    <p:extLst>
      <p:ext uri="{BB962C8B-B14F-4D97-AF65-F5344CB8AC3E}">
        <p14:creationId xmlns:p14="http://schemas.microsoft.com/office/powerpoint/2010/main" val="1451382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forward, based on what we know, we can hope to increase the decreasing sales by implementing marketing strategies to sell/improve on products that are already doing well (such as beauty products and computer accessories) and relying on their existing success. Alternatively, it can aim to improve on other items that are poorly received in hopes of boosting sales in areas where it was previously unsuccessful. </a:t>
            </a:r>
          </a:p>
          <a:p>
            <a:endParaRPr lang="en-US" dirty="0"/>
          </a:p>
          <a:p>
            <a:r>
              <a:rPr lang="en-US" dirty="0"/>
              <a:t>In another note, determining the cause of the decreased rating during the October to March can help to address issues that the consumers had in those months and implement preventative measures to increase customer ratings and maintain customer retention rates. </a:t>
            </a:r>
          </a:p>
          <a:p>
            <a:endParaRPr lang="en-US" dirty="0"/>
          </a:p>
          <a:p>
            <a:r>
              <a:rPr lang="en-US" dirty="0"/>
              <a:t>One thing that we can explore during the analysis is “</a:t>
            </a:r>
            <a:r>
              <a:rPr lang="en-US" b="1" dirty="0"/>
              <a:t>how the products, regions, reviews impact the total sale as well as creating a predictive model based on these variables to determine a workable improvement to company sale</a:t>
            </a:r>
            <a:r>
              <a:rPr lang="en-US" dirty="0"/>
              <a:t>” </a:t>
            </a:r>
          </a:p>
          <a:p>
            <a:endParaRPr lang="en-CA" dirty="0"/>
          </a:p>
        </p:txBody>
      </p:sp>
      <p:sp>
        <p:nvSpPr>
          <p:cNvPr id="4" name="Slide Number Placeholder 3"/>
          <p:cNvSpPr>
            <a:spLocks noGrp="1"/>
          </p:cNvSpPr>
          <p:nvPr>
            <p:ph type="sldNum" sz="quarter" idx="5"/>
          </p:nvPr>
        </p:nvSpPr>
        <p:spPr/>
        <p:txBody>
          <a:bodyPr/>
          <a:lstStyle/>
          <a:p>
            <a:fld id="{F941E362-762C-411F-A802-EB4D56073E12}" type="slidenum">
              <a:rPr lang="en-CA" smtClean="0"/>
              <a:t>11</a:t>
            </a:fld>
            <a:endParaRPr lang="en-CA"/>
          </a:p>
        </p:txBody>
      </p:sp>
    </p:spTree>
    <p:extLst>
      <p:ext uri="{BB962C8B-B14F-4D97-AF65-F5344CB8AC3E}">
        <p14:creationId xmlns:p14="http://schemas.microsoft.com/office/powerpoint/2010/main" val="373529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11/22/2022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93158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2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97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59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9427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90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585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96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653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06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11/22/2022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940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11/22/2022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16961644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11/relationships/webextension" Target="../webextensions/webextension1.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11/relationships/webextension" Target="../webextensions/webextension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n abstract genetic concept">
            <a:extLst>
              <a:ext uri="{FF2B5EF4-FFF2-40B4-BE49-F238E27FC236}">
                <a16:creationId xmlns:a16="http://schemas.microsoft.com/office/drawing/2014/main" id="{87898AEB-41BC-689F-B684-41BF5A86B808}"/>
              </a:ext>
            </a:extLst>
          </p:cNvPr>
          <p:cNvPicPr>
            <a:picLocks noChangeAspect="1"/>
          </p:cNvPicPr>
          <p:nvPr/>
        </p:nvPicPr>
        <p:blipFill rotWithShape="1">
          <a:blip r:embed="rId2"/>
          <a:srcRect t="24453" r="-1" b="19282"/>
          <a:stretch/>
        </p:blipFill>
        <p:spPr>
          <a:xfrm>
            <a:off x="3048" y="10"/>
            <a:ext cx="12188952" cy="6857990"/>
          </a:xfrm>
          <a:prstGeom prst="rect">
            <a:avLst/>
          </a:prstGeom>
        </p:spPr>
      </p:pic>
      <p:sp>
        <p:nvSpPr>
          <p:cNvPr id="54"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440167D-55F0-A3B0-9707-7A9D2907FC69}"/>
              </a:ext>
            </a:extLst>
          </p:cNvPr>
          <p:cNvSpPr>
            <a:spLocks noGrp="1"/>
          </p:cNvSpPr>
          <p:nvPr>
            <p:ph type="ctrTitle"/>
          </p:nvPr>
        </p:nvSpPr>
        <p:spPr>
          <a:xfrm>
            <a:off x="561865" y="1247140"/>
            <a:ext cx="6404554" cy="3450844"/>
          </a:xfrm>
        </p:spPr>
        <p:txBody>
          <a:bodyPr>
            <a:normAutofit fontScale="90000"/>
          </a:bodyPr>
          <a:lstStyle/>
          <a:p>
            <a:r>
              <a:rPr lang="en-US" dirty="0"/>
              <a:t>A&amp;B Co.</a:t>
            </a:r>
            <a:br>
              <a:rPr lang="en-US" dirty="0"/>
            </a:br>
            <a:r>
              <a:rPr lang="en-US" dirty="0"/>
              <a:t>Current Market Summary &amp; Developments </a:t>
            </a:r>
            <a:endParaRPr lang="en-CA" dirty="0"/>
          </a:p>
        </p:txBody>
      </p:sp>
      <p:sp>
        <p:nvSpPr>
          <p:cNvPr id="3" name="Subtitle 2">
            <a:extLst>
              <a:ext uri="{FF2B5EF4-FFF2-40B4-BE49-F238E27FC236}">
                <a16:creationId xmlns:a16="http://schemas.microsoft.com/office/drawing/2014/main" id="{3F0B9828-9F65-D58A-E0C2-A8605B647BE1}"/>
              </a:ext>
            </a:extLst>
          </p:cNvPr>
          <p:cNvSpPr>
            <a:spLocks noGrp="1"/>
          </p:cNvSpPr>
          <p:nvPr>
            <p:ph type="subTitle" idx="1"/>
          </p:nvPr>
        </p:nvSpPr>
        <p:spPr>
          <a:xfrm>
            <a:off x="561864" y="4818126"/>
            <a:ext cx="6404555" cy="1268984"/>
          </a:xfrm>
        </p:spPr>
        <p:txBody>
          <a:bodyPr>
            <a:normAutofit fontScale="62500" lnSpcReduction="20000"/>
          </a:bodyPr>
          <a:lstStyle/>
          <a:p>
            <a:r>
              <a:rPr lang="en-US" dirty="0"/>
              <a:t>Exploratory Data Analysis on current business trajectories and customer satisfaction</a:t>
            </a:r>
          </a:p>
          <a:p>
            <a:endParaRPr lang="en-US" dirty="0"/>
          </a:p>
          <a:p>
            <a:r>
              <a:rPr lang="en-US" b="1" dirty="0"/>
              <a:t>Last Updated: </a:t>
            </a:r>
            <a:r>
              <a:rPr lang="en-US" dirty="0"/>
              <a:t>November 21</a:t>
            </a:r>
            <a:r>
              <a:rPr lang="en-US" baseline="30000" dirty="0"/>
              <a:t>st</a:t>
            </a:r>
            <a:r>
              <a:rPr lang="en-US" dirty="0"/>
              <a:t>, 2022</a:t>
            </a:r>
            <a:endParaRPr lang="en-CA" dirty="0"/>
          </a:p>
        </p:txBody>
      </p:sp>
      <p:sp>
        <p:nvSpPr>
          <p:cNvPr id="51" name="Rectangle 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3" name="Rectangle 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6742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51B9-155B-2D6C-C279-2052481C860C}"/>
              </a:ext>
            </a:extLst>
          </p:cNvPr>
          <p:cNvSpPr>
            <a:spLocks noGrp="1"/>
          </p:cNvSpPr>
          <p:nvPr>
            <p:ph type="title"/>
          </p:nvPr>
        </p:nvSpPr>
        <p:spPr/>
        <p:txBody>
          <a:bodyPr/>
          <a:lstStyle/>
          <a:p>
            <a:r>
              <a:rPr lang="en-CA" dirty="0"/>
              <a:t>Summary of Current Customer Satisfaction</a:t>
            </a:r>
          </a:p>
        </p:txBody>
      </p:sp>
      <p:sp>
        <p:nvSpPr>
          <p:cNvPr id="3" name="Content Placeholder 2">
            <a:extLst>
              <a:ext uri="{FF2B5EF4-FFF2-40B4-BE49-F238E27FC236}">
                <a16:creationId xmlns:a16="http://schemas.microsoft.com/office/drawing/2014/main" id="{00126A8F-8281-9A25-5250-31056D4A77A5}"/>
              </a:ext>
            </a:extLst>
          </p:cNvPr>
          <p:cNvSpPr>
            <a:spLocks noGrp="1"/>
          </p:cNvSpPr>
          <p:nvPr>
            <p:ph idx="1"/>
          </p:nvPr>
        </p:nvSpPr>
        <p:spPr>
          <a:xfrm>
            <a:off x="1587710" y="2160016"/>
            <a:ext cx="8445053" cy="3926152"/>
          </a:xfrm>
        </p:spPr>
        <p:txBody>
          <a:bodyPr/>
          <a:lstStyle/>
          <a:p>
            <a:r>
              <a:rPr lang="en-CA" dirty="0"/>
              <a:t>Generally positive reception by consumers, but lower ratings were observed during October 2017 to March 2018</a:t>
            </a:r>
          </a:p>
          <a:p>
            <a:endParaRPr lang="en-CA" dirty="0"/>
          </a:p>
          <a:p>
            <a:r>
              <a:rPr lang="en-CA" dirty="0"/>
              <a:t>Customer satisfaction and sales are unlikely to be correlated (</a:t>
            </a:r>
            <a:r>
              <a:rPr lang="el-GR" dirty="0"/>
              <a:t>ρ</a:t>
            </a:r>
            <a:r>
              <a:rPr lang="en-US" dirty="0"/>
              <a:t> = -0.0865)</a:t>
            </a:r>
            <a:endParaRPr lang="en-CA" dirty="0"/>
          </a:p>
          <a:p>
            <a:endParaRPr lang="en-CA" dirty="0"/>
          </a:p>
        </p:txBody>
      </p:sp>
    </p:spTree>
    <p:extLst>
      <p:ext uri="{BB962C8B-B14F-4D97-AF65-F5344CB8AC3E}">
        <p14:creationId xmlns:p14="http://schemas.microsoft.com/office/powerpoint/2010/main" val="220528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8BB8-C643-F13A-4230-D67044E5564E}"/>
              </a:ext>
            </a:extLst>
          </p:cNvPr>
          <p:cNvSpPr>
            <a:spLocks noGrp="1"/>
          </p:cNvSpPr>
          <p:nvPr>
            <p:ph type="title"/>
          </p:nvPr>
        </p:nvSpPr>
        <p:spPr/>
        <p:txBody>
          <a:bodyPr/>
          <a:lstStyle/>
          <a:p>
            <a:r>
              <a:rPr lang="en-CA" dirty="0"/>
              <a:t>Moving Forward </a:t>
            </a:r>
          </a:p>
        </p:txBody>
      </p:sp>
      <p:sp>
        <p:nvSpPr>
          <p:cNvPr id="3" name="Content Placeholder 2">
            <a:extLst>
              <a:ext uri="{FF2B5EF4-FFF2-40B4-BE49-F238E27FC236}">
                <a16:creationId xmlns:a16="http://schemas.microsoft.com/office/drawing/2014/main" id="{F30B3885-51AC-CD1A-1CEE-C8328D0C82E9}"/>
              </a:ext>
            </a:extLst>
          </p:cNvPr>
          <p:cNvSpPr>
            <a:spLocks noGrp="1"/>
          </p:cNvSpPr>
          <p:nvPr>
            <p:ph idx="1"/>
          </p:nvPr>
        </p:nvSpPr>
        <p:spPr>
          <a:xfrm>
            <a:off x="1510796" y="1869456"/>
            <a:ext cx="5180560" cy="3926152"/>
          </a:xfrm>
        </p:spPr>
        <p:txBody>
          <a:bodyPr/>
          <a:lstStyle/>
          <a:p>
            <a:r>
              <a:rPr lang="en-CA" dirty="0"/>
              <a:t>Implement marketing strategies to increase sales; possibly by incorporating items that are most popular/profitable</a:t>
            </a:r>
          </a:p>
          <a:p>
            <a:endParaRPr lang="en-CA" dirty="0"/>
          </a:p>
          <a:p>
            <a:endParaRPr lang="en-CA" dirty="0"/>
          </a:p>
          <a:p>
            <a:endParaRPr lang="en-CA" dirty="0"/>
          </a:p>
        </p:txBody>
      </p:sp>
      <p:sp>
        <p:nvSpPr>
          <p:cNvPr id="4" name="Content Placeholder 2">
            <a:extLst>
              <a:ext uri="{FF2B5EF4-FFF2-40B4-BE49-F238E27FC236}">
                <a16:creationId xmlns:a16="http://schemas.microsoft.com/office/drawing/2014/main" id="{32F95A0A-6322-7DD8-8325-28C4BA755FC8}"/>
              </a:ext>
            </a:extLst>
          </p:cNvPr>
          <p:cNvSpPr txBox="1">
            <a:spLocks/>
          </p:cNvSpPr>
          <p:nvPr/>
        </p:nvSpPr>
        <p:spPr>
          <a:xfrm>
            <a:off x="6691356" y="1865962"/>
            <a:ext cx="5180560" cy="3926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Determine cause of decreased rating during the October to March to address issues from consumers</a:t>
            </a:r>
          </a:p>
          <a:p>
            <a:endParaRPr lang="en-CA" dirty="0"/>
          </a:p>
          <a:p>
            <a:endParaRPr lang="en-CA" dirty="0"/>
          </a:p>
          <a:p>
            <a:endParaRPr lang="en-CA" dirty="0"/>
          </a:p>
        </p:txBody>
      </p:sp>
      <p:pic>
        <p:nvPicPr>
          <p:cNvPr id="10" name="Picture 9">
            <a:extLst>
              <a:ext uri="{FF2B5EF4-FFF2-40B4-BE49-F238E27FC236}">
                <a16:creationId xmlns:a16="http://schemas.microsoft.com/office/drawing/2014/main" id="{8EF020F5-EF47-D56B-574C-E8286C65C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645" y="3829038"/>
            <a:ext cx="1721088" cy="1721088"/>
          </a:xfrm>
          <a:prstGeom prst="rect">
            <a:avLst/>
          </a:prstGeom>
        </p:spPr>
      </p:pic>
      <p:pic>
        <p:nvPicPr>
          <p:cNvPr id="16" name="Picture 15">
            <a:extLst>
              <a:ext uri="{FF2B5EF4-FFF2-40B4-BE49-F238E27FC236}">
                <a16:creationId xmlns:a16="http://schemas.microsoft.com/office/drawing/2014/main" id="{C96832D7-F5DE-286C-26BB-99B8D55278C8}"/>
              </a:ext>
            </a:extLst>
          </p:cNvPr>
          <p:cNvPicPr>
            <a:picLocks noChangeAspect="1"/>
          </p:cNvPicPr>
          <p:nvPr/>
        </p:nvPicPr>
        <p:blipFill>
          <a:blip r:embed="rId4"/>
          <a:stretch>
            <a:fillRect/>
          </a:stretch>
        </p:blipFill>
        <p:spPr>
          <a:xfrm flipH="1">
            <a:off x="8279825" y="3687771"/>
            <a:ext cx="2003622" cy="2003622"/>
          </a:xfrm>
          <a:prstGeom prst="rect">
            <a:avLst/>
          </a:prstGeom>
        </p:spPr>
      </p:pic>
    </p:spTree>
    <p:extLst>
      <p:ext uri="{BB962C8B-B14F-4D97-AF65-F5344CB8AC3E}">
        <p14:creationId xmlns:p14="http://schemas.microsoft.com/office/powerpoint/2010/main" val="355992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ED56-2FE1-C6B8-65F5-16EF47FC32D5}"/>
              </a:ext>
            </a:extLst>
          </p:cNvPr>
          <p:cNvSpPr>
            <a:spLocks noGrp="1"/>
          </p:cNvSpPr>
          <p:nvPr>
            <p:ph type="title"/>
          </p:nvPr>
        </p:nvSpPr>
        <p:spPr/>
        <p:txBody>
          <a:bodyPr/>
          <a:lstStyle/>
          <a:p>
            <a:r>
              <a:rPr lang="en-US" dirty="0"/>
              <a:t>Table of Contents</a:t>
            </a:r>
            <a:endParaRPr lang="en-CA" dirty="0"/>
          </a:p>
        </p:txBody>
      </p:sp>
      <p:sp>
        <p:nvSpPr>
          <p:cNvPr id="3" name="Content Placeholder 2">
            <a:extLst>
              <a:ext uri="{FF2B5EF4-FFF2-40B4-BE49-F238E27FC236}">
                <a16:creationId xmlns:a16="http://schemas.microsoft.com/office/drawing/2014/main" id="{6DA75478-63E1-4731-5B14-5BFDF9AF3E3B}"/>
              </a:ext>
            </a:extLst>
          </p:cNvPr>
          <p:cNvSpPr>
            <a:spLocks noGrp="1"/>
          </p:cNvSpPr>
          <p:nvPr>
            <p:ph idx="1"/>
          </p:nvPr>
        </p:nvSpPr>
        <p:spPr/>
        <p:txBody>
          <a:bodyPr/>
          <a:lstStyle/>
          <a:p>
            <a:r>
              <a:rPr lang="en-US" dirty="0"/>
              <a:t>Introducing our </a:t>
            </a:r>
            <a:r>
              <a:rPr lang="en-US" b="1" dirty="0">
                <a:solidFill>
                  <a:schemeClr val="accent2"/>
                </a:solidFill>
              </a:rPr>
              <a:t>Goals</a:t>
            </a:r>
          </a:p>
          <a:p>
            <a:r>
              <a:rPr lang="en-CA" dirty="0"/>
              <a:t>Summary of </a:t>
            </a:r>
            <a:r>
              <a:rPr lang="en-CA" b="1" dirty="0">
                <a:solidFill>
                  <a:schemeClr val="accent3"/>
                </a:solidFill>
              </a:rPr>
              <a:t>Sales Trajectories </a:t>
            </a:r>
          </a:p>
          <a:p>
            <a:r>
              <a:rPr lang="en-CA" dirty="0"/>
              <a:t>Summary of </a:t>
            </a:r>
            <a:r>
              <a:rPr lang="en-CA" b="1" dirty="0">
                <a:solidFill>
                  <a:schemeClr val="accent4"/>
                </a:solidFill>
              </a:rPr>
              <a:t>Customer Satisfaction </a:t>
            </a:r>
          </a:p>
          <a:p>
            <a:r>
              <a:rPr lang="en-CA" dirty="0"/>
              <a:t>Conclusions</a:t>
            </a:r>
          </a:p>
        </p:txBody>
      </p:sp>
    </p:spTree>
    <p:extLst>
      <p:ext uri="{BB962C8B-B14F-4D97-AF65-F5344CB8AC3E}">
        <p14:creationId xmlns:p14="http://schemas.microsoft.com/office/powerpoint/2010/main" val="423843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n abstract genetic concept">
            <a:extLst>
              <a:ext uri="{FF2B5EF4-FFF2-40B4-BE49-F238E27FC236}">
                <a16:creationId xmlns:a16="http://schemas.microsoft.com/office/drawing/2014/main" id="{87898AEB-41BC-689F-B684-41BF5A86B808}"/>
              </a:ext>
            </a:extLst>
          </p:cNvPr>
          <p:cNvPicPr>
            <a:picLocks noChangeAspect="1"/>
          </p:cNvPicPr>
          <p:nvPr/>
        </p:nvPicPr>
        <p:blipFill rotWithShape="1">
          <a:blip r:embed="rId2"/>
          <a:srcRect t="24453" r="-1" b="19282"/>
          <a:stretch/>
        </p:blipFill>
        <p:spPr>
          <a:xfrm>
            <a:off x="3048" y="10"/>
            <a:ext cx="12188952" cy="6857990"/>
          </a:xfrm>
          <a:prstGeom prst="rect">
            <a:avLst/>
          </a:prstGeom>
        </p:spPr>
      </p:pic>
      <p:sp>
        <p:nvSpPr>
          <p:cNvPr id="54"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440167D-55F0-A3B0-9707-7A9D2907FC69}"/>
              </a:ext>
            </a:extLst>
          </p:cNvPr>
          <p:cNvSpPr>
            <a:spLocks noGrp="1"/>
          </p:cNvSpPr>
          <p:nvPr>
            <p:ph type="ctrTitle"/>
          </p:nvPr>
        </p:nvSpPr>
        <p:spPr>
          <a:xfrm>
            <a:off x="573712" y="3733545"/>
            <a:ext cx="6404554" cy="2031696"/>
          </a:xfrm>
        </p:spPr>
        <p:txBody>
          <a:bodyPr>
            <a:normAutofit/>
          </a:bodyPr>
          <a:lstStyle/>
          <a:p>
            <a:r>
              <a:rPr lang="en-CA" dirty="0"/>
              <a:t>Introducing our Goals</a:t>
            </a:r>
          </a:p>
        </p:txBody>
      </p:sp>
      <p:sp>
        <p:nvSpPr>
          <p:cNvPr id="51" name="Rectangle 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3" name="Rectangle 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73099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6E4A-9570-0198-D157-96F204A3DEC7}"/>
              </a:ext>
            </a:extLst>
          </p:cNvPr>
          <p:cNvSpPr>
            <a:spLocks noGrp="1"/>
          </p:cNvSpPr>
          <p:nvPr>
            <p:ph type="title"/>
          </p:nvPr>
        </p:nvSpPr>
        <p:spPr>
          <a:xfrm>
            <a:off x="2716982" y="376161"/>
            <a:ext cx="7017132" cy="1550419"/>
          </a:xfrm>
        </p:spPr>
        <p:txBody>
          <a:bodyPr/>
          <a:lstStyle/>
          <a:p>
            <a:r>
              <a:rPr lang="en-US" dirty="0"/>
              <a:t>Goals for our Discussion</a:t>
            </a:r>
            <a:endParaRPr lang="en-CA" dirty="0"/>
          </a:p>
        </p:txBody>
      </p:sp>
      <p:sp>
        <p:nvSpPr>
          <p:cNvPr id="3" name="Content Placeholder 2">
            <a:extLst>
              <a:ext uri="{FF2B5EF4-FFF2-40B4-BE49-F238E27FC236}">
                <a16:creationId xmlns:a16="http://schemas.microsoft.com/office/drawing/2014/main" id="{C6354653-2534-C6EF-5037-5D0F6EE03D0B}"/>
              </a:ext>
            </a:extLst>
          </p:cNvPr>
          <p:cNvSpPr>
            <a:spLocks noGrp="1"/>
          </p:cNvSpPr>
          <p:nvPr>
            <p:ph idx="1"/>
          </p:nvPr>
        </p:nvSpPr>
        <p:spPr>
          <a:xfrm>
            <a:off x="1750080" y="1350818"/>
            <a:ext cx="9486690" cy="677188"/>
          </a:xfrm>
        </p:spPr>
        <p:txBody>
          <a:bodyPr/>
          <a:lstStyle/>
          <a:p>
            <a:r>
              <a:rPr lang="en-US" dirty="0"/>
              <a:t>We want to know a summary of </a:t>
            </a:r>
            <a:r>
              <a:rPr lang="en-US" b="1" dirty="0"/>
              <a:t>sales and operations </a:t>
            </a:r>
            <a:r>
              <a:rPr lang="en-US" dirty="0"/>
              <a:t>so far: </a:t>
            </a:r>
          </a:p>
        </p:txBody>
      </p:sp>
      <p:grpSp>
        <p:nvGrpSpPr>
          <p:cNvPr id="47" name="Group 46">
            <a:extLst>
              <a:ext uri="{FF2B5EF4-FFF2-40B4-BE49-F238E27FC236}">
                <a16:creationId xmlns:a16="http://schemas.microsoft.com/office/drawing/2014/main" id="{78DF7F5B-B8B6-38C0-830A-D7D9EC3383D6}"/>
              </a:ext>
            </a:extLst>
          </p:cNvPr>
          <p:cNvGrpSpPr/>
          <p:nvPr/>
        </p:nvGrpSpPr>
        <p:grpSpPr>
          <a:xfrm>
            <a:off x="2102032" y="535679"/>
            <a:ext cx="8782785" cy="5786642"/>
            <a:chOff x="1821505" y="1071358"/>
            <a:chExt cx="8782785" cy="5786642"/>
          </a:xfrm>
        </p:grpSpPr>
        <p:graphicFrame>
          <p:nvGraphicFramePr>
            <p:cNvPr id="42" name="Diagram 41">
              <a:extLst>
                <a:ext uri="{FF2B5EF4-FFF2-40B4-BE49-F238E27FC236}">
                  <a16:creationId xmlns:a16="http://schemas.microsoft.com/office/drawing/2014/main" id="{F6ECB523-A52E-2B91-71A5-8DFF9F10DB00}"/>
                </a:ext>
              </a:extLst>
            </p:cNvPr>
            <p:cNvGraphicFramePr/>
            <p:nvPr>
              <p:extLst>
                <p:ext uri="{D42A27DB-BD31-4B8C-83A1-F6EECF244321}">
                  <p14:modId xmlns:p14="http://schemas.microsoft.com/office/powerpoint/2010/main" val="2790357171"/>
                </p:ext>
              </p:extLst>
            </p:nvPr>
          </p:nvGraphicFramePr>
          <p:xfrm>
            <a:off x="1821505" y="1071358"/>
            <a:ext cx="8782785" cy="5786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a:extLst>
                <a:ext uri="{FF2B5EF4-FFF2-40B4-BE49-F238E27FC236}">
                  <a16:creationId xmlns:a16="http://schemas.microsoft.com/office/drawing/2014/main" id="{9787B71D-49D7-958E-3C83-3156A40EB8C2}"/>
                </a:ext>
              </a:extLst>
            </p:cNvPr>
            <p:cNvSpPr txBox="1"/>
            <p:nvPr/>
          </p:nvSpPr>
          <p:spPr>
            <a:xfrm>
              <a:off x="2971799" y="4247437"/>
              <a:ext cx="2022231" cy="1200329"/>
            </a:xfrm>
            <a:prstGeom prst="rect">
              <a:avLst/>
            </a:prstGeom>
            <a:noFill/>
          </p:spPr>
          <p:txBody>
            <a:bodyPr wrap="square" rtlCol="0">
              <a:spAutoFit/>
            </a:bodyPr>
            <a:lstStyle/>
            <a:p>
              <a:r>
                <a:rPr lang="en-US" sz="1800" dirty="0"/>
                <a:t>How Have our </a:t>
              </a:r>
              <a:r>
                <a:rPr lang="en-US" sz="1800" b="1" dirty="0">
                  <a:solidFill>
                    <a:schemeClr val="accent3"/>
                  </a:solidFill>
                </a:rPr>
                <a:t>Sales Changed Over Time</a:t>
              </a:r>
              <a:r>
                <a:rPr lang="en-US" sz="1800" dirty="0"/>
                <a:t>?</a:t>
              </a:r>
              <a:endParaRPr lang="en-CA" sz="1800" dirty="0"/>
            </a:p>
            <a:p>
              <a:endParaRPr lang="en-CA" dirty="0"/>
            </a:p>
          </p:txBody>
        </p:sp>
        <p:sp>
          <p:nvSpPr>
            <p:cNvPr id="45" name="TextBox 44">
              <a:extLst>
                <a:ext uri="{FF2B5EF4-FFF2-40B4-BE49-F238E27FC236}">
                  <a16:creationId xmlns:a16="http://schemas.microsoft.com/office/drawing/2014/main" id="{D79EFF9B-CB6D-D42A-0085-B927959C3BDB}"/>
                </a:ext>
              </a:extLst>
            </p:cNvPr>
            <p:cNvSpPr txBox="1"/>
            <p:nvPr/>
          </p:nvSpPr>
          <p:spPr>
            <a:xfrm>
              <a:off x="7424163" y="4247436"/>
              <a:ext cx="2022231" cy="923330"/>
            </a:xfrm>
            <a:prstGeom prst="rect">
              <a:avLst/>
            </a:prstGeom>
            <a:noFill/>
          </p:spPr>
          <p:txBody>
            <a:bodyPr wrap="square" rtlCol="0">
              <a:spAutoFit/>
            </a:bodyPr>
            <a:lstStyle/>
            <a:p>
              <a:pPr lvl="0"/>
              <a:r>
                <a:rPr lang="en-US" sz="1800" dirty="0"/>
                <a:t>Are our </a:t>
              </a:r>
              <a:r>
                <a:rPr lang="en-US" sz="1800" b="1" dirty="0">
                  <a:solidFill>
                    <a:schemeClr val="accent4"/>
                  </a:solidFill>
                </a:rPr>
                <a:t>Customers Satisfied</a:t>
              </a:r>
              <a:r>
                <a:rPr lang="en-US" sz="1800" dirty="0"/>
                <a:t>? </a:t>
              </a:r>
              <a:endParaRPr lang="en-CA" sz="1800" dirty="0"/>
            </a:p>
          </p:txBody>
        </p:sp>
        <p:sp>
          <p:nvSpPr>
            <p:cNvPr id="46" name="TextBox 45">
              <a:extLst>
                <a:ext uri="{FF2B5EF4-FFF2-40B4-BE49-F238E27FC236}">
                  <a16:creationId xmlns:a16="http://schemas.microsoft.com/office/drawing/2014/main" id="{CA816443-1171-1188-F6E0-533EACB7A03B}"/>
                </a:ext>
              </a:extLst>
            </p:cNvPr>
            <p:cNvSpPr txBox="1"/>
            <p:nvPr/>
          </p:nvSpPr>
          <p:spPr>
            <a:xfrm>
              <a:off x="5151337" y="4108936"/>
              <a:ext cx="1716620" cy="1200329"/>
            </a:xfrm>
            <a:prstGeom prst="rect">
              <a:avLst/>
            </a:prstGeom>
            <a:noFill/>
          </p:spPr>
          <p:txBody>
            <a:bodyPr wrap="square" rtlCol="0">
              <a:spAutoFit/>
            </a:bodyPr>
            <a:lstStyle/>
            <a:p>
              <a:r>
                <a:rPr lang="en-US" dirty="0"/>
                <a:t>Is </a:t>
              </a:r>
              <a:r>
                <a:rPr lang="en-US" b="1" dirty="0">
                  <a:solidFill>
                    <a:schemeClr val="accent4"/>
                  </a:solidFill>
                </a:rPr>
                <a:t>Customer Satisfaction </a:t>
              </a:r>
              <a:r>
                <a:rPr lang="en-US" dirty="0"/>
                <a:t>Correlated to </a:t>
              </a:r>
              <a:r>
                <a:rPr lang="en-US" b="1" dirty="0">
                  <a:solidFill>
                    <a:schemeClr val="accent3"/>
                  </a:solidFill>
                </a:rPr>
                <a:t>Sales</a:t>
              </a:r>
              <a:r>
                <a:rPr lang="en-US" dirty="0"/>
                <a:t>?</a:t>
              </a:r>
              <a:endParaRPr lang="en-CA" dirty="0"/>
            </a:p>
          </p:txBody>
        </p:sp>
      </p:grpSp>
    </p:spTree>
    <p:extLst>
      <p:ext uri="{BB962C8B-B14F-4D97-AF65-F5344CB8AC3E}">
        <p14:creationId xmlns:p14="http://schemas.microsoft.com/office/powerpoint/2010/main" val="219063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B838E-A41A-3AF3-592B-89595CC68C56}"/>
              </a:ext>
            </a:extLst>
          </p:cNvPr>
          <p:cNvSpPr>
            <a:spLocks noGrp="1"/>
          </p:cNvSpPr>
          <p:nvPr>
            <p:ph type="title"/>
          </p:nvPr>
        </p:nvSpPr>
        <p:spPr>
          <a:xfrm>
            <a:off x="1777323" y="4243241"/>
            <a:ext cx="3853829" cy="1849586"/>
          </a:xfrm>
        </p:spPr>
        <p:txBody>
          <a:bodyPr>
            <a:normAutofit/>
          </a:bodyPr>
          <a:lstStyle/>
          <a:p>
            <a:pPr>
              <a:lnSpc>
                <a:spcPct val="90000"/>
              </a:lnSpc>
            </a:pPr>
            <a:r>
              <a:rPr lang="en-US" sz="4100" dirty="0"/>
              <a:t>Summary of </a:t>
            </a:r>
            <a:r>
              <a:rPr lang="en-US" sz="4100" dirty="0">
                <a:solidFill>
                  <a:schemeClr val="accent3"/>
                </a:solidFill>
              </a:rPr>
              <a:t>Sales Trajectories</a:t>
            </a:r>
            <a:endParaRPr lang="en-CA" sz="4100" dirty="0">
              <a:solidFill>
                <a:schemeClr val="accent3"/>
              </a:solidFill>
            </a:endParaRPr>
          </a:p>
        </p:txBody>
      </p:sp>
      <p:sp>
        <p:nvSpPr>
          <p:cNvPr id="14" name="Content Placeholder 13">
            <a:extLst>
              <a:ext uri="{FF2B5EF4-FFF2-40B4-BE49-F238E27FC236}">
                <a16:creationId xmlns:a16="http://schemas.microsoft.com/office/drawing/2014/main" id="{499771FA-8982-0E4D-CDE9-52C6FBC65A65}"/>
              </a:ext>
            </a:extLst>
          </p:cNvPr>
          <p:cNvSpPr>
            <a:spLocks noGrp="1"/>
          </p:cNvSpPr>
          <p:nvPr>
            <p:ph idx="1"/>
          </p:nvPr>
        </p:nvSpPr>
        <p:spPr>
          <a:xfrm>
            <a:off x="6155705" y="4202832"/>
            <a:ext cx="5264729" cy="1883335"/>
          </a:xfrm>
        </p:spPr>
        <p:txBody>
          <a:bodyPr>
            <a:normAutofit/>
          </a:bodyPr>
          <a:lstStyle/>
          <a:p>
            <a:r>
              <a:rPr lang="en-US" dirty="0"/>
              <a:t>Both the </a:t>
            </a:r>
            <a:r>
              <a:rPr lang="en-US" b="1" dirty="0">
                <a:solidFill>
                  <a:srgbClr val="FF0000"/>
                </a:solidFill>
              </a:rPr>
              <a:t>Number of Orders </a:t>
            </a:r>
            <a:r>
              <a:rPr lang="en-US" dirty="0"/>
              <a:t>and </a:t>
            </a:r>
            <a:r>
              <a:rPr lang="en-US" b="1" dirty="0">
                <a:solidFill>
                  <a:schemeClr val="accent1">
                    <a:lumMod val="60000"/>
                    <a:lumOff val="40000"/>
                  </a:schemeClr>
                </a:solidFill>
              </a:rPr>
              <a:t>Sales</a:t>
            </a:r>
            <a:r>
              <a:rPr lang="en-US" dirty="0"/>
              <a:t> have increased over time</a:t>
            </a:r>
          </a:p>
          <a:p>
            <a:endParaRPr lang="en-US" dirty="0"/>
          </a:p>
          <a:p>
            <a:r>
              <a:rPr lang="en-US" dirty="0"/>
              <a:t>Decrease of </a:t>
            </a:r>
            <a:r>
              <a:rPr lang="en-US" b="1" dirty="0">
                <a:solidFill>
                  <a:schemeClr val="accent1">
                    <a:lumMod val="60000"/>
                    <a:lumOff val="40000"/>
                  </a:schemeClr>
                </a:solidFill>
              </a:rPr>
              <a:t>Sale</a:t>
            </a:r>
            <a:r>
              <a:rPr lang="en-US" dirty="0"/>
              <a:t> in recent months </a:t>
            </a:r>
          </a:p>
        </p:txBody>
      </p:sp>
      <p:pic>
        <p:nvPicPr>
          <p:cNvPr id="10" name="Content Placeholder 9" descr="Chart, line chart&#10;&#10;Description automatically generated">
            <a:extLst>
              <a:ext uri="{FF2B5EF4-FFF2-40B4-BE49-F238E27FC236}">
                <a16:creationId xmlns:a16="http://schemas.microsoft.com/office/drawing/2014/main" id="{BDC6B791-F34B-F03D-DFE4-688B5DBB2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323" y="565153"/>
            <a:ext cx="7122815" cy="3151845"/>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0F8CC522-DD21-FFDC-2670-4F887D4363CA}"/>
                  </a:ext>
                </a:extLst>
              </p:cNvPr>
              <p:cNvGraphicFramePr>
                <a:graphicFrameLocks noGrp="1"/>
              </p:cNvGraphicFramePr>
              <p:nvPr>
                <p:extLst>
                  <p:ext uri="{D42A27DB-BD31-4B8C-83A1-F6EECF244321}">
                    <p14:modId xmlns:p14="http://schemas.microsoft.com/office/powerpoint/2010/main" val="2461285817"/>
                  </p:ext>
                </p:extLst>
              </p:nvPr>
            </p:nvGraphicFramePr>
            <p:xfrm>
              <a:off x="1789083" y="565153"/>
              <a:ext cx="7122815" cy="316864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3" name="Add-in 2" title="VizSlides">
                <a:extLst>
                  <a:ext uri="{FF2B5EF4-FFF2-40B4-BE49-F238E27FC236}">
                    <a16:creationId xmlns:a16="http://schemas.microsoft.com/office/drawing/2014/main" id="{0F8CC522-DD21-FFDC-2670-4F887D4363CA}"/>
                  </a:ext>
                </a:extLst>
              </p:cNvPr>
              <p:cNvPicPr>
                <a:picLocks noGrp="1" noRot="1" noChangeAspect="1" noMove="1" noResize="1" noEditPoints="1" noAdjustHandles="1" noChangeArrowheads="1" noChangeShapeType="1"/>
              </p:cNvPicPr>
              <p:nvPr/>
            </p:nvPicPr>
            <p:blipFill>
              <a:blip r:embed="rId5"/>
              <a:stretch>
                <a:fillRect/>
              </a:stretch>
            </p:blipFill>
            <p:spPr>
              <a:xfrm>
                <a:off x="1789083" y="565153"/>
                <a:ext cx="7122815" cy="3168646"/>
              </a:xfrm>
              <a:prstGeom prst="rect">
                <a:avLst/>
              </a:prstGeom>
            </p:spPr>
          </p:pic>
        </mc:Fallback>
      </mc:AlternateContent>
      <p:sp>
        <p:nvSpPr>
          <p:cNvPr id="13" name="Oval 12">
            <a:extLst>
              <a:ext uri="{FF2B5EF4-FFF2-40B4-BE49-F238E27FC236}">
                <a16:creationId xmlns:a16="http://schemas.microsoft.com/office/drawing/2014/main" id="{07303D56-3B9F-284C-1D47-E1C3929FE1FC}"/>
              </a:ext>
            </a:extLst>
          </p:cNvPr>
          <p:cNvSpPr/>
          <p:nvPr/>
        </p:nvSpPr>
        <p:spPr>
          <a:xfrm>
            <a:off x="6586760" y="1281020"/>
            <a:ext cx="546931" cy="5469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1301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VizSlides">
                <a:extLst>
                  <a:ext uri="{FF2B5EF4-FFF2-40B4-BE49-F238E27FC236}">
                    <a16:creationId xmlns:a16="http://schemas.microsoft.com/office/drawing/2014/main" id="{4091697A-0367-3BBC-649A-82BE0721F20B}"/>
                  </a:ext>
                </a:extLst>
              </p:cNvPr>
              <p:cNvGraphicFramePr>
                <a:graphicFrameLocks noGrp="1"/>
              </p:cNvGraphicFramePr>
              <p:nvPr>
                <p:ph idx="1"/>
                <p:extLst>
                  <p:ext uri="{D42A27DB-BD31-4B8C-83A1-F6EECF244321}">
                    <p14:modId xmlns:p14="http://schemas.microsoft.com/office/powerpoint/2010/main" val="2760766268"/>
                  </p:ext>
                </p:extLst>
              </p:nvPr>
            </p:nvGraphicFramePr>
            <p:xfrm>
              <a:off x="6096000" y="1418569"/>
              <a:ext cx="5813158" cy="498406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Content Placeholder 3" title="VizSlides">
                <a:extLst>
                  <a:ext uri="{FF2B5EF4-FFF2-40B4-BE49-F238E27FC236}">
                    <a16:creationId xmlns:a16="http://schemas.microsoft.com/office/drawing/2014/main" id="{4091697A-0367-3BBC-649A-82BE0721F20B}"/>
                  </a:ext>
                </a:extLst>
              </p:cNvPr>
              <p:cNvPicPr>
                <a:picLocks noGrp="1" noRot="1" noChangeAspect="1" noMove="1" noResize="1" noEditPoints="1" noAdjustHandles="1" noChangeArrowheads="1" noChangeShapeType="1"/>
              </p:cNvPicPr>
              <p:nvPr/>
            </p:nvPicPr>
            <p:blipFill>
              <a:blip r:embed="rId4"/>
              <a:stretch>
                <a:fillRect/>
              </a:stretch>
            </p:blipFill>
            <p:spPr>
              <a:xfrm>
                <a:off x="6096000" y="1418569"/>
                <a:ext cx="5813158" cy="4984069"/>
              </a:xfrm>
              <a:prstGeom prst="rect">
                <a:avLst/>
              </a:prstGeom>
            </p:spPr>
          </p:pic>
        </mc:Fallback>
      </mc:AlternateContent>
      <p:sp>
        <p:nvSpPr>
          <p:cNvPr id="5" name="Content Placeholder 8">
            <a:extLst>
              <a:ext uri="{FF2B5EF4-FFF2-40B4-BE49-F238E27FC236}">
                <a16:creationId xmlns:a16="http://schemas.microsoft.com/office/drawing/2014/main" id="{1E857BF0-A51C-1A14-30B3-BC0799485D59}"/>
              </a:ext>
            </a:extLst>
          </p:cNvPr>
          <p:cNvSpPr txBox="1">
            <a:spLocks/>
          </p:cNvSpPr>
          <p:nvPr/>
        </p:nvSpPr>
        <p:spPr>
          <a:xfrm>
            <a:off x="1587710" y="1931349"/>
            <a:ext cx="3804686" cy="447128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Bed, Bath, Furniture, Health and Beauty products among the most profitable and popular items</a:t>
            </a:r>
          </a:p>
          <a:p>
            <a:pPr marL="0" indent="0">
              <a:buNone/>
            </a:pPr>
            <a:endParaRPr lang="en-US" dirty="0"/>
          </a:p>
          <a:p>
            <a:r>
              <a:rPr lang="en-US" dirty="0"/>
              <a:t>Diapers and Hygiene, Security and Services record the lowest reviews</a:t>
            </a:r>
          </a:p>
        </p:txBody>
      </p:sp>
      <p:sp>
        <p:nvSpPr>
          <p:cNvPr id="6" name="Title 1">
            <a:extLst>
              <a:ext uri="{FF2B5EF4-FFF2-40B4-BE49-F238E27FC236}">
                <a16:creationId xmlns:a16="http://schemas.microsoft.com/office/drawing/2014/main" id="{89128F24-7395-CBD5-CCCE-6FE28B773BCB}"/>
              </a:ext>
            </a:extLst>
          </p:cNvPr>
          <p:cNvSpPr txBox="1">
            <a:spLocks/>
          </p:cNvSpPr>
          <p:nvPr/>
        </p:nvSpPr>
        <p:spPr>
          <a:xfrm>
            <a:off x="1587710" y="455364"/>
            <a:ext cx="4067909" cy="155041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3400" dirty="0">
                <a:solidFill>
                  <a:schemeClr val="accent3"/>
                </a:solidFill>
              </a:rPr>
              <a:t>Sales</a:t>
            </a:r>
            <a:r>
              <a:rPr lang="en-US" sz="3400" dirty="0"/>
              <a:t> by Item</a:t>
            </a:r>
          </a:p>
          <a:p>
            <a:pPr>
              <a:lnSpc>
                <a:spcPct val="90000"/>
              </a:lnSpc>
            </a:pPr>
            <a:r>
              <a:rPr lang="en-US" sz="3400" dirty="0"/>
              <a:t>Categories</a:t>
            </a:r>
            <a:endParaRPr lang="en-CA" sz="3400" dirty="0"/>
          </a:p>
        </p:txBody>
      </p:sp>
    </p:spTree>
    <p:extLst>
      <p:ext uri="{BB962C8B-B14F-4D97-AF65-F5344CB8AC3E}">
        <p14:creationId xmlns:p14="http://schemas.microsoft.com/office/powerpoint/2010/main" val="1801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93D37-7FEB-1675-5DE3-C44C5E8E36DA}"/>
              </a:ext>
            </a:extLst>
          </p:cNvPr>
          <p:cNvSpPr>
            <a:spLocks noGrp="1"/>
          </p:cNvSpPr>
          <p:nvPr>
            <p:ph type="title"/>
          </p:nvPr>
        </p:nvSpPr>
        <p:spPr>
          <a:xfrm>
            <a:off x="1587710" y="455362"/>
            <a:ext cx="4067909" cy="1550419"/>
          </a:xfrm>
        </p:spPr>
        <p:txBody>
          <a:bodyPr>
            <a:normAutofit/>
          </a:bodyPr>
          <a:lstStyle/>
          <a:p>
            <a:pPr>
              <a:lnSpc>
                <a:spcPct val="90000"/>
              </a:lnSpc>
            </a:pPr>
            <a:r>
              <a:rPr lang="en-US" sz="3400" dirty="0"/>
              <a:t>Summary of </a:t>
            </a:r>
            <a:r>
              <a:rPr lang="en-US" sz="3400" dirty="0">
                <a:solidFill>
                  <a:schemeClr val="accent4"/>
                </a:solidFill>
              </a:rPr>
              <a:t>Customer Satisfaction</a:t>
            </a:r>
            <a:endParaRPr lang="en-CA" sz="3400" dirty="0">
              <a:solidFill>
                <a:schemeClr val="accent4"/>
              </a:solidFill>
            </a:endParaRPr>
          </a:p>
        </p:txBody>
      </p:sp>
      <p:sp>
        <p:nvSpPr>
          <p:cNvPr id="21" name="Content Placeholder 8">
            <a:extLst>
              <a:ext uri="{FF2B5EF4-FFF2-40B4-BE49-F238E27FC236}">
                <a16:creationId xmlns:a16="http://schemas.microsoft.com/office/drawing/2014/main" id="{3BD5AB89-484C-32A4-5323-AEB058A8DAC7}"/>
              </a:ext>
            </a:extLst>
          </p:cNvPr>
          <p:cNvSpPr>
            <a:spLocks noGrp="1"/>
          </p:cNvSpPr>
          <p:nvPr>
            <p:ph idx="1"/>
          </p:nvPr>
        </p:nvSpPr>
        <p:spPr>
          <a:xfrm>
            <a:off x="1587710" y="2160016"/>
            <a:ext cx="3495017" cy="3926152"/>
          </a:xfrm>
        </p:spPr>
        <p:txBody>
          <a:bodyPr>
            <a:normAutofit lnSpcReduction="10000"/>
          </a:bodyPr>
          <a:lstStyle/>
          <a:p>
            <a:r>
              <a:rPr lang="en-US" dirty="0"/>
              <a:t>Overall positive trend</a:t>
            </a:r>
          </a:p>
          <a:p>
            <a:endParaRPr lang="en-US" dirty="0"/>
          </a:p>
          <a:p>
            <a:r>
              <a:rPr lang="en-US" dirty="0"/>
              <a:t>Decrease in reviews between October 2017 to March 2018</a:t>
            </a:r>
          </a:p>
          <a:p>
            <a:endParaRPr lang="en-US" dirty="0"/>
          </a:p>
          <a:p>
            <a:r>
              <a:rPr lang="en-US" dirty="0"/>
              <a:t>RJ, MG, and SC among top contributor to decrease in rating</a:t>
            </a:r>
          </a:p>
        </p:txBody>
      </p:sp>
      <p:pic>
        <p:nvPicPr>
          <p:cNvPr id="7" name="Picture 6" descr="Chart, line chart&#10;&#10;Description automatically generated">
            <a:extLst>
              <a:ext uri="{FF2B5EF4-FFF2-40B4-BE49-F238E27FC236}">
                <a16:creationId xmlns:a16="http://schemas.microsoft.com/office/drawing/2014/main" id="{8CD93698-C971-C8E9-3726-1FC0A8D76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306" y="829370"/>
            <a:ext cx="6499067" cy="5199252"/>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BF953EF2-2F1D-E037-FC19-959E57A3A00A}"/>
                  </a:ext>
                </a:extLst>
              </p:cNvPr>
              <p:cNvGraphicFramePr>
                <a:graphicFrameLocks noGrp="1"/>
              </p:cNvGraphicFramePr>
              <p:nvPr>
                <p:extLst>
                  <p:ext uri="{D42A27DB-BD31-4B8C-83A1-F6EECF244321}">
                    <p14:modId xmlns:p14="http://schemas.microsoft.com/office/powerpoint/2010/main" val="1396130207"/>
                  </p:ext>
                </p:extLst>
              </p:nvPr>
            </p:nvGraphicFramePr>
            <p:xfrm>
              <a:off x="5386306" y="829370"/>
              <a:ext cx="6500894" cy="519925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3" name="Add-in 2" title="VizSlides">
                <a:extLst>
                  <a:ext uri="{FF2B5EF4-FFF2-40B4-BE49-F238E27FC236}">
                    <a16:creationId xmlns:a16="http://schemas.microsoft.com/office/drawing/2014/main" id="{BF953EF2-2F1D-E037-FC19-959E57A3A00A}"/>
                  </a:ext>
                </a:extLst>
              </p:cNvPr>
              <p:cNvPicPr>
                <a:picLocks noGrp="1" noRot="1" noChangeAspect="1" noMove="1" noResize="1" noEditPoints="1" noAdjustHandles="1" noChangeArrowheads="1" noChangeShapeType="1"/>
              </p:cNvPicPr>
              <p:nvPr/>
            </p:nvPicPr>
            <p:blipFill>
              <a:blip r:embed="rId5"/>
              <a:stretch>
                <a:fillRect/>
              </a:stretch>
            </p:blipFill>
            <p:spPr>
              <a:xfrm>
                <a:off x="5386306" y="829370"/>
                <a:ext cx="6500894" cy="5199252"/>
              </a:xfrm>
              <a:prstGeom prst="rect">
                <a:avLst/>
              </a:prstGeom>
            </p:spPr>
          </p:pic>
        </mc:Fallback>
      </mc:AlternateContent>
    </p:spTree>
    <p:extLst>
      <p:ext uri="{BB962C8B-B14F-4D97-AF65-F5344CB8AC3E}">
        <p14:creationId xmlns:p14="http://schemas.microsoft.com/office/powerpoint/2010/main" val="175185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 descr="An abstract genetic concept">
            <a:extLst>
              <a:ext uri="{FF2B5EF4-FFF2-40B4-BE49-F238E27FC236}">
                <a16:creationId xmlns:a16="http://schemas.microsoft.com/office/drawing/2014/main" id="{87898AEB-41BC-689F-B684-41BF5A86B808}"/>
              </a:ext>
            </a:extLst>
          </p:cNvPr>
          <p:cNvPicPr>
            <a:picLocks noChangeAspect="1"/>
          </p:cNvPicPr>
          <p:nvPr/>
        </p:nvPicPr>
        <p:blipFill rotWithShape="1">
          <a:blip r:embed="rId3"/>
          <a:srcRect t="24453" r="-1" b="19282"/>
          <a:stretch/>
        </p:blipFill>
        <p:spPr>
          <a:xfrm>
            <a:off x="3048" y="10"/>
            <a:ext cx="12188952" cy="6857990"/>
          </a:xfrm>
          <a:prstGeom prst="rect">
            <a:avLst/>
          </a:prstGeom>
        </p:spPr>
      </p:pic>
      <p:sp>
        <p:nvSpPr>
          <p:cNvPr id="54"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440167D-55F0-A3B0-9707-7A9D2907FC69}"/>
              </a:ext>
            </a:extLst>
          </p:cNvPr>
          <p:cNvSpPr>
            <a:spLocks noGrp="1"/>
          </p:cNvSpPr>
          <p:nvPr>
            <p:ph type="ctrTitle"/>
          </p:nvPr>
        </p:nvSpPr>
        <p:spPr>
          <a:xfrm>
            <a:off x="573712" y="4826305"/>
            <a:ext cx="6404554" cy="2031696"/>
          </a:xfrm>
        </p:spPr>
        <p:txBody>
          <a:bodyPr>
            <a:normAutofit/>
          </a:bodyPr>
          <a:lstStyle/>
          <a:p>
            <a:r>
              <a:rPr lang="en-CA" dirty="0"/>
              <a:t>Conclusions</a:t>
            </a:r>
          </a:p>
        </p:txBody>
      </p:sp>
      <p:sp>
        <p:nvSpPr>
          <p:cNvPr id="51" name="Rectangle 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3" name="Rectangle 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86374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51B9-155B-2D6C-C279-2052481C860C}"/>
              </a:ext>
            </a:extLst>
          </p:cNvPr>
          <p:cNvSpPr>
            <a:spLocks noGrp="1"/>
          </p:cNvSpPr>
          <p:nvPr>
            <p:ph type="title"/>
          </p:nvPr>
        </p:nvSpPr>
        <p:spPr/>
        <p:txBody>
          <a:bodyPr/>
          <a:lstStyle/>
          <a:p>
            <a:r>
              <a:rPr lang="en-CA" dirty="0"/>
              <a:t>Summary of Current Business Progress</a:t>
            </a:r>
          </a:p>
        </p:txBody>
      </p:sp>
      <p:sp>
        <p:nvSpPr>
          <p:cNvPr id="3" name="Content Placeholder 2">
            <a:extLst>
              <a:ext uri="{FF2B5EF4-FFF2-40B4-BE49-F238E27FC236}">
                <a16:creationId xmlns:a16="http://schemas.microsoft.com/office/drawing/2014/main" id="{00126A8F-8281-9A25-5250-31056D4A77A5}"/>
              </a:ext>
            </a:extLst>
          </p:cNvPr>
          <p:cNvSpPr>
            <a:spLocks noGrp="1"/>
          </p:cNvSpPr>
          <p:nvPr>
            <p:ph idx="1"/>
          </p:nvPr>
        </p:nvSpPr>
        <p:spPr/>
        <p:txBody>
          <a:bodyPr/>
          <a:lstStyle/>
          <a:p>
            <a:r>
              <a:rPr lang="en-CA" dirty="0"/>
              <a:t>Steady historical growth, but signs of losses in revenue in recent months</a:t>
            </a:r>
          </a:p>
          <a:p>
            <a:endParaRPr lang="en-CA" dirty="0"/>
          </a:p>
          <a:p>
            <a:r>
              <a:rPr lang="en-CA" dirty="0"/>
              <a:t>Beds, Baths, Furniture, and Health and Beauty products among the most popular and profitable goods</a:t>
            </a:r>
          </a:p>
          <a:p>
            <a:endParaRPr lang="en-CA" dirty="0"/>
          </a:p>
        </p:txBody>
      </p:sp>
    </p:spTree>
    <p:extLst>
      <p:ext uri="{BB962C8B-B14F-4D97-AF65-F5344CB8AC3E}">
        <p14:creationId xmlns:p14="http://schemas.microsoft.com/office/powerpoint/2010/main" val="3587330962"/>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1A24E40D-B006-4C31-9E0F-FFE97F7E0E29}">
  <we:reference id="wa200004798" version="1.0.0.0" store="en-US" storeType="OMEX"/>
  <we:alternateReferences>
    <we:reference id="wa200004798" version="1.0.0.0" store="wa200004798" storeType="OMEX"/>
  </we:alternateReferences>
  <we:properties>
    <we:property name="embedUrl" value="&quot;\&quot;https://public.tableau.com/views/CaseStudy2-eCommerceEDA/TotalPurchasesfrom20172018_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TotalPurchasesfrom20172018_1\&quot;,\&quot;dashboard\&quot;:\&quot;CaseStudy2-eCommerceEDA\&quot;,\&quot;tabs\&quot;:true,\&quot;toolbar\&quot;:tru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C2587EFA-0A9C-4DE7-9A88-664896B811A7}">
  <we:reference id="wa200004798" version="1.0.0.0" store="en-US" storeType="OMEX"/>
  <we:alternateReferences>
    <we:reference id="WA200004798" version="1.0.0.0" store="WA200004798" storeType="OMEX"/>
  </we:alternateReferences>
  <we:properties>
    <we:property name="embedForm" value="&quot;{\&quot;site\&quot;:\&quot;\&quot;,\&quot;domain\&quot;:\&quot;public.tableau.com\&quot;,\&quot;worksheet\&quot;:\&quot;SummaryofPopularItemsandtheirReviews\&quot;,\&quot;dashboard\&quot;:\&quot;CaseStudy2-eCommerceEDA\&quot;,\&quot;tabs\&quot;:true,\&quot;toolbar\&quot;:true}&quot;"/>
    <we:property name="embedUrl" value="&quot;\&quot;https://public.tableau.com/views/CaseStudy2-eCommerceEDA/SummaryofPopularItemsandtheirReviews\&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98995A6-53B4-4A92-90C5-D4E136A65065}">
  <we:reference id="wa200004798" version="1.0.0.0" store="en-US" storeType="OMEX"/>
  <we:alternateReferences>
    <we:reference id="wa200004798" version="1.0.0.0" store="wa200004798" storeType="OMEX"/>
  </we:alternateReferences>
  <we:properties>
    <we:property name="embedUrl" value="&quot;\&quot;https://public.tableau.com/views/CaseStudy2-eCommerceEDA/CurrentCustomerSatisfaction_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CurrentCustomerSatisfaction_1\&quot;,\&quot;dashboard\&quot;:\&quot;CaseStudy2-eCommerceEDA\&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1286</TotalTime>
  <Words>1487</Words>
  <Application>Microsoft Office PowerPoint</Application>
  <PresentationFormat>Widescreen</PresentationFormat>
  <Paragraphs>82</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Tableau Book</vt:lpstr>
      <vt:lpstr>Arial</vt:lpstr>
      <vt:lpstr>Calibri</vt:lpstr>
      <vt:lpstr>Neue Haas Grotesk Text Pro</vt:lpstr>
      <vt:lpstr>InterweaveVTI</vt:lpstr>
      <vt:lpstr>A&amp;B Co. Current Market Summary &amp; Developments </vt:lpstr>
      <vt:lpstr>Table of Contents</vt:lpstr>
      <vt:lpstr>Introducing our Goals</vt:lpstr>
      <vt:lpstr>Goals for our Discussion</vt:lpstr>
      <vt:lpstr>Summary of Sales Trajectories</vt:lpstr>
      <vt:lpstr>PowerPoint Presentation</vt:lpstr>
      <vt:lpstr>Summary of Customer Satisfaction</vt:lpstr>
      <vt:lpstr>Conclusions</vt:lpstr>
      <vt:lpstr>Summary of Current Business Progress</vt:lpstr>
      <vt:lpstr>Summary of Current Customer Satisfaction</vt:lpstr>
      <vt:lpstr>Moving Forward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A&amp;B Co. Current Market Summary &amp; Developments </dc:title>
  <dc:creator>Alex Kim</dc:creator>
  <cp:lastModifiedBy>Alex Kim</cp:lastModifiedBy>
  <cp:revision>67</cp:revision>
  <dcterms:created xsi:type="dcterms:W3CDTF">2022-11-17T18:55:34Z</dcterms:created>
  <dcterms:modified xsi:type="dcterms:W3CDTF">2022-11-22T13:51:40Z</dcterms:modified>
</cp:coreProperties>
</file>