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5779" autoAdjust="0"/>
  </p:normalViewPr>
  <p:slideViewPr>
    <p:cSldViewPr snapToGrid="0">
      <p:cViewPr varScale="1">
        <p:scale>
          <a:sx n="76" d="100"/>
          <a:sy n="76" d="100"/>
        </p:scale>
        <p:origin x="18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INSUNG\Desktop\2025-09-13\H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\Desktop\Google%20data%20certificate%20+%20case%20studies\EDA%20lesson\EDA%20practices\Rstudio%20Practice\2025-09-13\H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[HR.xlsx]EDA comparing performance score!PivotTable2</c:name>
    <c:fmtId val="6"/>
  </c:pivotSource>
  <c:chart>
    <c:title>
      <c:tx>
        <c:strRef>
          <c:f>'EDA comparing performance score'!$K$7</c:f>
          <c:strCache>
            <c:ptCount val="1"/>
            <c:pt idx="0">
              <c:v>Performance Score and Employee Satisfaction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'EDA comparing performance score'!$L$8:$L$9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ED-478B-9E94-D729CAD4DD3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ED-478B-9E94-D729CAD4DD3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6ED-478B-9E94-D729CAD4DD3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ED-478B-9E94-D729CAD4DD3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ED-478B-9E94-D729CAD4DD3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ED-478B-9E94-D729CAD4DD3A}"/>
                </c:ext>
              </c:extLst>
            </c:dLbl>
            <c:dLbl>
              <c:idx val="3"/>
              <c:layout>
                <c:manualLayout>
                  <c:x val="-1.1653950924147026E-16"/>
                  <c:y val="1.22100115682644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D-478B-9E94-D729CAD4DD3A}"/>
            </c:ext>
          </c:extLst>
        </c:ser>
        <c:ser>
          <c:idx val="1"/>
          <c:order val="1"/>
          <c:tx>
            <c:strRef>
              <c:f>'EDA comparing performance score'!$M$8:$M$9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ED-478B-9E94-D729CAD4DD3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ED-478B-9E94-D729CAD4DD3A}"/>
                </c:ext>
              </c:extLst>
            </c:dLbl>
            <c:dLbl>
              <c:idx val="2"/>
              <c:layout>
                <c:manualLayout>
                  <c:x val="1.5891934843067143E-3"/>
                  <c:y val="3.33750477631096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4.11522633744856E-3</c:v>
                </c:pt>
                <c:pt idx="2">
                  <c:v>0.1111111111111111</c:v>
                </c:pt>
                <c:pt idx="3">
                  <c:v>0.46153846153846156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ED-478B-9E94-D729CAD4DD3A}"/>
            </c:ext>
          </c:extLst>
        </c:ser>
        <c:ser>
          <c:idx val="2"/>
          <c:order val="2"/>
          <c:tx>
            <c:strRef>
              <c:f>'EDA comparing performance score'!$N$8:$N$9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0.35802469135802467</c:v>
                </c:pt>
                <c:pt idx="2">
                  <c:v>0.3888888888888889</c:v>
                </c:pt>
                <c:pt idx="3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ED-478B-9E94-D729CAD4DD3A}"/>
            </c:ext>
          </c:extLst>
        </c:ser>
        <c:ser>
          <c:idx val="3"/>
          <c:order val="3"/>
          <c:tx>
            <c:strRef>
              <c:f>'EDA comparing performance score'!$O$8:$O$9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6ED-478B-9E94-D729CAD4DD3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0.32098765432098764</c:v>
                </c:pt>
                <c:pt idx="2">
                  <c:v>0.27777777777777779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6ED-478B-9E94-D729CAD4DD3A}"/>
            </c:ext>
          </c:extLst>
        </c:ser>
        <c:ser>
          <c:idx val="4"/>
          <c:order val="4"/>
          <c:tx>
            <c:strRef>
              <c:f>'EDA comparing performance score'!$P$8:$P$9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0.40540540540540543</c:v>
                </c:pt>
                <c:pt idx="1">
                  <c:v>0.3168724279835391</c:v>
                </c:pt>
                <c:pt idx="2">
                  <c:v>0.22222222222222221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ED-478B-9E94-D729CAD4DD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747279"/>
        <c:axId val="1775727119"/>
      </c:barChart>
      <c:catAx>
        <c:axId val="177574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Performance</a:t>
                </a:r>
                <a:r>
                  <a:rPr lang="en-CA" baseline="0" dirty="0"/>
                  <a:t> Score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27119"/>
        <c:crosses val="autoZero"/>
        <c:auto val="1"/>
        <c:lblAlgn val="ctr"/>
        <c:lblOffset val="100"/>
        <c:noMultiLvlLbl val="0"/>
      </c:catAx>
      <c:valAx>
        <c:axId val="17757271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757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Optimal Cutoff</a:t>
            </a:r>
            <a:r>
              <a:rPr lang="en-CA" baseline="0"/>
              <a:t> Threshold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Model'!$U$1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Model'!$U$2:$U$12</c:f>
              <c:numCache>
                <c:formatCode>0.0%</c:formatCode>
                <c:ptCount val="11"/>
                <c:pt idx="0">
                  <c:v>0.967741935483871</c:v>
                </c:pt>
                <c:pt idx="1">
                  <c:v>9.6774193548387094E-2</c:v>
                </c:pt>
                <c:pt idx="2">
                  <c:v>0.88387096774193552</c:v>
                </c:pt>
                <c:pt idx="3">
                  <c:v>0.93870967741935485</c:v>
                </c:pt>
                <c:pt idx="4">
                  <c:v>0.94838709677419353</c:v>
                </c:pt>
                <c:pt idx="5">
                  <c:v>0.96451612903225803</c:v>
                </c:pt>
                <c:pt idx="6">
                  <c:v>0.967741935483871</c:v>
                </c:pt>
                <c:pt idx="7">
                  <c:v>0.97096774193548385</c:v>
                </c:pt>
                <c:pt idx="8">
                  <c:v>0.95806451612903221</c:v>
                </c:pt>
                <c:pt idx="9">
                  <c:v>0.95161290322580649</c:v>
                </c:pt>
                <c:pt idx="10">
                  <c:v>0.93870967741935485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2D-46F0-BCEC-2E07F4E15A25}"/>
            </c:ext>
          </c:extLst>
        </c:ser>
        <c:ser>
          <c:idx val="1"/>
          <c:order val="1"/>
          <c:tx>
            <c:strRef>
              <c:f>'Statistical Model'!$V$1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Model'!$V$2:$V$12</c:f>
              <c:numCache>
                <c:formatCode>0.0%</c:formatCode>
                <c:ptCount val="11"/>
                <c:pt idx="0">
                  <c:v>0.91666666666666663</c:v>
                </c:pt>
                <c:pt idx="1">
                  <c:v>9.6774193548387094E-2</c:v>
                </c:pt>
                <c:pt idx="2">
                  <c:v>0.44444444444444442</c:v>
                </c:pt>
                <c:pt idx="3">
                  <c:v>0.64864864864864868</c:v>
                </c:pt>
                <c:pt idx="4">
                  <c:v>0.70588235294117652</c:v>
                </c:pt>
                <c:pt idx="5">
                  <c:v>0.82758620689655171</c:v>
                </c:pt>
                <c:pt idx="6">
                  <c:v>0.91666666666666663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2D-46F0-BCEC-2E07F4E15A25}"/>
            </c:ext>
          </c:extLst>
        </c:ser>
        <c:ser>
          <c:idx val="2"/>
          <c:order val="2"/>
          <c:tx>
            <c:strRef>
              <c:f>'Statistical Model'!$W$1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Model'!$W$2:$W$12</c:f>
              <c:numCache>
                <c:formatCode>0.0%</c:formatCode>
                <c:ptCount val="11"/>
                <c:pt idx="0">
                  <c:v>0.73333333333333328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0.73333333333333328</c:v>
                </c:pt>
                <c:pt idx="7">
                  <c:v>0.7</c:v>
                </c:pt>
                <c:pt idx="8">
                  <c:v>0.56666666666666665</c:v>
                </c:pt>
                <c:pt idx="9">
                  <c:v>0.5</c:v>
                </c:pt>
                <c:pt idx="10">
                  <c:v>0.36666666666666664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2D-46F0-BCEC-2E07F4E15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14783"/>
        <c:axId val="409115263"/>
      </c:scatterChart>
      <c:valAx>
        <c:axId val="40911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Cutoff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5263"/>
        <c:crosses val="autoZero"/>
        <c:crossBetween val="midCat"/>
      </c:valAx>
      <c:valAx>
        <c:axId val="40911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4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Model'!$AA$1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6-4B0D-9C20-34706E6F4225}"/>
              </c:ext>
            </c:extLst>
          </c:dPt>
          <c:xVal>
            <c:numRef>
              <c:f>'Statistical Model'!$Z$3:$Z$12</c:f>
              <c:numCache>
                <c:formatCode>0.0%</c:formatCode>
                <c:ptCount val="10"/>
                <c:pt idx="0">
                  <c:v>1</c:v>
                </c:pt>
                <c:pt idx="1">
                  <c:v>0.10714285714285714</c:v>
                </c:pt>
                <c:pt idx="2">
                  <c:v>4.642857142857143E-2</c:v>
                </c:pt>
                <c:pt idx="3">
                  <c:v>3.5714285714285712E-2</c:v>
                </c:pt>
                <c:pt idx="4">
                  <c:v>1.7857142857142856E-2</c:v>
                </c:pt>
                <c:pt idx="5">
                  <c:v>7.1428571428571426E-3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'Statistical Model'!$AA$3:$AA$12</c:f>
              <c:numCache>
                <c:formatCode>0.0%</c:formatCode>
                <c:ptCount val="10"/>
                <c:pt idx="0">
                  <c:v>1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0.73333333333333328</c:v>
                </c:pt>
                <c:pt idx="6">
                  <c:v>0.7</c:v>
                </c:pt>
                <c:pt idx="7">
                  <c:v>0.56666666666666665</c:v>
                </c:pt>
                <c:pt idx="8">
                  <c:v>0.5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6-4B0D-9C20-34706E6F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376352"/>
        <c:axId val="1327381152"/>
      </c:scatterChart>
      <c:valAx>
        <c:axId val="132737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81152"/>
        <c:crosses val="autoZero"/>
        <c:crossBetween val="midCat"/>
      </c:valAx>
      <c:valAx>
        <c:axId val="1327381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True</a:t>
                </a:r>
                <a:r>
                  <a:rPr lang="en-CA" baseline="0"/>
                  <a:t> Positive Rate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7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AEC2E-CA24-4226-B48F-BB5E693711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FDE0-4D79-4313-9750-EF49C2DE5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Satisfaction </a:t>
          </a:r>
          <a:r>
            <a:rPr lang="en-US" b="1" dirty="0">
              <a:solidFill>
                <a:srgbClr val="FF0000"/>
              </a:solidFill>
            </a:rPr>
            <a:t>decreases</a:t>
          </a:r>
          <a:r>
            <a:rPr lang="en-US" dirty="0"/>
            <a:t> as Performance </a:t>
          </a:r>
          <a:r>
            <a:rPr lang="en-US" b="1" dirty="0">
              <a:solidFill>
                <a:srgbClr val="FF0000"/>
              </a:solidFill>
            </a:rPr>
            <a:t>decreases</a:t>
          </a:r>
        </a:p>
      </dgm:t>
    </dgm:pt>
    <dgm:pt modelId="{37226E31-CD88-4D18-87E0-5D7B9A486D67}" type="parTrans" cxnId="{BE5E1409-0F72-493C-89E1-BEB82042115D}">
      <dgm:prSet/>
      <dgm:spPr/>
      <dgm:t>
        <a:bodyPr/>
        <a:lstStyle/>
        <a:p>
          <a:endParaRPr lang="en-US"/>
        </a:p>
      </dgm:t>
    </dgm:pt>
    <dgm:pt modelId="{17EA3444-B476-41E1-9DD6-829370FCFFF6}" type="sibTrans" cxnId="{BE5E1409-0F72-493C-89E1-BEB82042115D}">
      <dgm:prSet/>
      <dgm:spPr/>
      <dgm:t>
        <a:bodyPr/>
        <a:lstStyle/>
        <a:p>
          <a:endParaRPr lang="en-US"/>
        </a:p>
      </dgm:t>
    </dgm:pt>
    <dgm:pt modelId="{034E564E-CE24-4BD8-91FA-DB38889A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engagement is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for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performing employee</a:t>
          </a:r>
        </a:p>
      </dgm:t>
    </dgm:pt>
    <dgm:pt modelId="{A88E499C-37CB-4BDF-BA93-649BC5F8979C}" type="parTrans" cxnId="{2D99978C-B5C4-4EE5-BEF2-B8E955874201}">
      <dgm:prSet/>
      <dgm:spPr/>
      <dgm:t>
        <a:bodyPr/>
        <a:lstStyle/>
        <a:p>
          <a:endParaRPr lang="en-US"/>
        </a:p>
      </dgm:t>
    </dgm:pt>
    <dgm:pt modelId="{59E36DE3-0B43-4635-997D-12A80B02BF6A}" type="sibTrans" cxnId="{2D99978C-B5C4-4EE5-BEF2-B8E955874201}">
      <dgm:prSet/>
      <dgm:spPr/>
      <dgm:t>
        <a:bodyPr/>
        <a:lstStyle/>
        <a:p>
          <a:endParaRPr lang="en-US"/>
        </a:p>
      </dgm:t>
    </dgm:pt>
    <dgm:pt modelId="{664D55EE-AE7A-4989-B037-7B27735AE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Absence, race or department </a:t>
          </a:r>
          <a:r>
            <a:rPr lang="en-US" b="1" dirty="0">
              <a:solidFill>
                <a:srgbClr val="FF0000"/>
              </a:solidFill>
            </a:rPr>
            <a:t>do not affect</a:t>
          </a:r>
          <a:r>
            <a:rPr lang="en-US" dirty="0"/>
            <a:t> performance rating</a:t>
          </a:r>
        </a:p>
      </dgm:t>
    </dgm:pt>
    <dgm:pt modelId="{57B45E72-38A3-4EE2-94E7-0447F29448D3}" type="parTrans" cxnId="{E5B528E6-A525-4E12-9F9F-C2D2432FBEA3}">
      <dgm:prSet/>
      <dgm:spPr/>
      <dgm:t>
        <a:bodyPr/>
        <a:lstStyle/>
        <a:p>
          <a:endParaRPr lang="en-US"/>
        </a:p>
      </dgm:t>
    </dgm:pt>
    <dgm:pt modelId="{594EB645-2D24-446E-A9E3-84AB2015B917}" type="sibTrans" cxnId="{E5B528E6-A525-4E12-9F9F-C2D2432FBEA3}">
      <dgm:prSet/>
      <dgm:spPr/>
      <dgm:t>
        <a:bodyPr/>
        <a:lstStyle/>
        <a:p>
          <a:endParaRPr lang="en-US"/>
        </a:p>
      </dgm:t>
    </dgm:pt>
    <dgm:pt modelId="{59FA3260-B32F-4493-AD8D-B4AFC4D9B506}" type="pres">
      <dgm:prSet presAssocID="{6B9AEC2E-CA24-4226-B48F-BB5E69371121}" presName="root" presStyleCnt="0">
        <dgm:presLayoutVars>
          <dgm:dir/>
          <dgm:resizeHandles val="exact"/>
        </dgm:presLayoutVars>
      </dgm:prSet>
      <dgm:spPr/>
    </dgm:pt>
    <dgm:pt modelId="{FB82CBE5-7379-4DCD-8C39-9BBBE11B1498}" type="pres">
      <dgm:prSet presAssocID="{6552FDE0-4D79-4313-9750-EF49C2DE5708}" presName="compNode" presStyleCnt="0"/>
      <dgm:spPr/>
    </dgm:pt>
    <dgm:pt modelId="{416D0055-CA8C-4FED-B06C-43260209E8BA}" type="pres">
      <dgm:prSet presAssocID="{6552FDE0-4D79-4313-9750-EF49C2DE570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5D56513-295B-49EB-9BEF-2967525B6545}" type="pres">
      <dgm:prSet presAssocID="{6552FDE0-4D79-4313-9750-EF49C2DE5708}" presName="spaceRect" presStyleCnt="0"/>
      <dgm:spPr/>
    </dgm:pt>
    <dgm:pt modelId="{17CBA148-E76F-4310-8B05-A6CF3031F7E6}" type="pres">
      <dgm:prSet presAssocID="{6552FDE0-4D79-4313-9750-EF49C2DE5708}" presName="textRect" presStyleLbl="revTx" presStyleIdx="0" presStyleCnt="3">
        <dgm:presLayoutVars>
          <dgm:chMax val="1"/>
          <dgm:chPref val="1"/>
        </dgm:presLayoutVars>
      </dgm:prSet>
      <dgm:spPr/>
    </dgm:pt>
    <dgm:pt modelId="{B19211CB-44E9-4A68-8382-728281A5DE1D}" type="pres">
      <dgm:prSet presAssocID="{17EA3444-B476-41E1-9DD6-829370FCFFF6}" presName="sibTrans" presStyleCnt="0"/>
      <dgm:spPr/>
    </dgm:pt>
    <dgm:pt modelId="{78CD18AD-1920-40DF-97C6-2B233927276A}" type="pres">
      <dgm:prSet presAssocID="{034E564E-CE24-4BD8-91FA-DB38889A3FD9}" presName="compNode" presStyleCnt="0"/>
      <dgm:spPr/>
    </dgm:pt>
    <dgm:pt modelId="{B2D58158-63FA-48EA-8364-47079FB78A6E}" type="pres">
      <dgm:prSet presAssocID="{034E564E-CE24-4BD8-91FA-DB38889A3FD9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7822749-61D0-48FC-AD64-7B1BDB456634}" type="pres">
      <dgm:prSet presAssocID="{034E564E-CE24-4BD8-91FA-DB38889A3FD9}" presName="spaceRect" presStyleCnt="0"/>
      <dgm:spPr/>
    </dgm:pt>
    <dgm:pt modelId="{C425C87D-D4FD-4B8D-A180-EDD9B9E4CE09}" type="pres">
      <dgm:prSet presAssocID="{034E564E-CE24-4BD8-91FA-DB38889A3FD9}" presName="textRect" presStyleLbl="revTx" presStyleIdx="1" presStyleCnt="3">
        <dgm:presLayoutVars>
          <dgm:chMax val="1"/>
          <dgm:chPref val="1"/>
        </dgm:presLayoutVars>
      </dgm:prSet>
      <dgm:spPr/>
    </dgm:pt>
    <dgm:pt modelId="{C8504543-B39D-4EE4-843F-1BBADD0F5F67}" type="pres">
      <dgm:prSet presAssocID="{59E36DE3-0B43-4635-997D-12A80B02BF6A}" presName="sibTrans" presStyleCnt="0"/>
      <dgm:spPr/>
    </dgm:pt>
    <dgm:pt modelId="{B6E0E18C-1E60-4DC2-A423-C576431AAD55}" type="pres">
      <dgm:prSet presAssocID="{664D55EE-AE7A-4989-B037-7B27735AEC4C}" presName="compNode" presStyleCnt="0"/>
      <dgm:spPr/>
    </dgm:pt>
    <dgm:pt modelId="{2D5FBCAB-355B-4D1D-B4FF-082085F9C6A8}" type="pres">
      <dgm:prSet presAssocID="{664D55EE-AE7A-4989-B037-7B27735AEC4C}" presName="iconRect" presStyleLbl="node1" presStyleIdx="2" presStyleCnt="3" custScaleX="100816" custScaleY="10081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25E7DA2B-2F7D-4CBD-87DB-42E3A3F6AFE1}" type="pres">
      <dgm:prSet presAssocID="{664D55EE-AE7A-4989-B037-7B27735AEC4C}" presName="spaceRect" presStyleCnt="0"/>
      <dgm:spPr/>
    </dgm:pt>
    <dgm:pt modelId="{8A9AE8DF-9D7E-47D7-B931-2FC52ACDC638}" type="pres">
      <dgm:prSet presAssocID="{664D55EE-AE7A-4989-B037-7B27735AEC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71003-FA99-4777-B714-215C99F0F8B8}" type="presOf" srcId="{034E564E-CE24-4BD8-91FA-DB38889A3FD9}" destId="{C425C87D-D4FD-4B8D-A180-EDD9B9E4CE09}" srcOrd="0" destOrd="0" presId="urn:microsoft.com/office/officeart/2018/2/layout/IconLabelList"/>
    <dgm:cxn modelId="{BE5E1409-0F72-493C-89E1-BEB82042115D}" srcId="{6B9AEC2E-CA24-4226-B48F-BB5E69371121}" destId="{6552FDE0-4D79-4313-9750-EF49C2DE5708}" srcOrd="0" destOrd="0" parTransId="{37226E31-CD88-4D18-87E0-5D7B9A486D67}" sibTransId="{17EA3444-B476-41E1-9DD6-829370FCFFF6}"/>
    <dgm:cxn modelId="{5865E125-928C-46B9-B1B2-7563C725716E}" type="presOf" srcId="{6B9AEC2E-CA24-4226-B48F-BB5E69371121}" destId="{59FA3260-B32F-4493-AD8D-B4AFC4D9B506}" srcOrd="0" destOrd="0" presId="urn:microsoft.com/office/officeart/2018/2/layout/IconLabelList"/>
    <dgm:cxn modelId="{D62A7A83-41BB-4B8D-A424-0280988EA546}" type="presOf" srcId="{6552FDE0-4D79-4313-9750-EF49C2DE5708}" destId="{17CBA148-E76F-4310-8B05-A6CF3031F7E6}" srcOrd="0" destOrd="0" presId="urn:microsoft.com/office/officeart/2018/2/layout/IconLabelList"/>
    <dgm:cxn modelId="{2D99978C-B5C4-4EE5-BEF2-B8E955874201}" srcId="{6B9AEC2E-CA24-4226-B48F-BB5E69371121}" destId="{034E564E-CE24-4BD8-91FA-DB38889A3FD9}" srcOrd="1" destOrd="0" parTransId="{A88E499C-37CB-4BDF-BA93-649BC5F8979C}" sibTransId="{59E36DE3-0B43-4635-997D-12A80B02BF6A}"/>
    <dgm:cxn modelId="{E5B528E6-A525-4E12-9F9F-C2D2432FBEA3}" srcId="{6B9AEC2E-CA24-4226-B48F-BB5E69371121}" destId="{664D55EE-AE7A-4989-B037-7B27735AEC4C}" srcOrd="2" destOrd="0" parTransId="{57B45E72-38A3-4EE2-94E7-0447F29448D3}" sibTransId="{594EB645-2D24-446E-A9E3-84AB2015B917}"/>
    <dgm:cxn modelId="{B68597F8-72DA-4D9A-84D5-823FA8C895E1}" type="presOf" srcId="{664D55EE-AE7A-4989-B037-7B27735AEC4C}" destId="{8A9AE8DF-9D7E-47D7-B931-2FC52ACDC638}" srcOrd="0" destOrd="0" presId="urn:microsoft.com/office/officeart/2018/2/layout/IconLabelList"/>
    <dgm:cxn modelId="{32CE3575-8D44-457E-846C-5FEE136B3133}" type="presParOf" srcId="{59FA3260-B32F-4493-AD8D-B4AFC4D9B506}" destId="{FB82CBE5-7379-4DCD-8C39-9BBBE11B1498}" srcOrd="0" destOrd="0" presId="urn:microsoft.com/office/officeart/2018/2/layout/IconLabelList"/>
    <dgm:cxn modelId="{B59C0CD8-FB91-4975-A013-599AB93F5CB8}" type="presParOf" srcId="{FB82CBE5-7379-4DCD-8C39-9BBBE11B1498}" destId="{416D0055-CA8C-4FED-B06C-43260209E8BA}" srcOrd="0" destOrd="0" presId="urn:microsoft.com/office/officeart/2018/2/layout/IconLabelList"/>
    <dgm:cxn modelId="{8D1215DB-F1B6-4F58-B811-DCD3A3767AC5}" type="presParOf" srcId="{FB82CBE5-7379-4DCD-8C39-9BBBE11B1498}" destId="{15D56513-295B-49EB-9BEF-2967525B6545}" srcOrd="1" destOrd="0" presId="urn:microsoft.com/office/officeart/2018/2/layout/IconLabelList"/>
    <dgm:cxn modelId="{9B75F407-3B6D-4A55-9362-61BC272D9C6E}" type="presParOf" srcId="{FB82CBE5-7379-4DCD-8C39-9BBBE11B1498}" destId="{17CBA148-E76F-4310-8B05-A6CF3031F7E6}" srcOrd="2" destOrd="0" presId="urn:microsoft.com/office/officeart/2018/2/layout/IconLabelList"/>
    <dgm:cxn modelId="{06B0A099-E673-43C9-9E23-56E53CF1F650}" type="presParOf" srcId="{59FA3260-B32F-4493-AD8D-B4AFC4D9B506}" destId="{B19211CB-44E9-4A68-8382-728281A5DE1D}" srcOrd="1" destOrd="0" presId="urn:microsoft.com/office/officeart/2018/2/layout/IconLabelList"/>
    <dgm:cxn modelId="{4D6D5228-A571-4663-84BB-96F0A26A472E}" type="presParOf" srcId="{59FA3260-B32F-4493-AD8D-B4AFC4D9B506}" destId="{78CD18AD-1920-40DF-97C6-2B233927276A}" srcOrd="2" destOrd="0" presId="urn:microsoft.com/office/officeart/2018/2/layout/IconLabelList"/>
    <dgm:cxn modelId="{DB4CD480-D829-485F-B414-AF418D18DCE0}" type="presParOf" srcId="{78CD18AD-1920-40DF-97C6-2B233927276A}" destId="{B2D58158-63FA-48EA-8364-47079FB78A6E}" srcOrd="0" destOrd="0" presId="urn:microsoft.com/office/officeart/2018/2/layout/IconLabelList"/>
    <dgm:cxn modelId="{91E456DA-8382-4EA4-9D6D-316D2A4EE112}" type="presParOf" srcId="{78CD18AD-1920-40DF-97C6-2B233927276A}" destId="{77822749-61D0-48FC-AD64-7B1BDB456634}" srcOrd="1" destOrd="0" presId="urn:microsoft.com/office/officeart/2018/2/layout/IconLabelList"/>
    <dgm:cxn modelId="{18B3E35E-08EE-45DB-A9CE-E2ED1542A99C}" type="presParOf" srcId="{78CD18AD-1920-40DF-97C6-2B233927276A}" destId="{C425C87D-D4FD-4B8D-A180-EDD9B9E4CE09}" srcOrd="2" destOrd="0" presId="urn:microsoft.com/office/officeart/2018/2/layout/IconLabelList"/>
    <dgm:cxn modelId="{6B82755A-0612-4636-8AB2-A5ABCA5035B2}" type="presParOf" srcId="{59FA3260-B32F-4493-AD8D-B4AFC4D9B506}" destId="{C8504543-B39D-4EE4-843F-1BBADD0F5F67}" srcOrd="3" destOrd="0" presId="urn:microsoft.com/office/officeart/2018/2/layout/IconLabelList"/>
    <dgm:cxn modelId="{7D145FEC-0990-4297-8E75-63EBE1ABD1E8}" type="presParOf" srcId="{59FA3260-B32F-4493-AD8D-B4AFC4D9B506}" destId="{B6E0E18C-1E60-4DC2-A423-C576431AAD55}" srcOrd="4" destOrd="0" presId="urn:microsoft.com/office/officeart/2018/2/layout/IconLabelList"/>
    <dgm:cxn modelId="{FC4671FB-3E0C-4F92-ADE8-72ABAAD9771E}" type="presParOf" srcId="{B6E0E18C-1E60-4DC2-A423-C576431AAD55}" destId="{2D5FBCAB-355B-4D1D-B4FF-082085F9C6A8}" srcOrd="0" destOrd="0" presId="urn:microsoft.com/office/officeart/2018/2/layout/IconLabelList"/>
    <dgm:cxn modelId="{137EE0D4-602A-435E-9EB2-58ACB8FCB978}" type="presParOf" srcId="{B6E0E18C-1E60-4DC2-A423-C576431AAD55}" destId="{25E7DA2B-2F7D-4CBD-87DB-42E3A3F6AFE1}" srcOrd="1" destOrd="0" presId="urn:microsoft.com/office/officeart/2018/2/layout/IconLabelList"/>
    <dgm:cxn modelId="{AF33351A-576D-4F6C-A1CF-C1D5108745B5}" type="presParOf" srcId="{B6E0E18C-1E60-4DC2-A423-C576431AAD55}" destId="{8A9AE8DF-9D7E-47D7-B931-2FC52ACDC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035DD-C31E-404D-9AEF-474DA000B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C0A0-7694-400B-B7EF-6843A276227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Test the model using training and testing data </a:t>
          </a:r>
          <a:endParaRPr lang="en-US" dirty="0"/>
        </a:p>
      </dgm:t>
    </dgm:pt>
    <dgm:pt modelId="{5698109A-D689-4E10-82D3-DFBAE7DFE68C}" type="parTrans" cxnId="{71DA8315-8BF5-4B29-9160-E59978949D37}">
      <dgm:prSet/>
      <dgm:spPr/>
      <dgm:t>
        <a:bodyPr/>
        <a:lstStyle/>
        <a:p>
          <a:endParaRPr lang="en-US"/>
        </a:p>
      </dgm:t>
    </dgm:pt>
    <dgm:pt modelId="{E7A3B39A-73B9-4948-BFD5-64A213849842}" type="sibTrans" cxnId="{71DA8315-8BF5-4B29-9160-E59978949D37}">
      <dgm:prSet/>
      <dgm:spPr/>
      <dgm:t>
        <a:bodyPr/>
        <a:lstStyle/>
        <a:p>
          <a:endParaRPr lang="en-US"/>
        </a:p>
      </dgm:t>
    </dgm:pt>
    <dgm:pt modelId="{A232272E-0719-479E-AA6B-54970B36DF2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Implement a model to forecast performance for future employees</a:t>
          </a:r>
          <a:endParaRPr lang="en-US" dirty="0"/>
        </a:p>
      </dgm:t>
    </dgm:pt>
    <dgm:pt modelId="{2D33DE58-A60B-417B-B889-58705D47D9A5}" type="parTrans" cxnId="{81121DC5-C7BA-468A-8553-8F5E06485FDC}">
      <dgm:prSet/>
      <dgm:spPr/>
      <dgm:t>
        <a:bodyPr/>
        <a:lstStyle/>
        <a:p>
          <a:endParaRPr lang="en-US"/>
        </a:p>
      </dgm:t>
    </dgm:pt>
    <dgm:pt modelId="{4A4EB88A-77AD-4557-A8EC-CA31C7018118}" type="sibTrans" cxnId="{81121DC5-C7BA-468A-8553-8F5E06485FDC}">
      <dgm:prSet/>
      <dgm:spPr/>
      <dgm:t>
        <a:bodyPr/>
        <a:lstStyle/>
        <a:p>
          <a:endParaRPr lang="en-US"/>
        </a:p>
      </dgm:t>
    </dgm:pt>
    <dgm:pt modelId="{C2CCAAF2-EF73-4293-BB19-FCA9AB695B5D}" type="pres">
      <dgm:prSet presAssocID="{B79035DD-C31E-404D-9AEF-474DA000B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F8D91-2571-4A5A-A67B-4CC6D1FB449F}" type="pres">
      <dgm:prSet presAssocID="{4850C0A0-7694-400B-B7EF-6843A276227E}" presName="hierRoot1" presStyleCnt="0"/>
      <dgm:spPr/>
    </dgm:pt>
    <dgm:pt modelId="{E26E8B42-00AC-4CBA-A421-8EC5D3CB6C74}" type="pres">
      <dgm:prSet presAssocID="{4850C0A0-7694-400B-B7EF-6843A276227E}" presName="composite" presStyleCnt="0"/>
      <dgm:spPr/>
    </dgm:pt>
    <dgm:pt modelId="{6A889A5F-2B15-42C5-9A4C-BFB91C6F9B0C}" type="pres">
      <dgm:prSet presAssocID="{4850C0A0-7694-400B-B7EF-6843A276227E}" presName="background" presStyleLbl="node0" presStyleIdx="0" presStyleCnt="2"/>
      <dgm:spPr>
        <a:solidFill>
          <a:schemeClr val="tx1"/>
        </a:solidFill>
      </dgm:spPr>
    </dgm:pt>
    <dgm:pt modelId="{BC073A3D-1BC3-4BDB-82AF-D2CF6F146ADA}" type="pres">
      <dgm:prSet presAssocID="{4850C0A0-7694-400B-B7EF-6843A276227E}" presName="text" presStyleLbl="fgAcc0" presStyleIdx="0" presStyleCnt="2" custLinFactNeighborX="-12018">
        <dgm:presLayoutVars>
          <dgm:chPref val="3"/>
        </dgm:presLayoutVars>
      </dgm:prSet>
      <dgm:spPr/>
    </dgm:pt>
    <dgm:pt modelId="{9FA19D4B-F61F-4D88-9B8D-FF8A6BDFB099}" type="pres">
      <dgm:prSet presAssocID="{4850C0A0-7694-400B-B7EF-6843A276227E}" presName="hierChild2" presStyleCnt="0"/>
      <dgm:spPr/>
    </dgm:pt>
    <dgm:pt modelId="{8F66CF69-A44F-4F0D-8866-DC1CFE89EE99}" type="pres">
      <dgm:prSet presAssocID="{A232272E-0719-479E-AA6B-54970B36DF24}" presName="hierRoot1" presStyleCnt="0"/>
      <dgm:spPr/>
    </dgm:pt>
    <dgm:pt modelId="{D6CF0B9A-6C5B-42B3-9C1F-6332BACD48C8}" type="pres">
      <dgm:prSet presAssocID="{A232272E-0719-479E-AA6B-54970B36DF24}" presName="composite" presStyleCnt="0"/>
      <dgm:spPr/>
    </dgm:pt>
    <dgm:pt modelId="{EC827FDF-B164-4F91-B6D4-DAE55903208F}" type="pres">
      <dgm:prSet presAssocID="{A232272E-0719-479E-AA6B-54970B36DF24}" presName="background" presStyleLbl="node0" presStyleIdx="1" presStyleCnt="2"/>
      <dgm:spPr>
        <a:solidFill>
          <a:schemeClr val="tx1"/>
        </a:solidFill>
      </dgm:spPr>
    </dgm:pt>
    <dgm:pt modelId="{6FF6B37C-32CE-4D9A-9D6B-F220B8EA6D44}" type="pres">
      <dgm:prSet presAssocID="{A232272E-0719-479E-AA6B-54970B36DF24}" presName="text" presStyleLbl="fgAcc0" presStyleIdx="1" presStyleCnt="2" custLinFactNeighborX="3979" custLinFactNeighborY="471">
        <dgm:presLayoutVars>
          <dgm:chPref val="3"/>
        </dgm:presLayoutVars>
      </dgm:prSet>
      <dgm:spPr/>
    </dgm:pt>
    <dgm:pt modelId="{E50BE208-F8A7-4C03-B69F-3D4FDAA4E6B4}" type="pres">
      <dgm:prSet presAssocID="{A232272E-0719-479E-AA6B-54970B36DF24}" presName="hierChild2" presStyleCnt="0"/>
      <dgm:spPr/>
    </dgm:pt>
  </dgm:ptLst>
  <dgm:cxnLst>
    <dgm:cxn modelId="{71DA8315-8BF5-4B29-9160-E59978949D37}" srcId="{B79035DD-C31E-404D-9AEF-474DA000BA81}" destId="{4850C0A0-7694-400B-B7EF-6843A276227E}" srcOrd="0" destOrd="0" parTransId="{5698109A-D689-4E10-82D3-DFBAE7DFE68C}" sibTransId="{E7A3B39A-73B9-4948-BFD5-64A213849842}"/>
    <dgm:cxn modelId="{1FF75638-DED3-4065-AF74-4B488A23B2BA}" type="presOf" srcId="{4850C0A0-7694-400B-B7EF-6843A276227E}" destId="{BC073A3D-1BC3-4BDB-82AF-D2CF6F146ADA}" srcOrd="0" destOrd="0" presId="urn:microsoft.com/office/officeart/2005/8/layout/hierarchy1"/>
    <dgm:cxn modelId="{87C43AB3-91F8-4DAF-A551-10428ACA7382}" type="presOf" srcId="{A232272E-0719-479E-AA6B-54970B36DF24}" destId="{6FF6B37C-32CE-4D9A-9D6B-F220B8EA6D44}" srcOrd="0" destOrd="0" presId="urn:microsoft.com/office/officeart/2005/8/layout/hierarchy1"/>
    <dgm:cxn modelId="{DC8FDCBC-4CF1-4E44-A734-1EFB8DA45CE9}" type="presOf" srcId="{B79035DD-C31E-404D-9AEF-474DA000BA81}" destId="{C2CCAAF2-EF73-4293-BB19-FCA9AB695B5D}" srcOrd="0" destOrd="0" presId="urn:microsoft.com/office/officeart/2005/8/layout/hierarchy1"/>
    <dgm:cxn modelId="{81121DC5-C7BA-468A-8553-8F5E06485FDC}" srcId="{B79035DD-C31E-404D-9AEF-474DA000BA81}" destId="{A232272E-0719-479E-AA6B-54970B36DF24}" srcOrd="1" destOrd="0" parTransId="{2D33DE58-A60B-417B-B889-58705D47D9A5}" sibTransId="{4A4EB88A-77AD-4557-A8EC-CA31C7018118}"/>
    <dgm:cxn modelId="{1A3EEC36-C8AA-4B3B-BF5E-129230C6DD82}" type="presParOf" srcId="{C2CCAAF2-EF73-4293-BB19-FCA9AB695B5D}" destId="{403F8D91-2571-4A5A-A67B-4CC6D1FB449F}" srcOrd="0" destOrd="0" presId="urn:microsoft.com/office/officeart/2005/8/layout/hierarchy1"/>
    <dgm:cxn modelId="{041103F9-656C-46AC-9D4F-0356D02DAD0B}" type="presParOf" srcId="{403F8D91-2571-4A5A-A67B-4CC6D1FB449F}" destId="{E26E8B42-00AC-4CBA-A421-8EC5D3CB6C74}" srcOrd="0" destOrd="0" presId="urn:microsoft.com/office/officeart/2005/8/layout/hierarchy1"/>
    <dgm:cxn modelId="{35D7ABDF-A13E-4B5D-9E0F-7DB73A30E1C2}" type="presParOf" srcId="{E26E8B42-00AC-4CBA-A421-8EC5D3CB6C74}" destId="{6A889A5F-2B15-42C5-9A4C-BFB91C6F9B0C}" srcOrd="0" destOrd="0" presId="urn:microsoft.com/office/officeart/2005/8/layout/hierarchy1"/>
    <dgm:cxn modelId="{A58530C2-9046-4A9B-AD61-5540F3B96EC0}" type="presParOf" srcId="{E26E8B42-00AC-4CBA-A421-8EC5D3CB6C74}" destId="{BC073A3D-1BC3-4BDB-82AF-D2CF6F146ADA}" srcOrd="1" destOrd="0" presId="urn:microsoft.com/office/officeart/2005/8/layout/hierarchy1"/>
    <dgm:cxn modelId="{597387B0-D459-4453-9506-9FE8A69D7CAC}" type="presParOf" srcId="{403F8D91-2571-4A5A-A67B-4CC6D1FB449F}" destId="{9FA19D4B-F61F-4D88-9B8D-FF8A6BDFB099}" srcOrd="1" destOrd="0" presId="urn:microsoft.com/office/officeart/2005/8/layout/hierarchy1"/>
    <dgm:cxn modelId="{C396F0F7-A6B0-459E-AD21-E04E09EF3CC7}" type="presParOf" srcId="{C2CCAAF2-EF73-4293-BB19-FCA9AB695B5D}" destId="{8F66CF69-A44F-4F0D-8866-DC1CFE89EE99}" srcOrd="1" destOrd="0" presId="urn:microsoft.com/office/officeart/2005/8/layout/hierarchy1"/>
    <dgm:cxn modelId="{AB84B3CA-26E1-47CA-8572-C7AB8B7A3EC3}" type="presParOf" srcId="{8F66CF69-A44F-4F0D-8866-DC1CFE89EE99}" destId="{D6CF0B9A-6C5B-42B3-9C1F-6332BACD48C8}" srcOrd="0" destOrd="0" presId="urn:microsoft.com/office/officeart/2005/8/layout/hierarchy1"/>
    <dgm:cxn modelId="{037D98BD-0811-4E9E-B529-B40FE4BCDE65}" type="presParOf" srcId="{D6CF0B9A-6C5B-42B3-9C1F-6332BACD48C8}" destId="{EC827FDF-B164-4F91-B6D4-DAE55903208F}" srcOrd="0" destOrd="0" presId="urn:microsoft.com/office/officeart/2005/8/layout/hierarchy1"/>
    <dgm:cxn modelId="{DE58762E-C5D4-404F-91E7-06F37F1122D6}" type="presParOf" srcId="{D6CF0B9A-6C5B-42B3-9C1F-6332BACD48C8}" destId="{6FF6B37C-32CE-4D9A-9D6B-F220B8EA6D44}" srcOrd="1" destOrd="0" presId="urn:microsoft.com/office/officeart/2005/8/layout/hierarchy1"/>
    <dgm:cxn modelId="{EB859845-AFA2-4E81-95CC-F6B90F8E8773}" type="presParOf" srcId="{8F66CF69-A44F-4F0D-8866-DC1CFE89EE99}" destId="{E50BE208-F8A7-4C03-B69F-3D4FDAA4E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0055-CA8C-4FED-B06C-43260209E8B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BA148-E76F-4310-8B05-A6CF3031F7E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Satisfaction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  <a:r>
            <a:rPr lang="en-US" sz="1500" kern="1200" dirty="0"/>
            <a:t> as Performance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</a:p>
      </dsp:txBody>
      <dsp:txXfrm>
        <a:off x="417971" y="2644140"/>
        <a:ext cx="2889450" cy="720000"/>
      </dsp:txXfrm>
    </dsp:sp>
    <dsp:sp modelId="{B2D58158-63FA-48EA-8364-47079FB78A6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C87D-D4FD-4B8D-A180-EDD9B9E4CE0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engagement is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for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performing employee</a:t>
          </a:r>
        </a:p>
      </dsp:txBody>
      <dsp:txXfrm>
        <a:off x="3813075" y="2644140"/>
        <a:ext cx="2889450" cy="720000"/>
      </dsp:txXfrm>
    </dsp:sp>
    <dsp:sp modelId="{2D5FBCAB-355B-4D1D-B4FF-082085F9C6A8}">
      <dsp:nvSpPr>
        <dsp:cNvPr id="0" name=""/>
        <dsp:cNvSpPr/>
      </dsp:nvSpPr>
      <dsp:spPr>
        <a:xfrm>
          <a:off x="7997472" y="984544"/>
          <a:ext cx="1310862" cy="131086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AE8DF-9D7E-47D7-B931-2FC52ACDC638}">
      <dsp:nvSpPr>
        <dsp:cNvPr id="0" name=""/>
        <dsp:cNvSpPr/>
      </dsp:nvSpPr>
      <dsp:spPr>
        <a:xfrm>
          <a:off x="7208178" y="264679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Absence, race or department </a:t>
          </a:r>
          <a:r>
            <a:rPr lang="en-US" sz="1500" b="1" kern="1200" dirty="0">
              <a:solidFill>
                <a:srgbClr val="FF0000"/>
              </a:solidFill>
            </a:rPr>
            <a:t>do not affect</a:t>
          </a:r>
          <a:r>
            <a:rPr lang="en-US" sz="1500" kern="1200" dirty="0"/>
            <a:t> performance rating</a:t>
          </a:r>
        </a:p>
      </dsp:txBody>
      <dsp:txXfrm>
        <a:off x="7208178" y="264679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9A5F-2B15-42C5-9A4C-BFB91C6F9B0C}">
      <dsp:nvSpPr>
        <dsp:cNvPr id="0" name=""/>
        <dsp:cNvSpPr/>
      </dsp:nvSpPr>
      <dsp:spPr>
        <a:xfrm>
          <a:off x="-42790" y="1189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3A3D-1BC3-4BDB-82AF-D2CF6F146ADA}">
      <dsp:nvSpPr>
        <dsp:cNvPr id="0" name=""/>
        <dsp:cNvSpPr/>
      </dsp:nvSpPr>
      <dsp:spPr>
        <a:xfrm>
          <a:off x="438458" y="45837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Test the model using training and testing data </a:t>
          </a:r>
          <a:endParaRPr lang="en-US" sz="4000" kern="1200" dirty="0"/>
        </a:p>
      </dsp:txBody>
      <dsp:txXfrm>
        <a:off x="519013" y="538930"/>
        <a:ext cx="4170128" cy="2589226"/>
      </dsp:txXfrm>
    </dsp:sp>
    <dsp:sp modelId="{EC827FDF-B164-4F91-B6D4-DAE55903208F}">
      <dsp:nvSpPr>
        <dsp:cNvPr id="0" name=""/>
        <dsp:cNvSpPr/>
      </dsp:nvSpPr>
      <dsp:spPr>
        <a:xfrm>
          <a:off x="5943814" y="2378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B37C-32CE-4D9A-9D6B-F220B8EA6D44}">
      <dsp:nvSpPr>
        <dsp:cNvPr id="0" name=""/>
        <dsp:cNvSpPr/>
      </dsp:nvSpPr>
      <dsp:spPr>
        <a:xfrm>
          <a:off x="6425063" y="45956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Implement a model to forecast performance for future employees</a:t>
          </a:r>
          <a:endParaRPr lang="en-US" sz="4000" kern="1200" dirty="0"/>
        </a:p>
      </dsp:txBody>
      <dsp:txXfrm>
        <a:off x="6505618" y="540120"/>
        <a:ext cx="4170128" cy="258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0,5 0,4 0,2 0,1 0,6 0,8 0,0 0,-2 0,-3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1,'5'0,"7"0,7 0,5 0,4 0,2 0,2 0,0 0,-1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1,'5'0,"12"0,9 5,-1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0,'796'0,"-769"0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1,'827'0,"-800"0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6:58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1,'-17'0,"3"-1,0 1,0 1,0 0,0 1,-24 6,35-7,-1 0,1 1,-1 0,1 0,0 0,0 0,-1 0,1 1,1-1,-1 1,0 0,1 0,-1 0,1 0,0 0,0 1,0-1,1 1,-1-1,1 1,0-1,0 1,0 0,0 0,0 6,0-4,1-1,-1 1,1 0,1 0,-1 0,1 0,0 0,0-1,1 1,0 0,0-1,0 1,0-1,1 0,0 0,0 0,0 0,5 5,-1-4,0 1,0-1,0 0,1-1,0 0,0 0,1 0,-1-1,1 0,14 3,-9-2,1-2,-1 0,0-1,1 0,-1-1,1-1,-1 0,1-1,-1-1,0 0,1-1,-1 0,0-1,25-11,-36 13,1-1,0 1,-1-1,0 0,0 0,0 0,0-1,0 1,0-1,-1 0,0 1,0-1,0 0,0 0,0-1,-1 1,0 0,0 0,0-1,0 1,-1 0,0-1,0 1,0-1,0 1,-1 0,1-1,-1 1,0 0,-1-1,1 1,-1 0,0 0,0 0,0 0,0 0,-1 1,1-1,-1 1,0 0,0-1,0 1,-1 0,1 1,-1-1,1 1,-1 0,0-1,0 2,0-1,0 0,-9-1,-8 0,0 1,0 0,-1 2,-24 3,21-2,-2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9:14:53.10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1,'6'0,"8"0,8 0,5 0,5 0,3 0,1 0,1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B16A-CA2E-4C6A-9FE2-E647B82823FE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6DFAF-005F-484B-86B7-0003B4BD2C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Lower survey score implies lower levels of employee engagement with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2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823F9-F4F4-B8D4-A986-17312866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E1E2-B830-3E41-3CF6-214C74622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3309B-FBFE-FF8B-7399-23010F87D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 provides a visual summary of all confusion matrices created at each cutoff/threshold. By comparing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correctly categorized as poorly performing) with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falsely categorized as poorly performing), ROC curve shows which threshold provides the most appropriate balance between TP/FP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shows how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 rate plateaus around the 80% mark and each increase of TP rate from this point onward leads to significant increase of 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This plot reaffirms that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5053-D470-69BF-15F3-0AA26E81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90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 of absences don’t vary significantly for each performance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8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Percentage of employees needing performance improvement (Needs Improvement, PIP) is not significant across the race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42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Percentage of employees needing performance improvement (Needs Improvement, PIP) is not significant across the departments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5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overall decreasing trend (especially so with Employee Satisfaction and Engagement).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note that employee satisfaction was treated as a continuous variable despite having ordinal characteristics (i.e., 1 = very dissatisfied, 2 = dissatisfied, 3 = neutral, 4 = satisfied, 5 = very satisfied). This was a deliberate decision made to maintain ascending order level.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positive outcome (y=1) is assigned to employee’s odds of scoring poorly on the performance assessment, any increase in logit outcome implies higher odds of poor performance.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results then make intuitive sense as one would expect a performance level to decrease as employee satisfaction and engagement levels drop.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of absence is much less linear thus suggesting weaker association.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outcome matches the statistical insignificance absence has on the overall performance score (p-value of 0.8716).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6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results highlight the top value as an influential outlier. The problematic outlier was removed from the data to satisfy the assumption.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7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employee satisfaction and engagement were considered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(p-values &lt; 0.05) while absence was considered statistically insignificant.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model was fitted including secondary predictors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race and departments were not considered statistically significant predictors of performance score (p-values &gt; 0.05). 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19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0.5 cutoff (as default),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99.29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negative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73.33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positives were identified.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cutoff (or threshold) is a value that decides where the outcome is classified as either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performance (y = 0)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suboptimal performance (y = 1).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0.5 would mean any probabilities of the outcome variable over 0.5 would be classified as suboptimal and vice versa.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recorded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96.8% overall accuracy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(TP + TN / Total),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91.7% precision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TP by the model),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73.3% sensitivity/recall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positive outcome by the model compared to the actual count of positive outcomes – i.e.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8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matrices at different threshold levels were used to identify the optimal threshold.</a:t>
            </a:r>
          </a:p>
          <a:p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0.4 was identified as the best threshold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96.5%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82.8% precision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80.0% sensitivity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plot above, accuracy reaches its maximum at threshold 0.2 where it is maintained across rest of the cutoff threshold.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also seen to increase as threshold increases but plateaus at around 0.6.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or sensitivity starts as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(meaning all datapoints are considered positives)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maintains a slight decrease between 0.1 to 0.4 after which the TP rate decreases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was identified as the optimal threshold since it maintains sufficiently high accuracy and precision without losing its TP rate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after 0.4 sees significant decrease in the TP/sensitivity meaning more positive outcomes may be inaccurately categorized as negatives (false negative).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to the right reaffirms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D19-68AF-037D-90F0-6D5CDCBF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BA6-7D3D-55C7-D171-C9962967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E4A-95D7-B4BB-D685-FFFD754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D2C0-82CE-864B-5E5E-E85B61AD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53B0-5ECB-D70A-BB1B-D31D482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4666-DD55-A172-709A-BD0C1E0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DF2C9-F333-FEEB-1CA3-2F990E75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9DA-8076-D1A3-3111-46179B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9FB6-2D69-D198-7944-1B47E93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D4C-AC2E-A825-0B0B-4C112427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9F5B-60CC-A784-BA0B-0E4C3518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CAAD-9CCA-E3B4-3148-AA98A3B4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B1D6-D800-726B-B224-A8AB9B2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728-6103-B3D8-A233-7D4372E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6403-80BE-29A3-829C-87CD5FE8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241-B096-12B2-AC52-48AF257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E5C4-0AE1-E7CE-9817-F59C385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AAB4-2F51-8CC9-1DFE-D0336542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590B-8A1E-1E9C-1836-8E1D232E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A824-FB11-C841-1EFB-67270785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D211-416F-424D-68F3-FC6BB129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3FD0-3519-4EA3-988D-77CE3E47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613E-BAA3-7FF6-64CF-F81C138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425F-9F34-85A1-0748-CF0FD2FB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589B-96FC-2CB7-D066-67EB6230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52D0-6C8A-A9EC-1E4A-ABD5EA8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8F8-4465-EE1B-B8B4-C83BA82D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1EAE-267A-EC33-48FB-870E6979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D45E-1F9A-BF0C-B425-1948194B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74A6-7EDB-18BD-548E-5EA541E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309-9F87-9EE5-3611-8E94DF2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F70-6C1A-2574-953E-9A2B535E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35EE-7BBD-A796-8312-CAE7305A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A5DB-D53D-2A61-29EC-A231AC1D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DC54-AFB2-1979-7032-B1BA527E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4979-7FA9-B807-E472-14663F26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6E4B-21F2-9372-46CB-2BE44B6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9450-4928-C069-7094-0FAA906A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8497-C8BE-77CF-736B-4B80567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A53-408D-D428-4D76-31D191B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ED9F-DC54-2BCD-7419-348DEE9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88F9-1D63-1887-63EB-2F2A25A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D0CD-EE57-3851-925E-BC9C666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3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CB-65FD-1DCC-7C6A-5146136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619B-D3E3-6CE6-21FC-E4C52B7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C7CE-E81B-70E7-33EF-E15266C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BF1-B9B1-C932-9C8B-35AAD66A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37BF-C312-5AEE-45EA-322CAA0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4ED9-7D28-40B2-FA5A-6E56C38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AFFD-5CE7-6F2F-8523-2C12D75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FDC5-BDAA-8785-057E-019B61B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09C3-59F2-5D55-2D12-13AB1A0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852A-5D8E-0B54-C120-F09E211B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E5E4-AA5E-4453-7A55-9F3F40CF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96F3-913E-7804-CC4C-2C06794E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B530-4CF9-AAD6-E8BA-7A2E12D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94ED-B53E-7CD5-34F0-D33712B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6FE4-A497-3A2F-EB1B-F9E7A22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ECD0-2BBF-E216-A7B1-F09A82DA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3C48-B882-0CB0-9703-3E159B8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AA79-FC89-6869-E825-2A6F7B4E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8BE-7103-E7D4-303F-8403052F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23C8-1EE2-7D32-55CA-756B9A4E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162-CD27-170E-308F-B8638335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Identifying Patterns of Employee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1146-E60A-6880-A5B3-4681F372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2025-09-13 EDA project by </a:t>
            </a:r>
          </a:p>
          <a:p>
            <a:r>
              <a:rPr lang="en-CA" dirty="0"/>
              <a:t>Minsung Kim</a:t>
            </a:r>
          </a:p>
        </p:txBody>
      </p:sp>
    </p:spTree>
    <p:extLst>
      <p:ext uri="{BB962C8B-B14F-4D97-AF65-F5344CB8AC3E}">
        <p14:creationId xmlns:p14="http://schemas.microsoft.com/office/powerpoint/2010/main" val="42645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A2AF-7101-2174-6C62-AC55B51F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Absence per Performance Score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ACC22-FBCB-CADF-A129-65C7F0A4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7526"/>
              </p:ext>
            </p:extLst>
          </p:nvPr>
        </p:nvGraphicFramePr>
        <p:xfrm>
          <a:off x="1032264" y="1876298"/>
          <a:ext cx="10124418" cy="4388559"/>
        </p:xfrm>
        <a:graphic>
          <a:graphicData uri="http://schemas.openxmlformats.org/drawingml/2006/table">
            <a:tbl>
              <a:tblPr firstRow="1" bandRow="1"/>
              <a:tblGrid>
                <a:gridCol w="5356986">
                  <a:extLst>
                    <a:ext uri="{9D8B030D-6E8A-4147-A177-3AD203B41FA5}">
                      <a16:colId xmlns:a16="http://schemas.microsoft.com/office/drawing/2014/main" val="1197660672"/>
                    </a:ext>
                  </a:extLst>
                </a:gridCol>
                <a:gridCol w="4767432">
                  <a:extLst>
                    <a:ext uri="{9D8B030D-6E8A-4147-A177-3AD203B41FA5}">
                      <a16:colId xmlns:a16="http://schemas.microsoft.com/office/drawing/2014/main" val="3707244369"/>
                    </a:ext>
                  </a:extLst>
                </a:gridCol>
              </a:tblGrid>
              <a:tr h="626937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Average of Absence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882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Absences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9033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A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90045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5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1127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3344-DC19-35B4-598D-DC01AA8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Rate by 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23EEA5-BBA8-A361-AF55-69B6BCCB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64793"/>
              </p:ext>
            </p:extLst>
          </p:nvPr>
        </p:nvGraphicFramePr>
        <p:xfrm>
          <a:off x="1277429" y="1845426"/>
          <a:ext cx="9634091" cy="4450305"/>
        </p:xfrm>
        <a:graphic>
          <a:graphicData uri="http://schemas.openxmlformats.org/drawingml/2006/table">
            <a:tbl>
              <a:tblPr/>
              <a:tblGrid>
                <a:gridCol w="3182246">
                  <a:extLst>
                    <a:ext uri="{9D8B030D-6E8A-4147-A177-3AD203B41FA5}">
                      <a16:colId xmlns:a16="http://schemas.microsoft.com/office/drawing/2014/main" val="3034709420"/>
                    </a:ext>
                  </a:extLst>
                </a:gridCol>
                <a:gridCol w="2362934">
                  <a:extLst>
                    <a:ext uri="{9D8B030D-6E8A-4147-A177-3AD203B41FA5}">
                      <a16:colId xmlns:a16="http://schemas.microsoft.com/office/drawing/2014/main" val="811291664"/>
                    </a:ext>
                  </a:extLst>
                </a:gridCol>
                <a:gridCol w="1208885">
                  <a:extLst>
                    <a:ext uri="{9D8B030D-6E8A-4147-A177-3AD203B41FA5}">
                      <a16:colId xmlns:a16="http://schemas.microsoft.com/office/drawing/2014/main" val="708578186"/>
                    </a:ext>
                  </a:extLst>
                </a:gridCol>
                <a:gridCol w="1814601">
                  <a:extLst>
                    <a:ext uri="{9D8B030D-6E8A-4147-A177-3AD203B41FA5}">
                      <a16:colId xmlns:a16="http://schemas.microsoft.com/office/drawing/2014/main" val="2873058618"/>
                    </a:ext>
                  </a:extLst>
                </a:gridCol>
                <a:gridCol w="1065425">
                  <a:extLst>
                    <a:ext uri="{9D8B030D-6E8A-4147-A177-3AD203B41FA5}">
                      <a16:colId xmlns:a16="http://schemas.microsoft.com/office/drawing/2014/main" val="173233676"/>
                    </a:ext>
                  </a:extLst>
                </a:gridCol>
              </a:tblGrid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34314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3785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or Alaska Native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89742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4189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19897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4856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or more races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43856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0978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Total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09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4FCAA9-A677-226F-6A12-5E0A13F39666}"/>
              </a:ext>
            </a:extLst>
          </p:cNvPr>
          <p:cNvSpPr txBox="1"/>
          <p:nvPr/>
        </p:nvSpPr>
        <p:spPr>
          <a:xfrm>
            <a:off x="1176933" y="1476094"/>
            <a:ext cx="6097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and Race (by Row Total %)</a:t>
            </a:r>
            <a:r>
              <a:rPr lang="en-US" sz="2000" dirty="0">
                <a:effectLst/>
              </a:rPr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336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9E2A-9143-BFF1-B8F9-A7B8CDE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by Department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0EAE78-0DAC-D154-5F83-3BFDEB71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81511"/>
              </p:ext>
            </p:extLst>
          </p:nvPr>
        </p:nvGraphicFramePr>
        <p:xfrm>
          <a:off x="1057375" y="1845426"/>
          <a:ext cx="10074200" cy="4450306"/>
        </p:xfrm>
        <a:graphic>
          <a:graphicData uri="http://schemas.openxmlformats.org/drawingml/2006/table">
            <a:tbl>
              <a:tblPr firstRow="1" bandRow="1"/>
              <a:tblGrid>
                <a:gridCol w="2607586">
                  <a:extLst>
                    <a:ext uri="{9D8B030D-6E8A-4147-A177-3AD203B41FA5}">
                      <a16:colId xmlns:a16="http://schemas.microsoft.com/office/drawing/2014/main" val="672574062"/>
                    </a:ext>
                  </a:extLst>
                </a:gridCol>
                <a:gridCol w="2319663">
                  <a:extLst>
                    <a:ext uri="{9D8B030D-6E8A-4147-A177-3AD203B41FA5}">
                      <a16:colId xmlns:a16="http://schemas.microsoft.com/office/drawing/2014/main" val="669494873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638480585"/>
                    </a:ext>
                  </a:extLst>
                </a:gridCol>
                <a:gridCol w="2557513">
                  <a:extLst>
                    <a:ext uri="{9D8B030D-6E8A-4147-A177-3AD203B41FA5}">
                      <a16:colId xmlns:a16="http://schemas.microsoft.com/office/drawing/2014/main" val="1932587189"/>
                    </a:ext>
                  </a:extLst>
                </a:gridCol>
                <a:gridCol w="1045916">
                  <a:extLst>
                    <a:ext uri="{9D8B030D-6E8A-4147-A177-3AD203B41FA5}">
                      <a16:colId xmlns:a16="http://schemas.microsoft.com/office/drawing/2014/main" val="2799463438"/>
                    </a:ext>
                  </a:extLst>
                </a:gridCol>
              </a:tblGrid>
              <a:tr h="74246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Percentage across Department (by Row Total %)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1451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2692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466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     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5412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2727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E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19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IT/IS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3501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Office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9588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Offices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7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1B0-4BC1-406D-2CC3-551F766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0D8B9-3F3C-2A64-6CA1-FC550E006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14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77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71E8-1C6B-B355-F74C-0DB586C2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A41E4-E036-D3D4-8770-E996FAE6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F188-AFD3-2C34-BDCF-0ABEAF97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Model Diagnostic	</a:t>
            </a:r>
          </a:p>
        </p:txBody>
      </p:sp>
    </p:spTree>
    <p:extLst>
      <p:ext uri="{BB962C8B-B14F-4D97-AF65-F5344CB8AC3E}">
        <p14:creationId xmlns:p14="http://schemas.microsoft.com/office/powerpoint/2010/main" val="14062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F9A-2FEA-2E77-C3EF-482E93A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372-C4E1-DDF4-B21B-060D315C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models the impact of predictors on a binary outcome </a:t>
            </a:r>
          </a:p>
          <a:p>
            <a:endParaRPr lang="en-US" sz="800" dirty="0"/>
          </a:p>
          <a:p>
            <a:pPr lvl="1"/>
            <a:r>
              <a:rPr lang="en-US" b="1" dirty="0"/>
              <a:t>Employee Performance </a:t>
            </a:r>
            <a:r>
              <a:rPr lang="en-US" dirty="0"/>
              <a:t>(0 = Optimal performance,  </a:t>
            </a:r>
            <a:r>
              <a:rPr lang="en-US" dirty="0">
                <a:highlight>
                  <a:srgbClr val="FFFF00"/>
                </a:highlight>
              </a:rPr>
              <a:t>1 = Suboptimal Performance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Individual effects of </a:t>
            </a:r>
            <a:r>
              <a:rPr lang="en-US" b="1" dirty="0"/>
              <a:t>Employee Satisfaction</a:t>
            </a:r>
            <a:r>
              <a:rPr lang="en-US" dirty="0"/>
              <a:t>, </a:t>
            </a:r>
            <a:r>
              <a:rPr lang="en-US" b="1" dirty="0"/>
              <a:t>Engagement</a:t>
            </a:r>
            <a:r>
              <a:rPr lang="en-US" dirty="0"/>
              <a:t> and </a:t>
            </a:r>
            <a:r>
              <a:rPr lang="en-US" b="1" dirty="0"/>
              <a:t>Absence</a:t>
            </a:r>
            <a:r>
              <a:rPr lang="en-US" dirty="0"/>
              <a:t> on performance were reviewed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/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𝑠𝑎𝑡𝑖𝑠𝑓𝑎𝑐𝑡𝑖𝑜𝑛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𝑒𝑛𝑔𝑎𝑔𝑒𝑚𝑒𝑛𝑡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𝑎𝑏𝑠𝑒𝑛𝑐𝑒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CE2-26B7-D18F-4456-373448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2913-DFF7-1A23-55A2-E87EA506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the regression may be applied to the data, the following conditions must be satisfied</a:t>
            </a:r>
          </a:p>
          <a:p>
            <a:pPr marL="0" indent="0">
              <a:buNone/>
            </a:pPr>
            <a:endParaRPr lang="en-US" sz="800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CA" dirty="0"/>
              <a:t>Continuous Predictors must be linear with the (log odds of the) outcome variable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There must not be influential outlier(s) in the continuous predictors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No predictors should be too similarly correlated (Multicollinearity) </a:t>
            </a:r>
          </a:p>
        </p:txBody>
      </p:sp>
    </p:spTree>
    <p:extLst>
      <p:ext uri="{BB962C8B-B14F-4D97-AF65-F5344CB8AC3E}">
        <p14:creationId xmlns:p14="http://schemas.microsoft.com/office/powerpoint/2010/main" val="42055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65BA-59CB-41F6-FFA6-97D4D419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Linearity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F5EC7-03DB-9DFE-1390-C5FF05D9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43" y="1825625"/>
            <a:ext cx="7954914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E23C6-525A-CEC4-8A26-891CAA5A5AE6}"/>
              </a:ext>
            </a:extLst>
          </p:cNvPr>
          <p:cNvCxnSpPr>
            <a:cxnSpLocks/>
          </p:cNvCxnSpPr>
          <p:nvPr/>
        </p:nvCxnSpPr>
        <p:spPr>
          <a:xfrm>
            <a:off x="5188944" y="2500829"/>
            <a:ext cx="2129985" cy="259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89314-413D-6D9F-726D-93EA7F3B0605}"/>
              </a:ext>
            </a:extLst>
          </p:cNvPr>
          <p:cNvCxnSpPr>
            <a:cxnSpLocks/>
          </p:cNvCxnSpPr>
          <p:nvPr/>
        </p:nvCxnSpPr>
        <p:spPr>
          <a:xfrm>
            <a:off x="7720987" y="2410858"/>
            <a:ext cx="2095042" cy="3185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41B4-FF1E-699E-4050-168B994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Influential Outlier(s)</a:t>
            </a:r>
            <a:endParaRPr lang="en-CA" dirty="0"/>
          </a:p>
        </p:txBody>
      </p:sp>
      <p:pic>
        <p:nvPicPr>
          <p:cNvPr id="4" name="Content Placeholder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8AE884E-FC73-8D2E-5C88-23FCE350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6002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241CE-16A6-AF09-74CD-924735F647C1}"/>
              </a:ext>
            </a:extLst>
          </p:cNvPr>
          <p:cNvSpPr txBox="1"/>
          <p:nvPr/>
        </p:nvSpPr>
        <p:spPr>
          <a:xfrm>
            <a:off x="7072828" y="3429000"/>
            <a:ext cx="464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left plot highlights the top 3 outliers.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14:cNvPr>
              <p14:cNvContentPartPr/>
              <p14:nvPr/>
            </p14:nvContentPartPr>
            <p14:xfrm>
              <a:off x="2224878" y="3833597"/>
              <a:ext cx="141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1238" y="3725957"/>
                <a:ext cx="24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14:cNvPr>
              <p14:cNvContentPartPr/>
              <p14:nvPr/>
            </p14:nvContentPartPr>
            <p14:xfrm>
              <a:off x="2390478" y="3833597"/>
              <a:ext cx="86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6478" y="3725957"/>
                <a:ext cx="19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14:cNvPr>
              <p14:cNvContentPartPr/>
              <p14:nvPr/>
            </p14:nvContentPartPr>
            <p14:xfrm>
              <a:off x="2511438" y="3833597"/>
              <a:ext cx="2700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7798" y="3725957"/>
                <a:ext cx="13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14:cNvPr>
              <p14:cNvContentPartPr/>
              <p14:nvPr/>
            </p14:nvContentPartPr>
            <p14:xfrm>
              <a:off x="2665518" y="2676557"/>
              <a:ext cx="296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1878" y="2568557"/>
                <a:ext cx="40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14:cNvPr>
              <p14:cNvContentPartPr/>
              <p14:nvPr/>
            </p14:nvContentPartPr>
            <p14:xfrm>
              <a:off x="4384518" y="4285037"/>
              <a:ext cx="307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0518" y="4177397"/>
                <a:ext cx="41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63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36ED-8C3A-7BF8-144D-939815C5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51"/>
            <a:ext cx="10515600" cy="1049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all outliers are considered </a:t>
            </a:r>
            <a:r>
              <a:rPr lang="en-US" b="1" dirty="0"/>
              <a:t>influential</a:t>
            </a:r>
            <a:r>
              <a:rPr lang="en-US" dirty="0"/>
              <a:t>. Therefore, separate residual plots were used to highlight the </a:t>
            </a:r>
            <a:r>
              <a:rPr lang="en-US" b="1" dirty="0"/>
              <a:t>influential outlier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2BE67-9FA6-9B88-A508-5BFE5CBE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7" y="2688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7BDED3-3494-E8A2-DC1F-66AD62CEE75E}"/>
              </a:ext>
            </a:extLst>
          </p:cNvPr>
          <p:cNvGrpSpPr/>
          <p:nvPr/>
        </p:nvGrpSpPr>
        <p:grpSpPr>
          <a:xfrm>
            <a:off x="745443" y="1927952"/>
            <a:ext cx="10701114" cy="4110887"/>
            <a:chOff x="1142487" y="1690688"/>
            <a:chExt cx="13564581" cy="5210902"/>
          </a:xfrm>
        </p:grpSpPr>
        <p:pic>
          <p:nvPicPr>
            <p:cNvPr id="6" name="Picture 5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043382E7-70FD-6728-2AAA-21C8005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532" y="1690688"/>
              <a:ext cx="6706536" cy="5210902"/>
            </a:xfrm>
            <a:prstGeom prst="rect">
              <a:avLst/>
            </a:prstGeom>
          </p:spPr>
        </p:pic>
        <p:pic>
          <p:nvPicPr>
            <p:cNvPr id="8" name="Picture 7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5DAD06FB-4729-6C0A-2F0F-95533D93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87" y="1690688"/>
              <a:ext cx="6706536" cy="521090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14:cNvPr>
              <p14:cNvContentPartPr/>
              <p14:nvPr/>
            </p14:nvContentPartPr>
            <p14:xfrm>
              <a:off x="7555992" y="2092637"/>
              <a:ext cx="15300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992" y="1984637"/>
                <a:ext cx="26064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AAB42-DF66-E70F-EF5D-E94C6B8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49649-05A8-0AFA-7AF2-4BBB4BC4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8775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2121271360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974079229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Project Goal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2226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Exploring the Data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0679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Model Diagnostic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2478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Results and Interpretation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74014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Closing Statement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144-21E1-B355-4179-8FCFC0DC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Multicollinearity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06B0-CBF1-1DBD-E9F4-14CBDBE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was assessed by comparing the VIF (Variance Inflation Factor) of each predictors involved.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In general, VIF values </a:t>
            </a:r>
            <a:r>
              <a:rPr lang="en-US" b="1" dirty="0"/>
              <a:t>above 5 </a:t>
            </a:r>
            <a:r>
              <a:rPr lang="en-US" dirty="0"/>
              <a:t>imply high collinearity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8B7E-5D1C-BA4E-32C9-C868BA2D2C0E}"/>
              </a:ext>
            </a:extLst>
          </p:cNvPr>
          <p:cNvSpPr txBox="1"/>
          <p:nvPr/>
        </p:nvSpPr>
        <p:spPr>
          <a:xfrm>
            <a:off x="1366091" y="3427354"/>
            <a:ext cx="750524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EngagementSurvey  EmpSatisfaction         Absences </a:t>
            </a:r>
          </a:p>
          <a:p>
            <a:pPr algn="l" latinLnBrk="1">
              <a:lnSpc>
                <a:spcPts val="1200"/>
              </a:lnSpc>
              <a:buNone/>
            </a:pPr>
            <a:endParaRPr lang="fr-FR" b="0" i="0" dirty="0">
              <a:effectLst/>
              <a:latin typeface="Lucida Console" panose="020B0609040504020204" pitchFamily="49" charset="0"/>
            </a:endParaRPr>
          </a:p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        1.011898         1.040472         1.043579 </a:t>
            </a:r>
          </a:p>
        </p:txBody>
      </p:sp>
    </p:spTree>
    <p:extLst>
      <p:ext uri="{BB962C8B-B14F-4D97-AF65-F5344CB8AC3E}">
        <p14:creationId xmlns:p14="http://schemas.microsoft.com/office/powerpoint/2010/main" val="307284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073AB-06FA-5D6C-AEC3-AC49C88F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AC3C44-16B0-0840-B435-3FF9CD7D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0C40-6A4F-97E5-52DC-28D1179E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Results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360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C7F-F380-8668-8B2F-BC31451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Predictors Explained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ADF-96C1-B998-9978-66036E2C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Probability of an employee with </a:t>
            </a:r>
            <a:r>
              <a:rPr lang="en-US" b="1" dirty="0"/>
              <a:t>no satisfaction</a:t>
            </a:r>
            <a:r>
              <a:rPr lang="en-US" dirty="0"/>
              <a:t>, </a:t>
            </a:r>
            <a:r>
              <a:rPr lang="en-US" b="1" dirty="0"/>
              <a:t>no engagement </a:t>
            </a:r>
            <a:r>
              <a:rPr lang="en-US" dirty="0"/>
              <a:t>and </a:t>
            </a:r>
            <a:r>
              <a:rPr lang="en-US" b="1" dirty="0"/>
              <a:t>no absence </a:t>
            </a:r>
            <a:r>
              <a:rPr lang="en-US" dirty="0"/>
              <a:t>receives poor performance is </a:t>
            </a:r>
            <a:r>
              <a:rPr lang="en-CA" dirty="0"/>
              <a:t>99.96%.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Unit increase in employee satisfaction was </a:t>
            </a:r>
            <a:r>
              <a:rPr lang="en-CA" b="1" dirty="0"/>
              <a:t>0.47</a:t>
            </a:r>
            <a:r>
              <a:rPr lang="en-CA" dirty="0"/>
              <a:t> times more likely to perform poorly. </a:t>
            </a:r>
          </a:p>
          <a:p>
            <a:r>
              <a:rPr lang="en-CA" dirty="0"/>
              <a:t>Unit increase in employee engagement was </a:t>
            </a:r>
            <a:r>
              <a:rPr lang="en-CA" b="1" dirty="0"/>
              <a:t>0.04</a:t>
            </a:r>
            <a:r>
              <a:rPr lang="en-CA" dirty="0"/>
              <a:t> times more likely to perform poorly.</a:t>
            </a:r>
          </a:p>
          <a:p>
            <a:r>
              <a:rPr lang="en-CA" dirty="0"/>
              <a:t>Unit increase in absence was </a:t>
            </a:r>
            <a:r>
              <a:rPr lang="en-CA" b="1" dirty="0"/>
              <a:t>0.99</a:t>
            </a:r>
            <a:r>
              <a:rPr lang="en-CA" dirty="0"/>
              <a:t> times more likely to perform poorly.</a:t>
            </a:r>
          </a:p>
          <a:p>
            <a:endParaRPr lang="en-CA" dirty="0"/>
          </a:p>
          <a:p>
            <a:pPr marL="0" indent="0">
              <a:lnSpc>
                <a:spcPct val="120000"/>
              </a:lnSpc>
              <a:buNone/>
            </a:pPr>
            <a:r>
              <a:rPr lang="en-CA" dirty="0"/>
              <a:t>This simply means </a:t>
            </a:r>
            <a:r>
              <a:rPr lang="en-CA" b="1" dirty="0"/>
              <a:t>increase in employee engagement strongly enhance performance</a:t>
            </a:r>
            <a:r>
              <a:rPr lang="en-CA" dirty="0"/>
              <a:t>, followed by employee satisfaction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Absence have virtually </a:t>
            </a:r>
            <a:r>
              <a:rPr lang="en-CA" b="1" dirty="0"/>
              <a:t>no impact </a:t>
            </a:r>
            <a:r>
              <a:rPr lang="en-CA" dirty="0"/>
              <a:t>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46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869F-18EE-877F-F581-423EE08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and Reliability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4F0826-B981-F182-1121-C766C4CC8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4979"/>
              </p:ext>
            </p:extLst>
          </p:nvPr>
        </p:nvGraphicFramePr>
        <p:xfrm>
          <a:off x="1725594" y="2652044"/>
          <a:ext cx="7839422" cy="2955726"/>
        </p:xfrm>
        <a:graphic>
          <a:graphicData uri="http://schemas.openxmlformats.org/drawingml/2006/table">
            <a:tbl>
              <a:tblPr/>
              <a:tblGrid>
                <a:gridCol w="1854505">
                  <a:extLst>
                    <a:ext uri="{9D8B030D-6E8A-4147-A177-3AD203B41FA5}">
                      <a16:colId xmlns:a16="http://schemas.microsoft.com/office/drawing/2014/main" val="3138959943"/>
                    </a:ext>
                  </a:extLst>
                </a:gridCol>
                <a:gridCol w="2045309">
                  <a:extLst>
                    <a:ext uri="{9D8B030D-6E8A-4147-A177-3AD203B41FA5}">
                      <a16:colId xmlns:a16="http://schemas.microsoft.com/office/drawing/2014/main" val="2631157514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169523205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230712795"/>
                    </a:ext>
                  </a:extLst>
                </a:gridCol>
              </a:tblGrid>
              <a:tr h="6007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59976"/>
                  </a:ext>
                </a:extLst>
              </a:tr>
              <a:tr h="7229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2804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87787"/>
                  </a:ext>
                </a:extLst>
              </a:tr>
              <a:tr h="6885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172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A7C94-E42A-3AA6-549A-335840D9BEDD}"/>
              </a:ext>
            </a:extLst>
          </p:cNvPr>
          <p:cNvCxnSpPr>
            <a:cxnSpLocks/>
          </p:cNvCxnSpPr>
          <p:nvPr/>
        </p:nvCxnSpPr>
        <p:spPr>
          <a:xfrm>
            <a:off x="1105615" y="3021376"/>
            <a:ext cx="0" cy="17296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0C9624-ACBB-9CCF-3E5A-EC4CC100B8F9}"/>
              </a:ext>
            </a:extLst>
          </p:cNvPr>
          <p:cNvGrpSpPr/>
          <p:nvPr/>
        </p:nvGrpSpPr>
        <p:grpSpPr>
          <a:xfrm>
            <a:off x="3071739" y="1782888"/>
            <a:ext cx="2800252" cy="369332"/>
            <a:chOff x="4140375" y="2727326"/>
            <a:chExt cx="280025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3335D8-E795-221C-D580-D878F516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7" y="3096658"/>
              <a:ext cx="2667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2A1AD3-2E41-476D-E002-72F111DA4536}"/>
                </a:ext>
              </a:extLst>
            </p:cNvPr>
            <p:cNvSpPr txBox="1"/>
            <p:nvPr/>
          </p:nvSpPr>
          <p:spPr>
            <a:xfrm>
              <a:off x="4140375" y="2727326"/>
              <a:ext cx="178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Model Outcome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B55F58-99C0-608C-AFDF-719302DC6A67}"/>
              </a:ext>
            </a:extLst>
          </p:cNvPr>
          <p:cNvSpPr txBox="1"/>
          <p:nvPr/>
        </p:nvSpPr>
        <p:spPr>
          <a:xfrm rot="10800000">
            <a:off x="643950" y="3029591"/>
            <a:ext cx="461665" cy="1721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Actual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BEA4C-5DBA-EB32-C297-703A5D3BAF8B}"/>
              </a:ext>
            </a:extLst>
          </p:cNvPr>
          <p:cNvSpPr txBox="1"/>
          <p:nvPr/>
        </p:nvSpPr>
        <p:spPr>
          <a:xfrm>
            <a:off x="2570792" y="6123543"/>
            <a:ext cx="70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96.8% overall accuracy, 91.7% precision, 73.3% sensitivity/recall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2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D91F-F226-E6A6-1D6E-3D277B3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Optimal Threshold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6BCAC-A0C0-F963-B247-4BE2099C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84812"/>
              </p:ext>
            </p:extLst>
          </p:nvPr>
        </p:nvGraphicFramePr>
        <p:xfrm>
          <a:off x="838200" y="1845426"/>
          <a:ext cx="10515599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CB6AA0-266C-8C24-4412-E46DF7FBD872}"/>
              </a:ext>
            </a:extLst>
          </p:cNvPr>
          <p:cNvSpPr/>
          <p:nvPr/>
        </p:nvSpPr>
        <p:spPr>
          <a:xfrm>
            <a:off x="5054600" y="3067050"/>
            <a:ext cx="3937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2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C3E25-8472-0D56-AD15-E8AA2719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641A-114D-767E-2B8D-3BB5461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Verifying the Threshold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2E3AF9-5052-4F13-060E-622FFB4F5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908113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14:cNvPr>
              <p14:cNvContentPartPr/>
              <p14:nvPr/>
            </p14:nvContentPartPr>
            <p14:xfrm>
              <a:off x="2615600" y="3441380"/>
              <a:ext cx="867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960" y="3333740"/>
                <a:ext cx="194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38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8DC1B-435A-77DE-AEBC-B65FFD8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C9459B-FFE2-48D0-8BBC-1737B729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08645-1370-0874-240A-DC92A0C3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85002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8698-451D-6DB5-DBB5-8B74D23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F0F3-14A6-929A-95EB-CF003FE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From this basic analysis, we have determined the following: </a:t>
            </a:r>
          </a:p>
          <a:p>
            <a:endParaRPr lang="en-CA" dirty="0"/>
          </a:p>
          <a:p>
            <a:r>
              <a:rPr lang="en-CA" b="1" dirty="0"/>
              <a:t>Employee engagement </a:t>
            </a:r>
            <a:r>
              <a:rPr lang="en-CA" dirty="0"/>
              <a:t>is the strongest predictor of performance, followed by </a:t>
            </a:r>
            <a:r>
              <a:rPr lang="en-CA" b="1" dirty="0"/>
              <a:t>employee satisfaction</a:t>
            </a:r>
            <a:r>
              <a:rPr lang="en-CA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Cut-off of </a:t>
            </a:r>
            <a:r>
              <a:rPr lang="en-CA" b="1" dirty="0"/>
              <a:t>0.4</a:t>
            </a:r>
            <a:r>
              <a:rPr lang="en-CA" dirty="0"/>
              <a:t> provides ensures best balance between correctly classified performance scores with minimal false negatives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7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CE-62D6-D156-418D-B87B9C40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	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FCF1D5-5C86-1AED-FF96-C26AF0438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10621"/>
              </p:ext>
            </p:extLst>
          </p:nvPr>
        </p:nvGraphicFramePr>
        <p:xfrm>
          <a:off x="838200" y="2230119"/>
          <a:ext cx="1106170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C1820280-7658-985F-94D9-4A53BE69261D}"/>
              </a:ext>
            </a:extLst>
          </p:cNvPr>
          <p:cNvSpPr/>
          <p:nvPr/>
        </p:nvSpPr>
        <p:spPr>
          <a:xfrm>
            <a:off x="5786120" y="3593605"/>
            <a:ext cx="843280" cy="4829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2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DF47-43C0-ECBC-916E-2A06D24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107469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D28C-0CE2-878E-59CA-E2D7CD7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Patterns of Employee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CE00-5273-C021-0853-8CEC1BF9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CA" dirty="0"/>
              <a:t>This project will aim to </a:t>
            </a:r>
            <a:r>
              <a:rPr lang="en-CA" b="1" dirty="0"/>
              <a:t>identify element(s) </a:t>
            </a:r>
            <a:r>
              <a:rPr lang="en-CA" dirty="0"/>
              <a:t>in Human Resource data </a:t>
            </a:r>
            <a:r>
              <a:rPr lang="en-CA" b="1" dirty="0"/>
              <a:t>influencing </a:t>
            </a:r>
            <a:r>
              <a:rPr lang="en-CA" dirty="0"/>
              <a:t>employee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929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919-B57F-2891-0353-0ABDCD2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Employee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FC79-08FA-411A-870B-78D82CF4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30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by four ordinal categories: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4E722-52BC-7EED-40E7-BD77BD14C96A}"/>
              </a:ext>
            </a:extLst>
          </p:cNvPr>
          <p:cNvSpPr txBox="1"/>
          <p:nvPr/>
        </p:nvSpPr>
        <p:spPr>
          <a:xfrm>
            <a:off x="1540524" y="2270762"/>
            <a:ext cx="3426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Exceeds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Fully Meets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Needs Improvement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PIP (Performance Improvement Plan)</a:t>
            </a:r>
            <a:endParaRPr lang="en-CA" sz="2400" b="1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ECB7E-AD3A-B440-BE80-A5C857FA2004}"/>
              </a:ext>
            </a:extLst>
          </p:cNvPr>
          <p:cNvCxnSpPr/>
          <p:nvPr/>
        </p:nvCxnSpPr>
        <p:spPr>
          <a:xfrm>
            <a:off x="838200" y="2555913"/>
            <a:ext cx="0" cy="3305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62BAD-05C8-AD01-06B6-F2F732B7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BBE222-5D38-B089-A260-BEDCF9DC4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889A-AD65-2235-C5D2-FAD5C9F4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5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97C-A6AE-A380-7186-7B31DC02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6999" y="1485919"/>
            <a:ext cx="9144000" cy="2387600"/>
          </a:xfrm>
        </p:spPr>
        <p:txBody>
          <a:bodyPr>
            <a:normAutofit/>
          </a:bodyPr>
          <a:lstStyle/>
          <a:p>
            <a:r>
              <a:rPr lang="en-CA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C2AB-1F6A-5B82-346B-1FA09411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</a:p>
        </p:txBody>
      </p:sp>
      <p:sp>
        <p:nvSpPr>
          <p:cNvPr id="4" name="Rectangle 3" descr="Link">
            <a:hlinkClick r:id="rId2"/>
            <a:extLst>
              <a:ext uri="{FF2B5EF4-FFF2-40B4-BE49-F238E27FC236}">
                <a16:creationId xmlns:a16="http://schemas.microsoft.com/office/drawing/2014/main" id="{87790390-F2DB-136C-96FB-12659E0AE471}"/>
              </a:ext>
            </a:extLst>
          </p:cNvPr>
          <p:cNvSpPr/>
          <p:nvPr/>
        </p:nvSpPr>
        <p:spPr>
          <a:xfrm>
            <a:off x="410662" y="5962649"/>
            <a:ext cx="720815" cy="7208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EE02-4762-9867-1341-71CD26E6B85C}"/>
              </a:ext>
            </a:extLst>
          </p:cNvPr>
          <p:cNvSpPr txBox="1"/>
          <p:nvPr/>
        </p:nvSpPr>
        <p:spPr>
          <a:xfrm>
            <a:off x="1131477" y="599989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The project uses a simulated Human Resources Data Set by Dr. Richard Huebner from Cambridge College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7D079E-A00D-87EE-4A54-F2DF85F3C7AD}"/>
              </a:ext>
            </a:extLst>
          </p:cNvPr>
          <p:cNvSpPr txBox="1">
            <a:spLocks/>
          </p:cNvSpPr>
          <p:nvPr/>
        </p:nvSpPr>
        <p:spPr>
          <a:xfrm>
            <a:off x="6172200" y="603477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The dataset contains employee information including: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r>
              <a:rPr lang="en-CA" b="1" dirty="0"/>
              <a:t>Performance</a:t>
            </a:r>
          </a:p>
          <a:p>
            <a:r>
              <a:rPr lang="en-CA" b="1" dirty="0"/>
              <a:t>Absence</a:t>
            </a:r>
          </a:p>
          <a:p>
            <a:r>
              <a:rPr lang="en-CA" b="1" dirty="0"/>
              <a:t>Employee Engagement</a:t>
            </a:r>
          </a:p>
          <a:p>
            <a:r>
              <a:rPr lang="en-CA" b="1" dirty="0"/>
              <a:t>Employee Satisfaction</a:t>
            </a:r>
          </a:p>
          <a:p>
            <a:r>
              <a:rPr lang="en-CA" b="1" dirty="0"/>
              <a:t>Race</a:t>
            </a:r>
          </a:p>
          <a:p>
            <a:r>
              <a:rPr lang="en-CA" b="1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360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F201-C838-B8E3-EFB3-33FCF61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Satisfaction </a:t>
            </a:r>
            <a:r>
              <a:rPr lang="en-US" sz="4800" dirty="0"/>
              <a:t>by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Performance	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6C2670-91CC-85D4-D0EB-D352B36C38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256276"/>
              </p:ext>
            </p:extLst>
          </p:nvPr>
        </p:nvGraphicFramePr>
        <p:xfrm>
          <a:off x="838200" y="1473200"/>
          <a:ext cx="10512547" cy="482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0484-E3CA-823F-980E-23F6B307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Engagement by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8C9F02-B9B3-6DCC-99F3-DA2E0372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9528"/>
              </p:ext>
            </p:extLst>
          </p:nvPr>
        </p:nvGraphicFramePr>
        <p:xfrm>
          <a:off x="838200" y="1868249"/>
          <a:ext cx="10512548" cy="4404662"/>
        </p:xfrm>
        <a:graphic>
          <a:graphicData uri="http://schemas.openxmlformats.org/drawingml/2006/table">
            <a:tbl>
              <a:tblPr firstRow="1" bandRow="1"/>
              <a:tblGrid>
                <a:gridCol w="4413657">
                  <a:extLst>
                    <a:ext uri="{9D8B030D-6E8A-4147-A177-3AD203B41FA5}">
                      <a16:colId xmlns:a16="http://schemas.microsoft.com/office/drawing/2014/main" val="4043115507"/>
                    </a:ext>
                  </a:extLst>
                </a:gridCol>
                <a:gridCol w="6098891">
                  <a:extLst>
                    <a:ext uri="{9D8B030D-6E8A-4147-A177-3AD203B41FA5}">
                      <a16:colId xmlns:a16="http://schemas.microsoft.com/office/drawing/2014/main" val="2653940268"/>
                    </a:ext>
                  </a:extLst>
                </a:gridCol>
              </a:tblGrid>
              <a:tr h="123618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Employee Engagement (i.e. Company Loyalty)</a:t>
                      </a:r>
                    </a:p>
                  </a:txBody>
                  <a:tcPr marL="257476" marR="257476" marT="128739" marB="1287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536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EngagementSurvey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2772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365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88121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1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1859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7489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1548</Words>
  <Application>Microsoft Office PowerPoint</Application>
  <PresentationFormat>Widescreen</PresentationFormat>
  <Paragraphs>286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Lucida Console</vt:lpstr>
      <vt:lpstr>Neue Haas Grotesk Text Pro</vt:lpstr>
      <vt:lpstr>Office Theme</vt:lpstr>
      <vt:lpstr>Identifying Patterns of Employee Performance</vt:lpstr>
      <vt:lpstr>Agenda</vt:lpstr>
      <vt:lpstr>Project Goal</vt:lpstr>
      <vt:lpstr>Patterns of Employee Performance</vt:lpstr>
      <vt:lpstr>Defining Employee Performance</vt:lpstr>
      <vt:lpstr>Exploring the Data</vt:lpstr>
      <vt:lpstr>About the Data</vt:lpstr>
      <vt:lpstr>Employee Satisfaction by Performance </vt:lpstr>
      <vt:lpstr>Employee Engagement by Performance</vt:lpstr>
      <vt:lpstr>Absence per Performance Score</vt:lpstr>
      <vt:lpstr>Performance Score Rate by Race</vt:lpstr>
      <vt:lpstr>Performance Score by Department</vt:lpstr>
      <vt:lpstr>Key Takeaways</vt:lpstr>
      <vt:lpstr>Model Diagnostic </vt:lpstr>
      <vt:lpstr>Logistic Regression</vt:lpstr>
      <vt:lpstr>Assumptions of Logistic Regression </vt:lpstr>
      <vt:lpstr>Assumption of Linearity</vt:lpstr>
      <vt:lpstr>Assumption of Influential Outlier(s)</vt:lpstr>
      <vt:lpstr>PowerPoint Presentation</vt:lpstr>
      <vt:lpstr>Assumption of Multicollinearity</vt:lpstr>
      <vt:lpstr>Results and Interpretation</vt:lpstr>
      <vt:lpstr>Effects of Predictors Explained</vt:lpstr>
      <vt:lpstr>Model Accuracy and Reliability</vt:lpstr>
      <vt:lpstr>Finding the Optimal Threshold</vt:lpstr>
      <vt:lpstr>Verifying the Threshold</vt:lpstr>
      <vt:lpstr>Closing Statement</vt:lpstr>
      <vt:lpstr>Key Takeaway</vt:lpstr>
      <vt:lpstr>Future Direction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Minsung Kim</dc:creator>
  <cp:lastModifiedBy>Minsung Kim</cp:lastModifiedBy>
  <cp:revision>44</cp:revision>
  <dcterms:created xsi:type="dcterms:W3CDTF">2025-09-21T11:22:19Z</dcterms:created>
  <dcterms:modified xsi:type="dcterms:W3CDTF">2025-09-21T22:25:41Z</dcterms:modified>
</cp:coreProperties>
</file>