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ink/ink7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72" r:id="rId6"/>
    <p:sldId id="262" r:id="rId7"/>
    <p:sldId id="260" r:id="rId8"/>
    <p:sldId id="264" r:id="rId9"/>
    <p:sldId id="265" r:id="rId10"/>
    <p:sldId id="266" r:id="rId11"/>
    <p:sldId id="267" r:id="rId12"/>
    <p:sldId id="268" r:id="rId13"/>
    <p:sldId id="271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75779" autoAdjust="0"/>
  </p:normalViewPr>
  <p:slideViewPr>
    <p:cSldViewPr snapToGrid="0">
      <p:cViewPr varScale="1">
        <p:scale>
          <a:sx n="76" d="100"/>
          <a:sy n="76" d="100"/>
        </p:scale>
        <p:origin x="18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INSUNG\Desktop\2025-09-13\H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exm\Desktop\Google%20data%20certificate%20+%20case%20studies\EDA%20lesson\EDA%20practices\Rstudio%20Practice\2025-09-13\H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[HR.xlsx]EDA comparing performance score!PivotTable2</c:name>
    <c:fmtId val="6"/>
  </c:pivotSource>
  <c:chart>
    <c:title>
      <c:tx>
        <c:strRef>
          <c:f>'EDA comparing performance score'!$K$7</c:f>
          <c:strCache>
            <c:ptCount val="1"/>
            <c:pt idx="0">
              <c:v>Performance Score and Employee Satisfaction</c:v>
            </c:pt>
          </c:strCache>
        </c:strRef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653950924147026E-16"/>
              <c:y val="1.221001156826446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chemeClr val="accent2"/>
          </a:solidFill>
          <a:ln>
            <a:noFill/>
          </a:ln>
          <a:effectLst/>
        </c:spPr>
        <c:dLbl>
          <c:idx val="0"/>
          <c:layout>
            <c:manualLayout>
              <c:x val="1.5891934843067143E-3"/>
              <c:y val="3.337504776310969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chemeClr val="accent4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'EDA comparing performance score'!$L$8:$L$9</c:f>
              <c:strCache>
                <c:ptCount val="1"/>
                <c:pt idx="0">
                  <c:v>Very Dissatisfied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36ED-478B-9E94-D729CAD4DD3A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36ED-478B-9E94-D729CAD4DD3A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36ED-478B-9E94-D729CAD4DD3A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ED-478B-9E94-D729CAD4DD3A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ED-478B-9E94-D729CAD4DD3A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ED-478B-9E94-D729CAD4DD3A}"/>
                </c:ext>
              </c:extLst>
            </c:dLbl>
            <c:dLbl>
              <c:idx val="3"/>
              <c:layout>
                <c:manualLayout>
                  <c:x val="-1.1653950924147026E-16"/>
                  <c:y val="1.221001156826446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6ED-478B-9E94-D729CAD4DD3A}"/>
            </c:ext>
          </c:extLst>
        </c:ser>
        <c:ser>
          <c:idx val="1"/>
          <c:order val="1"/>
          <c:tx>
            <c:strRef>
              <c:f>'EDA comparing performance score'!$M$8:$M$9</c:f>
              <c:strCache>
                <c:ptCount val="1"/>
                <c:pt idx="0">
                  <c:v>Dissatisfied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36ED-478B-9E94-D729CAD4DD3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36ED-478B-9E94-D729CAD4DD3A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ED-478B-9E94-D729CAD4DD3A}"/>
                </c:ext>
              </c:extLst>
            </c:dLbl>
            <c:dLbl>
              <c:idx val="2"/>
              <c:layout>
                <c:manualLayout>
                  <c:x val="1.5891934843067143E-3"/>
                  <c:y val="3.3375047763109693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</c:v>
                </c:pt>
                <c:pt idx="1">
                  <c:v>4.11522633744856E-3</c:v>
                </c:pt>
                <c:pt idx="2">
                  <c:v>0.1111111111111111</c:v>
                </c:pt>
                <c:pt idx="3">
                  <c:v>0.46153846153846156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ED-478B-9E94-D729CAD4DD3A}"/>
            </c:ext>
          </c:extLst>
        </c:ser>
        <c:ser>
          <c:idx val="2"/>
          <c:order val="2"/>
          <c:tx>
            <c:strRef>
              <c:f>'EDA comparing performance score'!$N$8:$N$9</c:f>
              <c:strCache>
                <c:ptCount val="1"/>
                <c:pt idx="0">
                  <c:v>Neutral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0.35802469135802467</c:v>
                </c:pt>
                <c:pt idx="2">
                  <c:v>0.3888888888888889</c:v>
                </c:pt>
                <c:pt idx="3">
                  <c:v>0.23076923076923078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6ED-478B-9E94-D729CAD4DD3A}"/>
            </c:ext>
          </c:extLst>
        </c:ser>
        <c:ser>
          <c:idx val="3"/>
          <c:order val="3"/>
          <c:tx>
            <c:strRef>
              <c:f>'EDA comparing performance score'!$O$8:$O$9</c:f>
              <c:strCache>
                <c:ptCount val="1"/>
                <c:pt idx="0">
                  <c:v>Satisfied</c:v>
                </c:pt>
              </c:strCache>
            </c:strRef>
          </c:tx>
          <c:spPr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C-36ED-478B-9E94-D729CAD4DD3A}"/>
              </c:ext>
            </c:extLst>
          </c:dPt>
          <c:dLbls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ED-478B-9E94-D729CAD4DD3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0.29729729729729731</c:v>
                </c:pt>
                <c:pt idx="1">
                  <c:v>0.32098765432098764</c:v>
                </c:pt>
                <c:pt idx="2">
                  <c:v>0.27777777777777779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36ED-478B-9E94-D729CAD4DD3A}"/>
            </c:ext>
          </c:extLst>
        </c:ser>
        <c:ser>
          <c:idx val="4"/>
          <c:order val="4"/>
          <c:tx>
            <c:strRef>
              <c:f>'EDA comparing performance score'!$P$8:$P$9</c:f>
              <c:strCache>
                <c:ptCount val="1"/>
                <c:pt idx="0">
                  <c:v>Very Satisfied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'EDA comparing performance score'!$K$7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'EDA comparing performance score'!$K$7</c:f>
              <c:numCache>
                <c:formatCode>0.00%</c:formatCode>
                <c:ptCount val="4"/>
                <c:pt idx="0">
                  <c:v>0.40540540540540543</c:v>
                </c:pt>
                <c:pt idx="1">
                  <c:v>0.3168724279835391</c:v>
                </c:pt>
                <c:pt idx="2">
                  <c:v>0.22222222222222221</c:v>
                </c:pt>
                <c:pt idx="3">
                  <c:v>0.15384615384615385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6ED-478B-9E94-D729CAD4DD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775747279"/>
        <c:axId val="1775727119"/>
      </c:barChart>
      <c:catAx>
        <c:axId val="177574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 dirty="0"/>
                  <a:t>Performance</a:t>
                </a:r>
                <a:r>
                  <a:rPr lang="en-CA" baseline="0" dirty="0"/>
                  <a:t> Score</a:t>
                </a:r>
                <a:endParaRPr lang="en-CA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5727119"/>
        <c:crosses val="autoZero"/>
        <c:auto val="1"/>
        <c:lblAlgn val="ctr"/>
        <c:lblOffset val="100"/>
        <c:noMultiLvlLbl val="0"/>
      </c:catAx>
      <c:valAx>
        <c:axId val="1775727119"/>
        <c:scaling>
          <c:orientation val="minMax"/>
        </c:scaling>
        <c:delete val="1"/>
        <c:axPos val="l"/>
        <c:numFmt formatCode="0%" sourceLinked="1"/>
        <c:majorTickMark val="out"/>
        <c:minorTickMark val="none"/>
        <c:tickLblPos val="nextTo"/>
        <c:crossAx val="177574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CA"/>
              <a:t>Optimal Cutoff</a:t>
            </a:r>
            <a:r>
              <a:rPr lang="en-CA" baseline="0"/>
              <a:t> Threshold</a:t>
            </a:r>
            <a:endParaRPr lang="en-CA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A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Model'!$U$1</c:f>
              <c:strCache>
                <c:ptCount val="1"/>
                <c:pt idx="0">
                  <c:v>Accuracy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Model'!$U$2:$U$12</c:f>
              <c:numCache>
                <c:formatCode>0.0%</c:formatCode>
                <c:ptCount val="11"/>
                <c:pt idx="0">
                  <c:v>0.967741935483871</c:v>
                </c:pt>
                <c:pt idx="1">
                  <c:v>9.6774193548387094E-2</c:v>
                </c:pt>
                <c:pt idx="2">
                  <c:v>0.88387096774193552</c:v>
                </c:pt>
                <c:pt idx="3">
                  <c:v>0.93870967741935485</c:v>
                </c:pt>
                <c:pt idx="4">
                  <c:v>0.94838709677419353</c:v>
                </c:pt>
                <c:pt idx="5">
                  <c:v>0.96451612903225803</c:v>
                </c:pt>
                <c:pt idx="6">
                  <c:v>0.967741935483871</c:v>
                </c:pt>
                <c:pt idx="7">
                  <c:v>0.97096774193548385</c:v>
                </c:pt>
                <c:pt idx="8">
                  <c:v>0.95806451612903221</c:v>
                </c:pt>
                <c:pt idx="9">
                  <c:v>0.95161290322580649</c:v>
                </c:pt>
                <c:pt idx="10">
                  <c:v>0.93870967741935485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2D-46F0-BCEC-2E07F4E15A25}"/>
            </c:ext>
          </c:extLst>
        </c:ser>
        <c:ser>
          <c:idx val="1"/>
          <c:order val="1"/>
          <c:tx>
            <c:strRef>
              <c:f>'Statistical Model'!$V$1</c:f>
              <c:strCache>
                <c:ptCount val="1"/>
                <c:pt idx="0">
                  <c:v>Precision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Model'!$V$2:$V$12</c:f>
              <c:numCache>
                <c:formatCode>0.0%</c:formatCode>
                <c:ptCount val="11"/>
                <c:pt idx="0">
                  <c:v>0.91666666666666663</c:v>
                </c:pt>
                <c:pt idx="1">
                  <c:v>9.6774193548387094E-2</c:v>
                </c:pt>
                <c:pt idx="2">
                  <c:v>0.44444444444444442</c:v>
                </c:pt>
                <c:pt idx="3">
                  <c:v>0.64864864864864868</c:v>
                </c:pt>
                <c:pt idx="4">
                  <c:v>0.70588235294117652</c:v>
                </c:pt>
                <c:pt idx="5">
                  <c:v>0.82758620689655171</c:v>
                </c:pt>
                <c:pt idx="6">
                  <c:v>0.91666666666666663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2D-46F0-BCEC-2E07F4E15A25}"/>
            </c:ext>
          </c:extLst>
        </c:ser>
        <c:ser>
          <c:idx val="2"/>
          <c:order val="2"/>
          <c:tx>
            <c:strRef>
              <c:f>'Statistical Model'!$W$1</c:f>
              <c:strCache>
                <c:ptCount val="1"/>
                <c:pt idx="0">
                  <c:v>Recall</c:v>
                </c:pt>
              </c:strCache>
            </c:strRef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'Statistical Model'!$T$2:$T$12</c:f>
              <c:numCache>
                <c:formatCode>General</c:formatCode>
                <c:ptCount val="11"/>
                <c:pt idx="1">
                  <c:v>0</c:v>
                </c:pt>
                <c:pt idx="2">
                  <c:v>0.1</c:v>
                </c:pt>
                <c:pt idx="3">
                  <c:v>0.2</c:v>
                </c:pt>
                <c:pt idx="4">
                  <c:v>0.3</c:v>
                </c:pt>
                <c:pt idx="5">
                  <c:v>0.4</c:v>
                </c:pt>
                <c:pt idx="6">
                  <c:v>0.5</c:v>
                </c:pt>
                <c:pt idx="7">
                  <c:v>0.6</c:v>
                </c:pt>
                <c:pt idx="8">
                  <c:v>0.7</c:v>
                </c:pt>
                <c:pt idx="9">
                  <c:v>0.8</c:v>
                </c:pt>
                <c:pt idx="10">
                  <c:v>0.9</c:v>
                </c:pt>
              </c:numCache>
            </c:numRef>
          </c:xVal>
          <c:yVal>
            <c:numRef>
              <c:f>'Statistical Model'!$W$2:$W$12</c:f>
              <c:numCache>
                <c:formatCode>0.0%</c:formatCode>
                <c:ptCount val="11"/>
                <c:pt idx="0">
                  <c:v>0.73333333333333328</c:v>
                </c:pt>
                <c:pt idx="1">
                  <c:v>1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0.8</c:v>
                </c:pt>
                <c:pt idx="6">
                  <c:v>0.73333333333333328</c:v>
                </c:pt>
                <c:pt idx="7">
                  <c:v>0.7</c:v>
                </c:pt>
                <c:pt idx="8">
                  <c:v>0.56666666666666665</c:v>
                </c:pt>
                <c:pt idx="9">
                  <c:v>0.5</c:v>
                </c:pt>
                <c:pt idx="10">
                  <c:v>0.36666666666666664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F2D-46F0-BCEC-2E07F4E15A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114783"/>
        <c:axId val="409115263"/>
      </c:scatterChart>
      <c:valAx>
        <c:axId val="409114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Cutoff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5263"/>
        <c:crosses val="autoZero"/>
        <c:crossBetween val="midCat"/>
      </c:valAx>
      <c:valAx>
        <c:axId val="409115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911478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ROC Curve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'Statistical Model'!$AA$1</c:f>
              <c:strCache>
                <c:ptCount val="1"/>
                <c:pt idx="0">
                  <c:v>TP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4"/>
            <c:marker>
              <c:symbol val="circle"/>
              <c:size val="5"/>
              <c:spPr>
                <a:solidFill>
                  <a:srgbClr val="FF0000"/>
                </a:solidFill>
                <a:ln w="9525">
                  <a:solidFill>
                    <a:schemeClr val="accent1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chemeClr val="accent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D6-4B0D-9C20-34706E6F4225}"/>
              </c:ext>
            </c:extLst>
          </c:dPt>
          <c:xVal>
            <c:numRef>
              <c:f>'Statistical Model'!$Z$3:$Z$12</c:f>
              <c:numCache>
                <c:formatCode>0.0%</c:formatCode>
                <c:ptCount val="10"/>
                <c:pt idx="0">
                  <c:v>1</c:v>
                </c:pt>
                <c:pt idx="1">
                  <c:v>0.10714285714285714</c:v>
                </c:pt>
                <c:pt idx="2">
                  <c:v>4.642857142857143E-2</c:v>
                </c:pt>
                <c:pt idx="3">
                  <c:v>3.5714285714285712E-2</c:v>
                </c:pt>
                <c:pt idx="4">
                  <c:v>1.7857142857142856E-2</c:v>
                </c:pt>
                <c:pt idx="5">
                  <c:v>7.1428571428571426E-3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xVal>
          <c:yVal>
            <c:numRef>
              <c:f>'Statistical Model'!$AA$3:$AA$12</c:f>
              <c:numCache>
                <c:formatCode>0.0%</c:formatCode>
                <c:ptCount val="10"/>
                <c:pt idx="0">
                  <c:v>1</c:v>
                </c:pt>
                <c:pt idx="1">
                  <c:v>0.8</c:v>
                </c:pt>
                <c:pt idx="2">
                  <c:v>0.8</c:v>
                </c:pt>
                <c:pt idx="3">
                  <c:v>0.8</c:v>
                </c:pt>
                <c:pt idx="4">
                  <c:v>0.8</c:v>
                </c:pt>
                <c:pt idx="5">
                  <c:v>0.73333333333333328</c:v>
                </c:pt>
                <c:pt idx="6">
                  <c:v>0.7</c:v>
                </c:pt>
                <c:pt idx="7">
                  <c:v>0.56666666666666665</c:v>
                </c:pt>
                <c:pt idx="8">
                  <c:v>0.5</c:v>
                </c:pt>
                <c:pt idx="9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2CD6-4B0D-9C20-34706E6F422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27376352"/>
        <c:axId val="1327381152"/>
      </c:scatterChart>
      <c:valAx>
        <c:axId val="13273763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False Positive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81152"/>
        <c:crosses val="autoZero"/>
        <c:crossBetween val="midCat"/>
      </c:valAx>
      <c:valAx>
        <c:axId val="132738115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CA"/>
                  <a:t>True</a:t>
                </a:r>
                <a:r>
                  <a:rPr lang="en-CA" baseline="0"/>
                  <a:t> Positive Rate</a:t>
                </a:r>
                <a:endParaRPr lang="en-CA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CA"/>
            </a:p>
          </c:txPr>
        </c:title>
        <c:numFmt formatCode="0.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27376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9AEC2E-CA24-4226-B48F-BB5E6937112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52FDE0-4D79-4313-9750-EF49C2DE57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Satisfaction </a:t>
          </a:r>
          <a:r>
            <a:rPr lang="en-US" b="1" dirty="0">
              <a:solidFill>
                <a:srgbClr val="FF0000"/>
              </a:solidFill>
            </a:rPr>
            <a:t>decreases</a:t>
          </a:r>
          <a:r>
            <a:rPr lang="en-US" dirty="0"/>
            <a:t> as Performance </a:t>
          </a:r>
          <a:r>
            <a:rPr lang="en-US" b="1" dirty="0">
              <a:solidFill>
                <a:srgbClr val="FF0000"/>
              </a:solidFill>
            </a:rPr>
            <a:t>decreases</a:t>
          </a:r>
        </a:p>
      </dgm:t>
    </dgm:pt>
    <dgm:pt modelId="{37226E31-CD88-4D18-87E0-5D7B9A486D67}" type="parTrans" cxnId="{BE5E1409-0F72-493C-89E1-BEB82042115D}">
      <dgm:prSet/>
      <dgm:spPr/>
      <dgm:t>
        <a:bodyPr/>
        <a:lstStyle/>
        <a:p>
          <a:endParaRPr lang="en-US"/>
        </a:p>
      </dgm:t>
    </dgm:pt>
    <dgm:pt modelId="{17EA3444-B476-41E1-9DD6-829370FCFFF6}" type="sibTrans" cxnId="{BE5E1409-0F72-493C-89E1-BEB82042115D}">
      <dgm:prSet/>
      <dgm:spPr/>
      <dgm:t>
        <a:bodyPr/>
        <a:lstStyle/>
        <a:p>
          <a:endParaRPr lang="en-US"/>
        </a:p>
      </dgm:t>
    </dgm:pt>
    <dgm:pt modelId="{034E564E-CE24-4BD8-91FA-DB38889A3F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Employee engagement is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for </a:t>
          </a:r>
          <a:r>
            <a:rPr lang="en-US" b="1" dirty="0">
              <a:solidFill>
                <a:srgbClr val="FF0000"/>
              </a:solidFill>
            </a:rPr>
            <a:t>lower</a:t>
          </a:r>
          <a:r>
            <a:rPr lang="en-US" dirty="0"/>
            <a:t> performing employee</a:t>
          </a:r>
        </a:p>
      </dgm:t>
    </dgm:pt>
    <dgm:pt modelId="{A88E499C-37CB-4BDF-BA93-649BC5F8979C}" type="parTrans" cxnId="{2D99978C-B5C4-4EE5-BEF2-B8E955874201}">
      <dgm:prSet/>
      <dgm:spPr/>
      <dgm:t>
        <a:bodyPr/>
        <a:lstStyle/>
        <a:p>
          <a:endParaRPr lang="en-US"/>
        </a:p>
      </dgm:t>
    </dgm:pt>
    <dgm:pt modelId="{59E36DE3-0B43-4635-997D-12A80B02BF6A}" type="sibTrans" cxnId="{2D99978C-B5C4-4EE5-BEF2-B8E955874201}">
      <dgm:prSet/>
      <dgm:spPr/>
      <dgm:t>
        <a:bodyPr/>
        <a:lstStyle/>
        <a:p>
          <a:endParaRPr lang="en-US"/>
        </a:p>
      </dgm:t>
    </dgm:pt>
    <dgm:pt modelId="{664D55EE-AE7A-4989-B037-7B27735AE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Absence, race or department </a:t>
          </a:r>
          <a:r>
            <a:rPr lang="en-US" b="1" dirty="0">
              <a:solidFill>
                <a:srgbClr val="FF0000"/>
              </a:solidFill>
            </a:rPr>
            <a:t>do not affect</a:t>
          </a:r>
          <a:r>
            <a:rPr lang="en-US" dirty="0"/>
            <a:t> performance rating</a:t>
          </a:r>
        </a:p>
      </dgm:t>
    </dgm:pt>
    <dgm:pt modelId="{57B45E72-38A3-4EE2-94E7-0447F29448D3}" type="parTrans" cxnId="{E5B528E6-A525-4E12-9F9F-C2D2432FBEA3}">
      <dgm:prSet/>
      <dgm:spPr/>
      <dgm:t>
        <a:bodyPr/>
        <a:lstStyle/>
        <a:p>
          <a:endParaRPr lang="en-US"/>
        </a:p>
      </dgm:t>
    </dgm:pt>
    <dgm:pt modelId="{594EB645-2D24-446E-A9E3-84AB2015B917}" type="sibTrans" cxnId="{E5B528E6-A525-4E12-9F9F-C2D2432FBEA3}">
      <dgm:prSet/>
      <dgm:spPr/>
      <dgm:t>
        <a:bodyPr/>
        <a:lstStyle/>
        <a:p>
          <a:endParaRPr lang="en-US"/>
        </a:p>
      </dgm:t>
    </dgm:pt>
    <dgm:pt modelId="{59FA3260-B32F-4493-AD8D-B4AFC4D9B506}" type="pres">
      <dgm:prSet presAssocID="{6B9AEC2E-CA24-4226-B48F-BB5E69371121}" presName="root" presStyleCnt="0">
        <dgm:presLayoutVars>
          <dgm:dir/>
          <dgm:resizeHandles val="exact"/>
        </dgm:presLayoutVars>
      </dgm:prSet>
      <dgm:spPr/>
    </dgm:pt>
    <dgm:pt modelId="{FB82CBE5-7379-4DCD-8C39-9BBBE11B1498}" type="pres">
      <dgm:prSet presAssocID="{6552FDE0-4D79-4313-9750-EF49C2DE5708}" presName="compNode" presStyleCnt="0"/>
      <dgm:spPr/>
    </dgm:pt>
    <dgm:pt modelId="{416D0055-CA8C-4FED-B06C-43260209E8BA}" type="pres">
      <dgm:prSet presAssocID="{6552FDE0-4D79-4313-9750-EF49C2DE5708}" presName="iconRect" presStyleLbl="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15D56513-295B-49EB-9BEF-2967525B6545}" type="pres">
      <dgm:prSet presAssocID="{6552FDE0-4D79-4313-9750-EF49C2DE5708}" presName="spaceRect" presStyleCnt="0"/>
      <dgm:spPr/>
    </dgm:pt>
    <dgm:pt modelId="{17CBA148-E76F-4310-8B05-A6CF3031F7E6}" type="pres">
      <dgm:prSet presAssocID="{6552FDE0-4D79-4313-9750-EF49C2DE5708}" presName="textRect" presStyleLbl="revTx" presStyleIdx="0" presStyleCnt="3">
        <dgm:presLayoutVars>
          <dgm:chMax val="1"/>
          <dgm:chPref val="1"/>
        </dgm:presLayoutVars>
      </dgm:prSet>
      <dgm:spPr/>
    </dgm:pt>
    <dgm:pt modelId="{B19211CB-44E9-4A68-8382-728281A5DE1D}" type="pres">
      <dgm:prSet presAssocID="{17EA3444-B476-41E1-9DD6-829370FCFFF6}" presName="sibTrans" presStyleCnt="0"/>
      <dgm:spPr/>
    </dgm:pt>
    <dgm:pt modelId="{78CD18AD-1920-40DF-97C6-2B233927276A}" type="pres">
      <dgm:prSet presAssocID="{034E564E-CE24-4BD8-91FA-DB38889A3FD9}" presName="compNode" presStyleCnt="0"/>
      <dgm:spPr/>
    </dgm:pt>
    <dgm:pt modelId="{B2D58158-63FA-48EA-8364-47079FB78A6E}" type="pres">
      <dgm:prSet presAssocID="{034E564E-CE24-4BD8-91FA-DB38889A3FD9}" presName="iconRect" presStyleLbl="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77822749-61D0-48FC-AD64-7B1BDB456634}" type="pres">
      <dgm:prSet presAssocID="{034E564E-CE24-4BD8-91FA-DB38889A3FD9}" presName="spaceRect" presStyleCnt="0"/>
      <dgm:spPr/>
    </dgm:pt>
    <dgm:pt modelId="{C425C87D-D4FD-4B8D-A180-EDD9B9E4CE09}" type="pres">
      <dgm:prSet presAssocID="{034E564E-CE24-4BD8-91FA-DB38889A3FD9}" presName="textRect" presStyleLbl="revTx" presStyleIdx="1" presStyleCnt="3">
        <dgm:presLayoutVars>
          <dgm:chMax val="1"/>
          <dgm:chPref val="1"/>
        </dgm:presLayoutVars>
      </dgm:prSet>
      <dgm:spPr/>
    </dgm:pt>
    <dgm:pt modelId="{C8504543-B39D-4EE4-843F-1BBADD0F5F67}" type="pres">
      <dgm:prSet presAssocID="{59E36DE3-0B43-4635-997D-12A80B02BF6A}" presName="sibTrans" presStyleCnt="0"/>
      <dgm:spPr/>
    </dgm:pt>
    <dgm:pt modelId="{B6E0E18C-1E60-4DC2-A423-C576431AAD55}" type="pres">
      <dgm:prSet presAssocID="{664D55EE-AE7A-4989-B037-7B27735AEC4C}" presName="compNode" presStyleCnt="0"/>
      <dgm:spPr/>
    </dgm:pt>
    <dgm:pt modelId="{2D5FBCAB-355B-4D1D-B4FF-082085F9C6A8}" type="pres">
      <dgm:prSet presAssocID="{664D55EE-AE7A-4989-B037-7B27735AEC4C}" presName="iconRect" presStyleLbl="node1" presStyleIdx="2" presStyleCnt="3" custScaleX="100816" custScaleY="100816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25E7DA2B-2F7D-4CBD-87DB-42E3A3F6AFE1}" type="pres">
      <dgm:prSet presAssocID="{664D55EE-AE7A-4989-B037-7B27735AEC4C}" presName="spaceRect" presStyleCnt="0"/>
      <dgm:spPr/>
    </dgm:pt>
    <dgm:pt modelId="{8A9AE8DF-9D7E-47D7-B931-2FC52ACDC638}" type="pres">
      <dgm:prSet presAssocID="{664D55EE-AE7A-4989-B037-7B27735AEC4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0771003-FA99-4777-B714-215C99F0F8B8}" type="presOf" srcId="{034E564E-CE24-4BD8-91FA-DB38889A3FD9}" destId="{C425C87D-D4FD-4B8D-A180-EDD9B9E4CE09}" srcOrd="0" destOrd="0" presId="urn:microsoft.com/office/officeart/2018/2/layout/IconLabelList"/>
    <dgm:cxn modelId="{BE5E1409-0F72-493C-89E1-BEB82042115D}" srcId="{6B9AEC2E-CA24-4226-B48F-BB5E69371121}" destId="{6552FDE0-4D79-4313-9750-EF49C2DE5708}" srcOrd="0" destOrd="0" parTransId="{37226E31-CD88-4D18-87E0-5D7B9A486D67}" sibTransId="{17EA3444-B476-41E1-9DD6-829370FCFFF6}"/>
    <dgm:cxn modelId="{5865E125-928C-46B9-B1B2-7563C725716E}" type="presOf" srcId="{6B9AEC2E-CA24-4226-B48F-BB5E69371121}" destId="{59FA3260-B32F-4493-AD8D-B4AFC4D9B506}" srcOrd="0" destOrd="0" presId="urn:microsoft.com/office/officeart/2018/2/layout/IconLabelList"/>
    <dgm:cxn modelId="{D62A7A83-41BB-4B8D-A424-0280988EA546}" type="presOf" srcId="{6552FDE0-4D79-4313-9750-EF49C2DE5708}" destId="{17CBA148-E76F-4310-8B05-A6CF3031F7E6}" srcOrd="0" destOrd="0" presId="urn:microsoft.com/office/officeart/2018/2/layout/IconLabelList"/>
    <dgm:cxn modelId="{2D99978C-B5C4-4EE5-BEF2-B8E955874201}" srcId="{6B9AEC2E-CA24-4226-B48F-BB5E69371121}" destId="{034E564E-CE24-4BD8-91FA-DB38889A3FD9}" srcOrd="1" destOrd="0" parTransId="{A88E499C-37CB-4BDF-BA93-649BC5F8979C}" sibTransId="{59E36DE3-0B43-4635-997D-12A80B02BF6A}"/>
    <dgm:cxn modelId="{E5B528E6-A525-4E12-9F9F-C2D2432FBEA3}" srcId="{6B9AEC2E-CA24-4226-B48F-BB5E69371121}" destId="{664D55EE-AE7A-4989-B037-7B27735AEC4C}" srcOrd="2" destOrd="0" parTransId="{57B45E72-38A3-4EE2-94E7-0447F29448D3}" sibTransId="{594EB645-2D24-446E-A9E3-84AB2015B917}"/>
    <dgm:cxn modelId="{B68597F8-72DA-4D9A-84D5-823FA8C895E1}" type="presOf" srcId="{664D55EE-AE7A-4989-B037-7B27735AEC4C}" destId="{8A9AE8DF-9D7E-47D7-B931-2FC52ACDC638}" srcOrd="0" destOrd="0" presId="urn:microsoft.com/office/officeart/2018/2/layout/IconLabelList"/>
    <dgm:cxn modelId="{32CE3575-8D44-457E-846C-5FEE136B3133}" type="presParOf" srcId="{59FA3260-B32F-4493-AD8D-B4AFC4D9B506}" destId="{FB82CBE5-7379-4DCD-8C39-9BBBE11B1498}" srcOrd="0" destOrd="0" presId="urn:microsoft.com/office/officeart/2018/2/layout/IconLabelList"/>
    <dgm:cxn modelId="{B59C0CD8-FB91-4975-A013-599AB93F5CB8}" type="presParOf" srcId="{FB82CBE5-7379-4DCD-8C39-9BBBE11B1498}" destId="{416D0055-CA8C-4FED-B06C-43260209E8BA}" srcOrd="0" destOrd="0" presId="urn:microsoft.com/office/officeart/2018/2/layout/IconLabelList"/>
    <dgm:cxn modelId="{8D1215DB-F1B6-4F58-B811-DCD3A3767AC5}" type="presParOf" srcId="{FB82CBE5-7379-4DCD-8C39-9BBBE11B1498}" destId="{15D56513-295B-49EB-9BEF-2967525B6545}" srcOrd="1" destOrd="0" presId="urn:microsoft.com/office/officeart/2018/2/layout/IconLabelList"/>
    <dgm:cxn modelId="{9B75F407-3B6D-4A55-9362-61BC272D9C6E}" type="presParOf" srcId="{FB82CBE5-7379-4DCD-8C39-9BBBE11B1498}" destId="{17CBA148-E76F-4310-8B05-A6CF3031F7E6}" srcOrd="2" destOrd="0" presId="urn:microsoft.com/office/officeart/2018/2/layout/IconLabelList"/>
    <dgm:cxn modelId="{06B0A099-E673-43C9-9E23-56E53CF1F650}" type="presParOf" srcId="{59FA3260-B32F-4493-AD8D-B4AFC4D9B506}" destId="{B19211CB-44E9-4A68-8382-728281A5DE1D}" srcOrd="1" destOrd="0" presId="urn:microsoft.com/office/officeart/2018/2/layout/IconLabelList"/>
    <dgm:cxn modelId="{4D6D5228-A571-4663-84BB-96F0A26A472E}" type="presParOf" srcId="{59FA3260-B32F-4493-AD8D-B4AFC4D9B506}" destId="{78CD18AD-1920-40DF-97C6-2B233927276A}" srcOrd="2" destOrd="0" presId="urn:microsoft.com/office/officeart/2018/2/layout/IconLabelList"/>
    <dgm:cxn modelId="{DB4CD480-D829-485F-B414-AF418D18DCE0}" type="presParOf" srcId="{78CD18AD-1920-40DF-97C6-2B233927276A}" destId="{B2D58158-63FA-48EA-8364-47079FB78A6E}" srcOrd="0" destOrd="0" presId="urn:microsoft.com/office/officeart/2018/2/layout/IconLabelList"/>
    <dgm:cxn modelId="{91E456DA-8382-4EA4-9D6D-316D2A4EE112}" type="presParOf" srcId="{78CD18AD-1920-40DF-97C6-2B233927276A}" destId="{77822749-61D0-48FC-AD64-7B1BDB456634}" srcOrd="1" destOrd="0" presId="urn:microsoft.com/office/officeart/2018/2/layout/IconLabelList"/>
    <dgm:cxn modelId="{18B3E35E-08EE-45DB-A9CE-E2ED1542A99C}" type="presParOf" srcId="{78CD18AD-1920-40DF-97C6-2B233927276A}" destId="{C425C87D-D4FD-4B8D-A180-EDD9B9E4CE09}" srcOrd="2" destOrd="0" presId="urn:microsoft.com/office/officeart/2018/2/layout/IconLabelList"/>
    <dgm:cxn modelId="{6B82755A-0612-4636-8AB2-A5ABCA5035B2}" type="presParOf" srcId="{59FA3260-B32F-4493-AD8D-B4AFC4D9B506}" destId="{C8504543-B39D-4EE4-843F-1BBADD0F5F67}" srcOrd="3" destOrd="0" presId="urn:microsoft.com/office/officeart/2018/2/layout/IconLabelList"/>
    <dgm:cxn modelId="{7D145FEC-0990-4297-8E75-63EBE1ABD1E8}" type="presParOf" srcId="{59FA3260-B32F-4493-AD8D-B4AFC4D9B506}" destId="{B6E0E18C-1E60-4DC2-A423-C576431AAD55}" srcOrd="4" destOrd="0" presId="urn:microsoft.com/office/officeart/2018/2/layout/IconLabelList"/>
    <dgm:cxn modelId="{FC4671FB-3E0C-4F92-ADE8-72ABAAD9771E}" type="presParOf" srcId="{B6E0E18C-1E60-4DC2-A423-C576431AAD55}" destId="{2D5FBCAB-355B-4D1D-B4FF-082085F9C6A8}" srcOrd="0" destOrd="0" presId="urn:microsoft.com/office/officeart/2018/2/layout/IconLabelList"/>
    <dgm:cxn modelId="{137EE0D4-602A-435E-9EB2-58ACB8FCB978}" type="presParOf" srcId="{B6E0E18C-1E60-4DC2-A423-C576431AAD55}" destId="{25E7DA2B-2F7D-4CBD-87DB-42E3A3F6AFE1}" srcOrd="1" destOrd="0" presId="urn:microsoft.com/office/officeart/2018/2/layout/IconLabelList"/>
    <dgm:cxn modelId="{AF33351A-576D-4F6C-A1CF-C1D5108745B5}" type="presParOf" srcId="{B6E0E18C-1E60-4DC2-A423-C576431AAD55}" destId="{8A9AE8DF-9D7E-47D7-B931-2FC52ACDC63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9035DD-C31E-404D-9AEF-474DA000BA8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50C0A0-7694-400B-B7EF-6843A276227E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Test the model using training and testing data </a:t>
          </a:r>
          <a:endParaRPr lang="en-US" dirty="0"/>
        </a:p>
      </dgm:t>
    </dgm:pt>
    <dgm:pt modelId="{5698109A-D689-4E10-82D3-DFBAE7DFE68C}" type="parTrans" cxnId="{71DA8315-8BF5-4B29-9160-E59978949D37}">
      <dgm:prSet/>
      <dgm:spPr/>
      <dgm:t>
        <a:bodyPr/>
        <a:lstStyle/>
        <a:p>
          <a:endParaRPr lang="en-US"/>
        </a:p>
      </dgm:t>
    </dgm:pt>
    <dgm:pt modelId="{E7A3B39A-73B9-4948-BFD5-64A213849842}" type="sibTrans" cxnId="{71DA8315-8BF5-4B29-9160-E59978949D37}">
      <dgm:prSet/>
      <dgm:spPr/>
      <dgm:t>
        <a:bodyPr/>
        <a:lstStyle/>
        <a:p>
          <a:endParaRPr lang="en-US"/>
        </a:p>
      </dgm:t>
    </dgm:pt>
    <dgm:pt modelId="{A232272E-0719-479E-AA6B-54970B36DF24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CA" dirty="0"/>
            <a:t>Implement a model to forecast performance for future employees</a:t>
          </a:r>
          <a:endParaRPr lang="en-US" dirty="0"/>
        </a:p>
      </dgm:t>
    </dgm:pt>
    <dgm:pt modelId="{2D33DE58-A60B-417B-B889-58705D47D9A5}" type="parTrans" cxnId="{81121DC5-C7BA-468A-8553-8F5E06485FDC}">
      <dgm:prSet/>
      <dgm:spPr/>
      <dgm:t>
        <a:bodyPr/>
        <a:lstStyle/>
        <a:p>
          <a:endParaRPr lang="en-US"/>
        </a:p>
      </dgm:t>
    </dgm:pt>
    <dgm:pt modelId="{4A4EB88A-77AD-4557-A8EC-CA31C7018118}" type="sibTrans" cxnId="{81121DC5-C7BA-468A-8553-8F5E06485FDC}">
      <dgm:prSet/>
      <dgm:spPr/>
      <dgm:t>
        <a:bodyPr/>
        <a:lstStyle/>
        <a:p>
          <a:endParaRPr lang="en-US"/>
        </a:p>
      </dgm:t>
    </dgm:pt>
    <dgm:pt modelId="{C2CCAAF2-EF73-4293-BB19-FCA9AB695B5D}" type="pres">
      <dgm:prSet presAssocID="{B79035DD-C31E-404D-9AEF-474DA000BA8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03F8D91-2571-4A5A-A67B-4CC6D1FB449F}" type="pres">
      <dgm:prSet presAssocID="{4850C0A0-7694-400B-B7EF-6843A276227E}" presName="hierRoot1" presStyleCnt="0"/>
      <dgm:spPr/>
    </dgm:pt>
    <dgm:pt modelId="{E26E8B42-00AC-4CBA-A421-8EC5D3CB6C74}" type="pres">
      <dgm:prSet presAssocID="{4850C0A0-7694-400B-B7EF-6843A276227E}" presName="composite" presStyleCnt="0"/>
      <dgm:spPr/>
    </dgm:pt>
    <dgm:pt modelId="{6A889A5F-2B15-42C5-9A4C-BFB91C6F9B0C}" type="pres">
      <dgm:prSet presAssocID="{4850C0A0-7694-400B-B7EF-6843A276227E}" presName="background" presStyleLbl="node0" presStyleIdx="0" presStyleCnt="2"/>
      <dgm:spPr>
        <a:solidFill>
          <a:schemeClr val="tx1"/>
        </a:solidFill>
      </dgm:spPr>
    </dgm:pt>
    <dgm:pt modelId="{BC073A3D-1BC3-4BDB-82AF-D2CF6F146ADA}" type="pres">
      <dgm:prSet presAssocID="{4850C0A0-7694-400B-B7EF-6843A276227E}" presName="text" presStyleLbl="fgAcc0" presStyleIdx="0" presStyleCnt="2" custLinFactNeighborX="-12018">
        <dgm:presLayoutVars>
          <dgm:chPref val="3"/>
        </dgm:presLayoutVars>
      </dgm:prSet>
      <dgm:spPr/>
    </dgm:pt>
    <dgm:pt modelId="{9FA19D4B-F61F-4D88-9B8D-FF8A6BDFB099}" type="pres">
      <dgm:prSet presAssocID="{4850C0A0-7694-400B-B7EF-6843A276227E}" presName="hierChild2" presStyleCnt="0"/>
      <dgm:spPr/>
    </dgm:pt>
    <dgm:pt modelId="{8F66CF69-A44F-4F0D-8866-DC1CFE89EE99}" type="pres">
      <dgm:prSet presAssocID="{A232272E-0719-479E-AA6B-54970B36DF24}" presName="hierRoot1" presStyleCnt="0"/>
      <dgm:spPr/>
    </dgm:pt>
    <dgm:pt modelId="{D6CF0B9A-6C5B-42B3-9C1F-6332BACD48C8}" type="pres">
      <dgm:prSet presAssocID="{A232272E-0719-479E-AA6B-54970B36DF24}" presName="composite" presStyleCnt="0"/>
      <dgm:spPr/>
    </dgm:pt>
    <dgm:pt modelId="{EC827FDF-B164-4F91-B6D4-DAE55903208F}" type="pres">
      <dgm:prSet presAssocID="{A232272E-0719-479E-AA6B-54970B36DF24}" presName="background" presStyleLbl="node0" presStyleIdx="1" presStyleCnt="2"/>
      <dgm:spPr>
        <a:solidFill>
          <a:schemeClr val="tx1"/>
        </a:solidFill>
      </dgm:spPr>
    </dgm:pt>
    <dgm:pt modelId="{6FF6B37C-32CE-4D9A-9D6B-F220B8EA6D44}" type="pres">
      <dgm:prSet presAssocID="{A232272E-0719-479E-AA6B-54970B36DF24}" presName="text" presStyleLbl="fgAcc0" presStyleIdx="1" presStyleCnt="2" custLinFactNeighborX="3979" custLinFactNeighborY="471">
        <dgm:presLayoutVars>
          <dgm:chPref val="3"/>
        </dgm:presLayoutVars>
      </dgm:prSet>
      <dgm:spPr/>
    </dgm:pt>
    <dgm:pt modelId="{E50BE208-F8A7-4C03-B69F-3D4FDAA4E6B4}" type="pres">
      <dgm:prSet presAssocID="{A232272E-0719-479E-AA6B-54970B36DF24}" presName="hierChild2" presStyleCnt="0"/>
      <dgm:spPr/>
    </dgm:pt>
  </dgm:ptLst>
  <dgm:cxnLst>
    <dgm:cxn modelId="{71DA8315-8BF5-4B29-9160-E59978949D37}" srcId="{B79035DD-C31E-404D-9AEF-474DA000BA81}" destId="{4850C0A0-7694-400B-B7EF-6843A276227E}" srcOrd="0" destOrd="0" parTransId="{5698109A-D689-4E10-82D3-DFBAE7DFE68C}" sibTransId="{E7A3B39A-73B9-4948-BFD5-64A213849842}"/>
    <dgm:cxn modelId="{1FF75638-DED3-4065-AF74-4B488A23B2BA}" type="presOf" srcId="{4850C0A0-7694-400B-B7EF-6843A276227E}" destId="{BC073A3D-1BC3-4BDB-82AF-D2CF6F146ADA}" srcOrd="0" destOrd="0" presId="urn:microsoft.com/office/officeart/2005/8/layout/hierarchy1"/>
    <dgm:cxn modelId="{87C43AB3-91F8-4DAF-A551-10428ACA7382}" type="presOf" srcId="{A232272E-0719-479E-AA6B-54970B36DF24}" destId="{6FF6B37C-32CE-4D9A-9D6B-F220B8EA6D44}" srcOrd="0" destOrd="0" presId="urn:microsoft.com/office/officeart/2005/8/layout/hierarchy1"/>
    <dgm:cxn modelId="{DC8FDCBC-4CF1-4E44-A734-1EFB8DA45CE9}" type="presOf" srcId="{B79035DD-C31E-404D-9AEF-474DA000BA81}" destId="{C2CCAAF2-EF73-4293-BB19-FCA9AB695B5D}" srcOrd="0" destOrd="0" presId="urn:microsoft.com/office/officeart/2005/8/layout/hierarchy1"/>
    <dgm:cxn modelId="{81121DC5-C7BA-468A-8553-8F5E06485FDC}" srcId="{B79035DD-C31E-404D-9AEF-474DA000BA81}" destId="{A232272E-0719-479E-AA6B-54970B36DF24}" srcOrd="1" destOrd="0" parTransId="{2D33DE58-A60B-417B-B889-58705D47D9A5}" sibTransId="{4A4EB88A-77AD-4557-A8EC-CA31C7018118}"/>
    <dgm:cxn modelId="{1A3EEC36-C8AA-4B3B-BF5E-129230C6DD82}" type="presParOf" srcId="{C2CCAAF2-EF73-4293-BB19-FCA9AB695B5D}" destId="{403F8D91-2571-4A5A-A67B-4CC6D1FB449F}" srcOrd="0" destOrd="0" presId="urn:microsoft.com/office/officeart/2005/8/layout/hierarchy1"/>
    <dgm:cxn modelId="{041103F9-656C-46AC-9D4F-0356D02DAD0B}" type="presParOf" srcId="{403F8D91-2571-4A5A-A67B-4CC6D1FB449F}" destId="{E26E8B42-00AC-4CBA-A421-8EC5D3CB6C74}" srcOrd="0" destOrd="0" presId="urn:microsoft.com/office/officeart/2005/8/layout/hierarchy1"/>
    <dgm:cxn modelId="{35D7ABDF-A13E-4B5D-9E0F-7DB73A30E1C2}" type="presParOf" srcId="{E26E8B42-00AC-4CBA-A421-8EC5D3CB6C74}" destId="{6A889A5F-2B15-42C5-9A4C-BFB91C6F9B0C}" srcOrd="0" destOrd="0" presId="urn:microsoft.com/office/officeart/2005/8/layout/hierarchy1"/>
    <dgm:cxn modelId="{A58530C2-9046-4A9B-AD61-5540F3B96EC0}" type="presParOf" srcId="{E26E8B42-00AC-4CBA-A421-8EC5D3CB6C74}" destId="{BC073A3D-1BC3-4BDB-82AF-D2CF6F146ADA}" srcOrd="1" destOrd="0" presId="urn:microsoft.com/office/officeart/2005/8/layout/hierarchy1"/>
    <dgm:cxn modelId="{597387B0-D459-4453-9506-9FE8A69D7CAC}" type="presParOf" srcId="{403F8D91-2571-4A5A-A67B-4CC6D1FB449F}" destId="{9FA19D4B-F61F-4D88-9B8D-FF8A6BDFB099}" srcOrd="1" destOrd="0" presId="urn:microsoft.com/office/officeart/2005/8/layout/hierarchy1"/>
    <dgm:cxn modelId="{C396F0F7-A6B0-459E-AD21-E04E09EF3CC7}" type="presParOf" srcId="{C2CCAAF2-EF73-4293-BB19-FCA9AB695B5D}" destId="{8F66CF69-A44F-4F0D-8866-DC1CFE89EE99}" srcOrd="1" destOrd="0" presId="urn:microsoft.com/office/officeart/2005/8/layout/hierarchy1"/>
    <dgm:cxn modelId="{AB84B3CA-26E1-47CA-8572-C7AB8B7A3EC3}" type="presParOf" srcId="{8F66CF69-A44F-4F0D-8866-DC1CFE89EE99}" destId="{D6CF0B9A-6C5B-42B3-9C1F-6332BACD48C8}" srcOrd="0" destOrd="0" presId="urn:microsoft.com/office/officeart/2005/8/layout/hierarchy1"/>
    <dgm:cxn modelId="{037D98BD-0811-4E9E-B529-B40FE4BCDE65}" type="presParOf" srcId="{D6CF0B9A-6C5B-42B3-9C1F-6332BACD48C8}" destId="{EC827FDF-B164-4F91-B6D4-DAE55903208F}" srcOrd="0" destOrd="0" presId="urn:microsoft.com/office/officeart/2005/8/layout/hierarchy1"/>
    <dgm:cxn modelId="{DE58762E-C5D4-404F-91E7-06F37F1122D6}" type="presParOf" srcId="{D6CF0B9A-6C5B-42B3-9C1F-6332BACD48C8}" destId="{6FF6B37C-32CE-4D9A-9D6B-F220B8EA6D44}" srcOrd="1" destOrd="0" presId="urn:microsoft.com/office/officeart/2005/8/layout/hierarchy1"/>
    <dgm:cxn modelId="{EB859845-AFA2-4E81-95CC-F6B90F8E8773}" type="presParOf" srcId="{8F66CF69-A44F-4F0D-8866-DC1CFE89EE99}" destId="{E50BE208-F8A7-4C03-B69F-3D4FDAA4E6B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6D0055-CA8C-4FED-B06C-43260209E8BA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BA148-E76F-4310-8B05-A6CF3031F7E6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Satisfaction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  <a:r>
            <a:rPr lang="en-US" sz="1500" kern="1200" dirty="0"/>
            <a:t> as Performance </a:t>
          </a:r>
          <a:r>
            <a:rPr lang="en-US" sz="1500" b="1" kern="1200" dirty="0">
              <a:solidFill>
                <a:srgbClr val="FF0000"/>
              </a:solidFill>
            </a:rPr>
            <a:t>decreases</a:t>
          </a:r>
        </a:p>
      </dsp:txBody>
      <dsp:txXfrm>
        <a:off x="417971" y="2644140"/>
        <a:ext cx="2889450" cy="720000"/>
      </dsp:txXfrm>
    </dsp:sp>
    <dsp:sp modelId="{B2D58158-63FA-48EA-8364-47079FB78A6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5C87D-D4FD-4B8D-A180-EDD9B9E4CE09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Employee engagement is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for </a:t>
          </a:r>
          <a:r>
            <a:rPr lang="en-US" sz="1500" b="1" kern="1200" dirty="0">
              <a:solidFill>
                <a:srgbClr val="FF0000"/>
              </a:solidFill>
            </a:rPr>
            <a:t>lower</a:t>
          </a:r>
          <a:r>
            <a:rPr lang="en-US" sz="1500" kern="1200" dirty="0"/>
            <a:t> performing employee</a:t>
          </a:r>
        </a:p>
      </dsp:txBody>
      <dsp:txXfrm>
        <a:off x="3813075" y="2644140"/>
        <a:ext cx="2889450" cy="720000"/>
      </dsp:txXfrm>
    </dsp:sp>
    <dsp:sp modelId="{2D5FBCAB-355B-4D1D-B4FF-082085F9C6A8}">
      <dsp:nvSpPr>
        <dsp:cNvPr id="0" name=""/>
        <dsp:cNvSpPr/>
      </dsp:nvSpPr>
      <dsp:spPr>
        <a:xfrm>
          <a:off x="7997472" y="984544"/>
          <a:ext cx="1310862" cy="1310862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AE8DF-9D7E-47D7-B931-2FC52ACDC638}">
      <dsp:nvSpPr>
        <dsp:cNvPr id="0" name=""/>
        <dsp:cNvSpPr/>
      </dsp:nvSpPr>
      <dsp:spPr>
        <a:xfrm>
          <a:off x="7208178" y="2646793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Absence, race or department </a:t>
          </a:r>
          <a:r>
            <a:rPr lang="en-US" sz="1500" b="1" kern="1200" dirty="0">
              <a:solidFill>
                <a:srgbClr val="FF0000"/>
              </a:solidFill>
            </a:rPr>
            <a:t>do not affect</a:t>
          </a:r>
          <a:r>
            <a:rPr lang="en-US" sz="1500" kern="1200" dirty="0"/>
            <a:t> performance rating</a:t>
          </a:r>
        </a:p>
      </dsp:txBody>
      <dsp:txXfrm>
        <a:off x="7208178" y="2646793"/>
        <a:ext cx="28894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889A5F-2B15-42C5-9A4C-BFB91C6F9B0C}">
      <dsp:nvSpPr>
        <dsp:cNvPr id="0" name=""/>
        <dsp:cNvSpPr/>
      </dsp:nvSpPr>
      <dsp:spPr>
        <a:xfrm>
          <a:off x="-42790" y="1189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73A3D-1BC3-4BDB-82AF-D2CF6F146ADA}">
      <dsp:nvSpPr>
        <dsp:cNvPr id="0" name=""/>
        <dsp:cNvSpPr/>
      </dsp:nvSpPr>
      <dsp:spPr>
        <a:xfrm>
          <a:off x="438458" y="45837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Test the model using training and testing data </a:t>
          </a:r>
          <a:endParaRPr lang="en-US" sz="4000" kern="1200" dirty="0"/>
        </a:p>
      </dsp:txBody>
      <dsp:txXfrm>
        <a:off x="519013" y="538930"/>
        <a:ext cx="4170128" cy="2589226"/>
      </dsp:txXfrm>
    </dsp:sp>
    <dsp:sp modelId="{EC827FDF-B164-4F91-B6D4-DAE55903208F}">
      <dsp:nvSpPr>
        <dsp:cNvPr id="0" name=""/>
        <dsp:cNvSpPr/>
      </dsp:nvSpPr>
      <dsp:spPr>
        <a:xfrm>
          <a:off x="5943814" y="2378"/>
          <a:ext cx="4331238" cy="2750336"/>
        </a:xfrm>
        <a:prstGeom prst="roundRect">
          <a:avLst>
            <a:gd name="adj" fmla="val 10000"/>
          </a:avLst>
        </a:prstGeom>
        <a:solidFill>
          <a:schemeClr val="tx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6B37C-32CE-4D9A-9D6B-F220B8EA6D44}">
      <dsp:nvSpPr>
        <dsp:cNvPr id="0" name=""/>
        <dsp:cNvSpPr/>
      </dsp:nvSpPr>
      <dsp:spPr>
        <a:xfrm>
          <a:off x="6425063" y="459565"/>
          <a:ext cx="4331238" cy="27503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4000" kern="1200" dirty="0"/>
            <a:t>Implement a model to forecast performance for future employees</a:t>
          </a:r>
          <a:endParaRPr lang="en-US" sz="4000" kern="1200" dirty="0"/>
        </a:p>
      </dsp:txBody>
      <dsp:txXfrm>
        <a:off x="6505618" y="540120"/>
        <a:ext cx="4170128" cy="2589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34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1,'5'0,"7"0,7 0,5 0,4 0,2 0,1 0,6 0,8 0,0 0,-2 0,-3 0,-8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8.7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1,'5'0,"7"0,7 0,5 0,4 0,2 0,2 0,0 0,-1 0,-4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19.0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1,'5'0,"12"0,9 5,-1 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0.6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0,'796'0,"-769"0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4:22.4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1,'827'0,"-800"0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7:36:58.00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187 1,'-17'0,"3"-1,0 1,0 1,0 0,0 1,-24 6,35-7,-1 0,1 1,-1 0,1 0,0 0,0 0,-1 0,1 1,1-1,-1 1,0 0,1 0,-1 0,1 0,0 0,0 1,0-1,1 1,-1-1,1 1,0-1,0 1,0 0,0 0,0 6,0-4,1-1,-1 1,1 0,1 0,-1 0,1 0,0 0,0-1,1 1,0 0,0-1,0 1,0-1,1 0,0 0,0 0,0 0,5 5,-1-4,0 1,0-1,0 0,1-1,0 0,0 0,1 0,-1-1,1 0,14 3,-9-2,1-2,-1 0,0-1,1 0,-1-1,1-1,-1 0,1-1,-1-1,0 0,1-1,-1 0,0-1,25-11,-36 13,1-1,0 1,-1-1,0 0,0 0,0 0,0-1,0 1,0-1,-1 0,0 1,0-1,0 0,0 0,0-1,-1 1,0 0,0 0,0-1,0 1,-1 0,0-1,0 1,0-1,0 1,-1 0,1-1,-1 1,0 0,-1-1,1 1,-1 0,0 0,0 0,0 0,0 0,-1 1,1-1,-1 1,0 0,0-1,0 1,-1 0,1 1,-1-1,1 1,-1 0,0-1,0 2,0-1,0 0,-9-1,-8 0,0 1,0 0,-1 2,-24 3,21-2,-2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21T19:14:53.106"/>
    </inkml:context>
    <inkml:brush xml:id="br0">
      <inkml:brushProperty name="width" value="0.3" units="cm"/>
      <inkml:brushProperty name="height" value="0.6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1,'6'0,"8"0,8 0,5 0,5 0,3 0,1 0,1 0,-6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CB16A-CA2E-4C6A-9FE2-E647B82823FE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6DFAF-005F-484B-86B7-0003B4BD2C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7173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Lower survey score implies lower levels of employee engagement with the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6420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823F9-F4F4-B8D4-A986-173128663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6E1E2-B830-3E41-3CF6-214C74622F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3309B-FBFE-FF8B-7399-23010F87DA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ROC curve provides a visual summary of all confusion matrices created at each cutoff/threshold. By comparing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correctly categorized as poorly performing) with the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 positive rate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(proportion of employees falsely categorized as poorly performing), ROC curve shows which threshold provides the most appropriate balance between TP/FP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shows how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 rate plateaus around the 80% mark and each increase of TP rate from this point onward leads to significant increase of FP rate. </a:t>
            </a: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This plot reaffirms that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85053-D470-69BF-15F3-0AA26E8130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908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Number of absences don’t vary significantly for each performance level.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782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Percentage of employees needing performance improvement (Needs Improvement, PIP) is not significant across the race category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04274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Percentage of employees needing performance improvement (Needs Improvement, PIP) is not significant across the departments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65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see an overall decreasing trend (especially so with Employee Satisfaction and Engagement).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important to note that employee satisfaction was treated as a continuous variable despite having ordinal characteristics (i.e., 1 = very dissatisfied, 2 = dissatisfied, 3 = neutral, 4 = satisfied, 5 = very satisfied). This was a deliberate decision made to maintain ascending order level.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positive outcome (y=1) is assigned to employee’s odds of scoring poorly on the performance assessment, any increase in logit outcome implies higher odds of poor performance.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results then make intuitive sense as one would expect a performance level to decrease as employee satisfaction and engagement levels drop. 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plot of absence is much less linear thus suggesting weaker association.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outcome matches the statistical insignificance absence has on the overall performance score (p-value of 0.8716).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6632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Above results highlight the top value as an influential outlier. The problematic outlier was removed from the data to satisfy the assumption.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1173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Both employee satisfaction and engagement were considered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statistically significant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(p-values &lt; 0.05) while absence was considered statistically insignificant.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Another model was fitted including secondary predictors (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race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but race and departments were not considered statistically significant predictors of performance score (p-values &gt; 0.05). 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8192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 0.5 cutoff (as default),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99.29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negative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73.33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% of true positives were identified.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cutoff (or threshold) is a value that decides where the outcome is classified as either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optimal performance (y = 0) </a:t>
            </a:r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suboptimal performance (y = 1).</a:t>
            </a:r>
          </a:p>
          <a:p>
            <a:r>
              <a:rPr lang="en-CA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0.5 would mean any probabilities of the outcome variable over 0.5 would be classified as suboptimal and vice versa.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model recorded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96.8% overall accuracy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(TP + TN / Total),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91.7% precision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TP by the model),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73.3% sensitivity/recall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(percentage of correctly identified positive outcome by the model compared to the actual count of positive outcomes – i.e.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TP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86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Prediction matrices at different threshold levels were used to identify the optimal threshold.</a:t>
            </a:r>
          </a:p>
          <a:p>
            <a:endParaRPr lang="en-CA" dirty="0"/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of 0.4 was identified as the best threshold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96.5%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accuracy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82.8% precision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80.0% sensitivity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Based on the plot above, accuracy reaches its maximum at threshold 0.2 where it is maintained across rest of the cutoff threshold.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is also seen to increase as threshold increases but plateaus at around 0.6.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Recall or sensitivity starts as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(meaning all datapoints are considered positives)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maintains a slight decrease between 0.1 to 0.4 after which the TP rate decreases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0.4 was identified as the optimal threshold since it maintains sufficiently high accuracy and precision without losing its TP rate significantly.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Threshold after 0.4 sees significant decrease in the TP/sensitivity meaning more positive outcomes may be inaccurately categorized as negatives (false negative).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The ROC curve to the right reaffirms 0.4 threshold provides the best balance of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proportions of correctly classified employees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(80%)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with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least amount of incorrectly classified employee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(1.8%).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6DFAF-005F-484B-86B7-0003B4BD2C8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1237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5D19-68AF-037D-90F0-6D5CDCBFE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9DBA6-7D3D-55C7-D171-C9962967B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36E4A-95D7-B4BB-D685-FFFD754A5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9D2C0-82CE-864B-5E5E-E85B61AD9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53B0-5ECB-D70A-BB1B-D31D482DA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403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4666-DD55-A172-709A-BD0C1E0F8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DF2C9-F333-FEEB-1CA3-2F990E754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7F9DA-8076-D1A3-3111-46179B84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89FB6-2D69-D198-7944-1B47E9381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BAD4C-AC2E-A825-0B0B-4C1124277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492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599F5B-60CC-A784-BA0B-0E4C3518F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FCAAD-9CCA-E3B4-3148-AA98A3B4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9B1D6-D800-726B-B224-A8AB9B26D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C8728-6103-B3D8-A233-7D4372EBE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C6403-80BE-29A3-829C-87CD5FE8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40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B241-B096-12B2-AC52-48AF2573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6E5C4-0AE1-E7CE-9817-F59C385F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BAAB4-2F51-8CC9-1DFE-D0336542D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9590B-8A1E-1E9C-1836-8E1D232E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5A824-FB11-C841-1EFB-672707858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530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D211-416F-424D-68F3-FC6BB129F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C3FD0-3519-4EA3-988D-77CE3E477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C613E-BAA3-7FF6-64CF-F81C1384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D425F-9F34-85A1-0748-CF0FD2FB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589B-96FC-2CB7-D066-67EB6230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189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52D0-6C8A-A9EC-1E4A-ABD5EA8EA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68F8-4465-EE1B-B8B4-C83BA82D1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1B1EAE-267A-EC33-48FB-870E69791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BD45E-1F9A-BF0C-B425-1948194B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EC74A6-7EDB-18BD-548E-5EA541E2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FF309-9F87-9EE5-3611-8E94DF25B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377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48F70-6C1A-2574-953E-9A2B535EE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D35EE-7BBD-A796-8312-CAE7305A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6A5DB-D53D-2A61-29EC-A231AC1D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9DC54-AFB2-1979-7032-B1BA527E9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1F4979-7FA9-B807-E472-14663F263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26E4B-21F2-9372-46CB-2BE44B6FE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49450-4928-C069-7094-0FAA906A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68497-C8BE-77CF-736B-4B8056755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3724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AA53-408D-D428-4D76-31D191B9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ED9F-DC54-2BCD-7419-348DEE93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0988F9-1D63-1887-63EB-2F2A25AC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83D0CD-EE57-3851-925E-BC9C6668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36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A026CB-65FD-1DCC-7C6A-5146136F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1619B-D3E3-6CE6-21FC-E4C52B7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CC7CE-E81B-70E7-33EF-E15266CAF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32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46BF1-B9B1-C932-9C8B-35AAD66A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37BF-C312-5AEE-45EA-322CAA03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34ED9-7D28-40B2-FA5A-6E56C3894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6AFFD-5CE7-6F2F-8523-2C12D75D4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3FDC5-BDAA-8785-057E-019B61B85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209C3-59F2-5D55-2D12-13AB1A08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33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C852A-5D8E-0B54-C120-F09E211BD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AEE5E4-AA5E-4453-7A55-9F3F40CF1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A496F3-913E-7804-CC4C-2C06794E28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ABB530-4CF9-AAD6-E8BA-7A2E12D6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F94ED-B53E-7CD5-34F0-D33712B08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16FE4-A497-3A2F-EB1B-F9E7A225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7009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67ECD0-2BBF-E216-A7B1-F09A82DA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63C48-B882-0CB0-9703-3E159B8A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AA79-FC89-6869-E825-2A6F7B4ED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A7E16-B735-4BCF-A3C0-B4D8575DFF96}" type="datetimeFigureOut">
              <a:rPr lang="en-CA" smtClean="0"/>
              <a:t>2025-09-22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C08BE-7103-E7D4-303F-8403052F6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823C8-1EE2-7D32-55CA-756B9A4EF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2962D9-5941-45F6-AEDD-82C4613CB47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443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customXml" Target="../ink/ink6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rhuebner/human-resources-data-se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38162-CD27-170E-308F-B86383358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b="1" dirty="0"/>
              <a:t>Identifying Patterns of Employee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F1146-E60A-6880-A5B3-4681F37214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2025-09-13 EDA project by </a:t>
            </a:r>
          </a:p>
          <a:p>
            <a:r>
              <a:rPr lang="en-CA" dirty="0"/>
              <a:t>Minsung Kim</a:t>
            </a:r>
          </a:p>
        </p:txBody>
      </p:sp>
    </p:spTree>
    <p:extLst>
      <p:ext uri="{BB962C8B-B14F-4D97-AF65-F5344CB8AC3E}">
        <p14:creationId xmlns:p14="http://schemas.microsoft.com/office/powerpoint/2010/main" val="426453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7A2AF-7101-2174-6C62-AC55B51F0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Absence per Performance Score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9ACC22-FBCB-CADF-A129-65C7F0A42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27526"/>
              </p:ext>
            </p:extLst>
          </p:nvPr>
        </p:nvGraphicFramePr>
        <p:xfrm>
          <a:off x="1032264" y="1876298"/>
          <a:ext cx="10124418" cy="4388559"/>
        </p:xfrm>
        <a:graphic>
          <a:graphicData uri="http://schemas.openxmlformats.org/drawingml/2006/table">
            <a:tbl>
              <a:tblPr firstRow="1" bandRow="1"/>
              <a:tblGrid>
                <a:gridCol w="5356986">
                  <a:extLst>
                    <a:ext uri="{9D8B030D-6E8A-4147-A177-3AD203B41FA5}">
                      <a16:colId xmlns:a16="http://schemas.microsoft.com/office/drawing/2014/main" val="1197660672"/>
                    </a:ext>
                  </a:extLst>
                </a:gridCol>
                <a:gridCol w="4767432">
                  <a:extLst>
                    <a:ext uri="{9D8B030D-6E8A-4147-A177-3AD203B41FA5}">
                      <a16:colId xmlns:a16="http://schemas.microsoft.com/office/drawing/2014/main" val="3707244369"/>
                    </a:ext>
                  </a:extLst>
                </a:gridCol>
              </a:tblGrid>
              <a:tr h="626937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Average of Absence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276882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Absences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349033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10.49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EAB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96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10.22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B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590045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453937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8.31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111279"/>
                  </a:ext>
                </a:extLst>
              </a:tr>
              <a:tr h="62693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3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10.24</a:t>
                      </a:r>
                    </a:p>
                  </a:txBody>
                  <a:tcPr marL="14289" marR="14289" marT="1428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692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137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013344-DC19-35B4-598D-DC01AA84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Rate by Race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23EEA5-BBA8-A361-AF55-69B6BCCB5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364793"/>
              </p:ext>
            </p:extLst>
          </p:nvPr>
        </p:nvGraphicFramePr>
        <p:xfrm>
          <a:off x="1277429" y="1845426"/>
          <a:ext cx="9634091" cy="4450305"/>
        </p:xfrm>
        <a:graphic>
          <a:graphicData uri="http://schemas.openxmlformats.org/drawingml/2006/table">
            <a:tbl>
              <a:tblPr/>
              <a:tblGrid>
                <a:gridCol w="3182246">
                  <a:extLst>
                    <a:ext uri="{9D8B030D-6E8A-4147-A177-3AD203B41FA5}">
                      <a16:colId xmlns:a16="http://schemas.microsoft.com/office/drawing/2014/main" val="3034709420"/>
                    </a:ext>
                  </a:extLst>
                </a:gridCol>
                <a:gridCol w="2362934">
                  <a:extLst>
                    <a:ext uri="{9D8B030D-6E8A-4147-A177-3AD203B41FA5}">
                      <a16:colId xmlns:a16="http://schemas.microsoft.com/office/drawing/2014/main" val="811291664"/>
                    </a:ext>
                  </a:extLst>
                </a:gridCol>
                <a:gridCol w="1208885">
                  <a:extLst>
                    <a:ext uri="{9D8B030D-6E8A-4147-A177-3AD203B41FA5}">
                      <a16:colId xmlns:a16="http://schemas.microsoft.com/office/drawing/2014/main" val="708578186"/>
                    </a:ext>
                  </a:extLst>
                </a:gridCol>
                <a:gridCol w="1814601">
                  <a:extLst>
                    <a:ext uri="{9D8B030D-6E8A-4147-A177-3AD203B41FA5}">
                      <a16:colId xmlns:a16="http://schemas.microsoft.com/office/drawing/2014/main" val="2873058618"/>
                    </a:ext>
                  </a:extLst>
                </a:gridCol>
                <a:gridCol w="1065425">
                  <a:extLst>
                    <a:ext uri="{9D8B030D-6E8A-4147-A177-3AD203B41FA5}">
                      <a16:colId xmlns:a16="http://schemas.microsoft.com/office/drawing/2014/main" val="173233676"/>
                    </a:ext>
                  </a:extLst>
                </a:gridCol>
              </a:tblGrid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734314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Race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763785"/>
                  </a:ext>
                </a:extLst>
              </a:tr>
              <a:tr h="75631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 Indian or Alaska Native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66.67%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6D3A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489742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Asian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EF5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86.21%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9C78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D3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464189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Black or African American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D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B8B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19897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Hispanic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048564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Two or more races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BE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DCF9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9743856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White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11.76%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AD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3CB9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8E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4.81%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040978"/>
                  </a:ext>
                </a:extLst>
              </a:tr>
              <a:tr h="41966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Total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565" marR="9565" marT="956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00918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4FCAA9-A677-226F-6A12-5E0A13F39666}"/>
              </a:ext>
            </a:extLst>
          </p:cNvPr>
          <p:cNvSpPr txBox="1"/>
          <p:nvPr/>
        </p:nvSpPr>
        <p:spPr>
          <a:xfrm>
            <a:off x="1176933" y="1476094"/>
            <a:ext cx="60971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Performance Score and Race (by Row Total %)</a:t>
            </a:r>
            <a:r>
              <a:rPr lang="en-US" sz="2000" dirty="0">
                <a:effectLst/>
              </a:rPr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13362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39E2A-9143-BFF1-B8F9-A7B8CDE3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Performance Score by Department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0EAE78-0DAC-D154-5F83-3BFDEB717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381511"/>
              </p:ext>
            </p:extLst>
          </p:nvPr>
        </p:nvGraphicFramePr>
        <p:xfrm>
          <a:off x="1057375" y="1845426"/>
          <a:ext cx="10074200" cy="4450306"/>
        </p:xfrm>
        <a:graphic>
          <a:graphicData uri="http://schemas.openxmlformats.org/drawingml/2006/table">
            <a:tbl>
              <a:tblPr firstRow="1" bandRow="1"/>
              <a:tblGrid>
                <a:gridCol w="2607586">
                  <a:extLst>
                    <a:ext uri="{9D8B030D-6E8A-4147-A177-3AD203B41FA5}">
                      <a16:colId xmlns:a16="http://schemas.microsoft.com/office/drawing/2014/main" val="672574062"/>
                    </a:ext>
                  </a:extLst>
                </a:gridCol>
                <a:gridCol w="2319663">
                  <a:extLst>
                    <a:ext uri="{9D8B030D-6E8A-4147-A177-3AD203B41FA5}">
                      <a16:colId xmlns:a16="http://schemas.microsoft.com/office/drawing/2014/main" val="669494873"/>
                    </a:ext>
                  </a:extLst>
                </a:gridCol>
                <a:gridCol w="1543522">
                  <a:extLst>
                    <a:ext uri="{9D8B030D-6E8A-4147-A177-3AD203B41FA5}">
                      <a16:colId xmlns:a16="http://schemas.microsoft.com/office/drawing/2014/main" val="2638480585"/>
                    </a:ext>
                  </a:extLst>
                </a:gridCol>
                <a:gridCol w="2557513">
                  <a:extLst>
                    <a:ext uri="{9D8B030D-6E8A-4147-A177-3AD203B41FA5}">
                      <a16:colId xmlns:a16="http://schemas.microsoft.com/office/drawing/2014/main" val="1932587189"/>
                    </a:ext>
                  </a:extLst>
                </a:gridCol>
                <a:gridCol w="1045916">
                  <a:extLst>
                    <a:ext uri="{9D8B030D-6E8A-4147-A177-3AD203B41FA5}">
                      <a16:colId xmlns:a16="http://schemas.microsoft.com/office/drawing/2014/main" val="2799463438"/>
                    </a:ext>
                  </a:extLst>
                </a:gridCol>
              </a:tblGrid>
              <a:tr h="74246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Percentage across Department (by Row Total %)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114513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2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42692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Department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024661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Production       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4B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CCA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BFB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55412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6.45%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AD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77.42%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9C9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2E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02727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Software Engineering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F9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72.73%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1CC7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AEA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5319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IT/IS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5B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EC67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35015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Executive Office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1095884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Admin Offices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2928579"/>
                  </a:ext>
                </a:extLst>
              </a:tr>
              <a:tr h="4119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11.90%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78.14%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4.18%</a:t>
                      </a:r>
                    </a:p>
                  </a:txBody>
                  <a:tcPr marL="9390" marR="9390" marT="939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195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17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861B0-4BC1-406D-2CC3-551F7666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70D8B9-3F3C-2A64-6CA1-FC550E0066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0149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7777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C171E8-1C6B-B355-F74C-0DB586C2F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EA41E4-E036-D3D4-8770-E996FAE6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AEF188-AFD3-2C34-BDCF-0ABEAF97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Model Diagnostic	</a:t>
            </a:r>
          </a:p>
        </p:txBody>
      </p:sp>
    </p:spTree>
    <p:extLst>
      <p:ext uri="{BB962C8B-B14F-4D97-AF65-F5344CB8AC3E}">
        <p14:creationId xmlns:p14="http://schemas.microsoft.com/office/powerpoint/2010/main" val="14062184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CDF9A-2FEA-2E77-C3EF-482E93A86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63372-C4E1-DDF4-B21B-060D315C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Logistic regression models the impact of predictors on a binary outcome </a:t>
            </a:r>
          </a:p>
          <a:p>
            <a:endParaRPr lang="en-US" sz="800" dirty="0"/>
          </a:p>
          <a:p>
            <a:pPr lvl="1"/>
            <a:r>
              <a:rPr lang="en-US" b="1" dirty="0"/>
              <a:t>Employee Performance </a:t>
            </a:r>
            <a:r>
              <a:rPr lang="en-US" dirty="0"/>
              <a:t>(0 = Optimal performance,  </a:t>
            </a:r>
            <a:r>
              <a:rPr lang="en-US" dirty="0">
                <a:highlight>
                  <a:srgbClr val="FFFF00"/>
                </a:highlight>
              </a:rPr>
              <a:t>1 = Suboptimal Performance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Individual effects of </a:t>
            </a:r>
            <a:r>
              <a:rPr lang="en-US" b="1" dirty="0"/>
              <a:t>Employee Satisfaction</a:t>
            </a:r>
            <a:r>
              <a:rPr lang="en-US" dirty="0"/>
              <a:t>, </a:t>
            </a:r>
            <a:r>
              <a:rPr lang="en-US" b="1" dirty="0"/>
              <a:t>Engagement</a:t>
            </a:r>
            <a:r>
              <a:rPr lang="en-US" dirty="0"/>
              <a:t> and </a:t>
            </a:r>
            <a:r>
              <a:rPr lang="en-US" b="1" dirty="0"/>
              <a:t>Absence</a:t>
            </a:r>
            <a:r>
              <a:rPr lang="en-US" dirty="0"/>
              <a:t> on performance were reviewed</a:t>
            </a:r>
            <a:endParaRPr lang="en-CA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/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𝑃𝑒𝑟𝑓𝑜𝑟𝑚𝑎𝑛𝑐𝑒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𝑠𝑎𝑡𝑖𝑠𝑓𝑎𝑐𝑡𝑖𝑜𝑛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𝑒𝑛𝑔𝑎𝑔𝑒𝑚𝑒𝑛𝑡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𝑎𝑏𝑠𝑒𝑛𝑐𝑒</m:t>
                          </m:r>
                        </m:sub>
                      </m:sSub>
                    </m:oMath>
                  </m:oMathPara>
                </a14:m>
                <a:endParaRPr lang="en-CA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D70789B-DE86-B2E9-CEF6-3D167B1DF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50" y="5486400"/>
                <a:ext cx="9086499" cy="491738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1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FCE2-26B7-D18F-4456-37344826E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Logistic Regression	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2913-DFF7-1A23-55A2-E87EA506C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Before the regression may be applied to the data, the following conditions must be satisfied</a:t>
            </a:r>
          </a:p>
          <a:p>
            <a:pPr marL="0" indent="0">
              <a:buNone/>
            </a:pPr>
            <a:endParaRPr lang="en-US" sz="800" dirty="0"/>
          </a:p>
          <a:p>
            <a:pPr marL="971550" lvl="1" indent="-514350">
              <a:lnSpc>
                <a:spcPct val="100000"/>
              </a:lnSpc>
              <a:buAutoNum type="arabicPeriod"/>
            </a:pPr>
            <a:r>
              <a:rPr lang="en-CA" dirty="0"/>
              <a:t>Continuous Predictors must be linear with the (log odds of the) outcome variable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There must not be influential outlier(s) in the continuous predictors</a:t>
            </a:r>
          </a:p>
          <a:p>
            <a:pPr marL="971550" lvl="1" indent="-514350">
              <a:lnSpc>
                <a:spcPct val="200000"/>
              </a:lnSpc>
              <a:buAutoNum type="arabicPeriod"/>
            </a:pPr>
            <a:r>
              <a:rPr lang="en-CA" dirty="0"/>
              <a:t>No predictors should be too similarly correlated (Multicollinearity) </a:t>
            </a:r>
          </a:p>
        </p:txBody>
      </p:sp>
    </p:spTree>
    <p:extLst>
      <p:ext uri="{BB962C8B-B14F-4D97-AF65-F5344CB8AC3E}">
        <p14:creationId xmlns:p14="http://schemas.microsoft.com/office/powerpoint/2010/main" val="420550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765BA-59CB-41F6-FFA6-97D4D419D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Linearity</a:t>
            </a:r>
            <a:endParaRPr lang="en-C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DF5EC7-03DB-9DFE-1390-C5FF05D9A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18543" y="1825625"/>
            <a:ext cx="7954914" cy="435133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9E23C6-525A-CEC4-8A26-891CAA5A5AE6}"/>
              </a:ext>
            </a:extLst>
          </p:cNvPr>
          <p:cNvCxnSpPr>
            <a:cxnSpLocks/>
          </p:cNvCxnSpPr>
          <p:nvPr/>
        </p:nvCxnSpPr>
        <p:spPr>
          <a:xfrm>
            <a:off x="5188944" y="2500829"/>
            <a:ext cx="2129985" cy="2599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4989314-413D-6D9F-726D-93EA7F3B0605}"/>
              </a:ext>
            </a:extLst>
          </p:cNvPr>
          <p:cNvCxnSpPr>
            <a:cxnSpLocks/>
          </p:cNvCxnSpPr>
          <p:nvPr/>
        </p:nvCxnSpPr>
        <p:spPr>
          <a:xfrm>
            <a:off x="7720987" y="2410858"/>
            <a:ext cx="2095042" cy="3185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258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D41B4-FF1E-699E-4050-168B9946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Influential Outlier(s)</a:t>
            </a:r>
            <a:endParaRPr lang="en-CA" dirty="0"/>
          </a:p>
        </p:txBody>
      </p:sp>
      <p:pic>
        <p:nvPicPr>
          <p:cNvPr id="4" name="Content Placeholder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E8AE884E-FC73-8D2E-5C88-23FCE3500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600259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3241CE-16A6-AF09-74CD-924735F647C1}"/>
              </a:ext>
            </a:extLst>
          </p:cNvPr>
          <p:cNvSpPr txBox="1"/>
          <p:nvPr/>
        </p:nvSpPr>
        <p:spPr>
          <a:xfrm>
            <a:off x="7072828" y="3429000"/>
            <a:ext cx="4649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left plot highlights the top 3 outliers.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14:cNvPr>
              <p14:cNvContentPartPr/>
              <p14:nvPr/>
            </p14:nvContentPartPr>
            <p14:xfrm>
              <a:off x="2224878" y="3833597"/>
              <a:ext cx="14112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8BE7FF-3F62-0B4D-F61B-C7633A1BD4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71238" y="3725957"/>
                <a:ext cx="2487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14:cNvPr>
              <p14:cNvContentPartPr/>
              <p14:nvPr/>
            </p14:nvContentPartPr>
            <p14:xfrm>
              <a:off x="2390478" y="3833597"/>
              <a:ext cx="867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994FD39-D323-AEE0-8952-97212D06781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36478" y="3725957"/>
                <a:ext cx="1944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14:cNvPr>
              <p14:cNvContentPartPr/>
              <p14:nvPr/>
            </p14:nvContentPartPr>
            <p14:xfrm>
              <a:off x="2511438" y="3833597"/>
              <a:ext cx="27000" cy="46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37230A8-7506-AFE0-3CA2-C8D37F132E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57798" y="3725957"/>
                <a:ext cx="134640" cy="22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14:cNvPr>
              <p14:cNvContentPartPr/>
              <p14:nvPr/>
            </p14:nvContentPartPr>
            <p14:xfrm>
              <a:off x="2665518" y="2676557"/>
              <a:ext cx="29664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47AA7E5-E5C0-D3A4-7381-EB590892206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11878" y="2568557"/>
                <a:ext cx="4042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14:cNvPr>
              <p14:cNvContentPartPr/>
              <p14:nvPr/>
            </p14:nvContentPartPr>
            <p14:xfrm>
              <a:off x="4384518" y="4285037"/>
              <a:ext cx="30780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7F8D76-1A45-16B3-CB51-FB52A79CBE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30518" y="4177397"/>
                <a:ext cx="41544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9638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36ED-8C3A-7BF8-144D-939815C53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551"/>
            <a:ext cx="10515600" cy="104977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 all outliers are considered </a:t>
            </a:r>
            <a:r>
              <a:rPr lang="en-US" b="1" dirty="0"/>
              <a:t>influential</a:t>
            </a:r>
            <a:r>
              <a:rPr lang="en-US" dirty="0"/>
              <a:t>. Therefore, separate residual plots were used to highlight the </a:t>
            </a:r>
            <a:r>
              <a:rPr lang="en-US" b="1" dirty="0"/>
              <a:t>influential outlier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2BE67-9FA6-9B88-A508-5BFE5CBEC1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4387" y="26881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A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7BDED3-3494-E8A2-DC1F-66AD62CEE75E}"/>
              </a:ext>
            </a:extLst>
          </p:cNvPr>
          <p:cNvGrpSpPr/>
          <p:nvPr/>
        </p:nvGrpSpPr>
        <p:grpSpPr>
          <a:xfrm>
            <a:off x="745443" y="1927952"/>
            <a:ext cx="10701114" cy="4110887"/>
            <a:chOff x="1142487" y="1690688"/>
            <a:chExt cx="13564581" cy="5210902"/>
          </a:xfrm>
        </p:grpSpPr>
        <p:pic>
          <p:nvPicPr>
            <p:cNvPr id="6" name="Picture 5" descr="A graph with dots and numbers&#10;&#10;AI-generated content may be incorrect.">
              <a:extLst>
                <a:ext uri="{FF2B5EF4-FFF2-40B4-BE49-F238E27FC236}">
                  <a16:creationId xmlns:a16="http://schemas.microsoft.com/office/drawing/2014/main" id="{043382E7-70FD-6728-2AAA-21C800546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0532" y="1690688"/>
              <a:ext cx="6706536" cy="5210902"/>
            </a:xfrm>
            <a:prstGeom prst="rect">
              <a:avLst/>
            </a:prstGeom>
          </p:spPr>
        </p:pic>
        <p:pic>
          <p:nvPicPr>
            <p:cNvPr id="8" name="Picture 7" descr="A graph with red and blue dots&#10;&#10;AI-generated content may be incorrect.">
              <a:extLst>
                <a:ext uri="{FF2B5EF4-FFF2-40B4-BE49-F238E27FC236}">
                  <a16:creationId xmlns:a16="http://schemas.microsoft.com/office/drawing/2014/main" id="{5DAD06FB-4729-6C0A-2F0F-95533D93B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487" y="1690688"/>
              <a:ext cx="6706536" cy="5210902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14:cNvPr>
              <p14:cNvContentPartPr/>
              <p14:nvPr/>
            </p14:nvContentPartPr>
            <p14:xfrm>
              <a:off x="7555992" y="2092637"/>
              <a:ext cx="153000" cy="100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CB52426-719E-9DC3-1CC3-AE1E4D7273E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01992" y="1984637"/>
                <a:ext cx="260640" cy="316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3268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7AAB42-DF66-E70F-EF5D-E94C6B8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CA" dirty="0"/>
              <a:t>Agenda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9049649-05A8-0AFA-7AF2-4BBB4BC4E9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87753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StackedSequentialRowTable"/>
                  </p202:designTagLst>
                </p202:designPr>
              </p:ext>
            </p:extLst>
          </p:nvPr>
        </p:nvGraphicFramePr>
        <p:xfrm>
          <a:off x="1092917" y="2029399"/>
          <a:ext cx="9984501" cy="4117660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254698">
                  <a:extLst>
                    <a:ext uri="{9D8B030D-6E8A-4147-A177-3AD203B41FA5}">
                      <a16:colId xmlns:a16="http://schemas.microsoft.com/office/drawing/2014/main" val="2121271360"/>
                    </a:ext>
                  </a:extLst>
                </a:gridCol>
                <a:gridCol w="7729803">
                  <a:extLst>
                    <a:ext uri="{9D8B030D-6E8A-4147-A177-3AD203B41FA5}">
                      <a16:colId xmlns:a16="http://schemas.microsoft.com/office/drawing/2014/main" val="974079229"/>
                    </a:ext>
                  </a:extLst>
                </a:gridCol>
              </a:tblGrid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 dirty="0">
                          <a:solidFill>
                            <a:schemeClr val="accent1"/>
                          </a:solidFill>
                        </a:rPr>
                        <a:t>01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Project Goal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2226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02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Exploring the Data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3106793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03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Model Diagnostic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402478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04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Results and Interpretation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740147"/>
                  </a:ext>
                </a:extLst>
              </a:tr>
              <a:tr h="8235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A" sz="3300" b="1" cap="none" spc="0">
                          <a:solidFill>
                            <a:schemeClr val="accent1"/>
                          </a:solidFill>
                        </a:rPr>
                        <a:t>05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Closing Statement</a:t>
                      </a:r>
                    </a:p>
                  </a:txBody>
                  <a:tcPr marL="141446" marR="141446" marT="141446" marB="14144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740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3311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CB144-21E1-B355-4179-8FCFC0DC3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of Multicollinearity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906B0-CBF1-1DBD-E9F4-14CBDBE33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Multicollinearity was assessed by comparing the VIF (Variance Inflation Factor) of each predictors involved.</a:t>
            </a:r>
          </a:p>
          <a:p>
            <a:endParaRPr lang="en-US" dirty="0"/>
          </a:p>
          <a:p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/>
              <a:t>In general, VIF values </a:t>
            </a:r>
            <a:r>
              <a:rPr lang="en-US" b="1" dirty="0"/>
              <a:t>above 5 </a:t>
            </a:r>
            <a:r>
              <a:rPr lang="en-US" dirty="0"/>
              <a:t>imply high collinearity</a:t>
            </a:r>
          </a:p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28B7E-5D1C-BA4E-32C9-C868BA2D2C0E}"/>
              </a:ext>
            </a:extLst>
          </p:cNvPr>
          <p:cNvSpPr txBox="1"/>
          <p:nvPr/>
        </p:nvSpPr>
        <p:spPr>
          <a:xfrm>
            <a:off x="1366091" y="3427354"/>
            <a:ext cx="7505241" cy="573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EngagementSurvey  EmpSatisfaction         Absences </a:t>
            </a:r>
          </a:p>
          <a:p>
            <a:pPr algn="l" latinLnBrk="1">
              <a:lnSpc>
                <a:spcPts val="1200"/>
              </a:lnSpc>
              <a:buNone/>
            </a:pPr>
            <a:endParaRPr lang="fr-FR" b="0" i="0" dirty="0">
              <a:effectLst/>
              <a:latin typeface="Lucida Console" panose="020B0609040504020204" pitchFamily="49" charset="0"/>
            </a:endParaRPr>
          </a:p>
          <a:p>
            <a:pPr algn="l" latinLnBrk="1">
              <a:lnSpc>
                <a:spcPts val="1200"/>
              </a:lnSpc>
              <a:buNone/>
            </a:pPr>
            <a:r>
              <a:rPr lang="fr-FR" b="0" i="0" dirty="0">
                <a:effectLst/>
                <a:latin typeface="Lucida Console" panose="020B0609040504020204" pitchFamily="49" charset="0"/>
              </a:rPr>
              <a:t>        1.011898         1.040472         1.043579 </a:t>
            </a:r>
          </a:p>
        </p:txBody>
      </p:sp>
    </p:spTree>
    <p:extLst>
      <p:ext uri="{BB962C8B-B14F-4D97-AF65-F5344CB8AC3E}">
        <p14:creationId xmlns:p14="http://schemas.microsoft.com/office/powerpoint/2010/main" val="3072841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073AB-06FA-5D6C-AEC3-AC49C88F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AC3C44-16B0-0840-B435-3FF9CD7DD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680C40-6A4F-97E5-52DC-28D1179E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Results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313601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BDC7F-F380-8668-8B2F-BC314513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of Predictors Explained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ABADF-96C1-B998-9978-66036E2C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Probability of an employee with </a:t>
            </a:r>
            <a:r>
              <a:rPr lang="en-US" b="1" dirty="0"/>
              <a:t>no satisfaction</a:t>
            </a:r>
            <a:r>
              <a:rPr lang="en-US" dirty="0"/>
              <a:t>, </a:t>
            </a:r>
            <a:r>
              <a:rPr lang="en-US" b="1" dirty="0"/>
              <a:t>no engagement </a:t>
            </a:r>
            <a:r>
              <a:rPr lang="en-US" dirty="0"/>
              <a:t>and </a:t>
            </a:r>
            <a:r>
              <a:rPr lang="en-US" b="1" dirty="0"/>
              <a:t>no absence </a:t>
            </a:r>
            <a:r>
              <a:rPr lang="en-US" dirty="0"/>
              <a:t>receives poor performance is </a:t>
            </a:r>
            <a:r>
              <a:rPr lang="en-CA" dirty="0"/>
              <a:t>99.96%.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Unit increase in employee satisfaction was </a:t>
            </a:r>
            <a:r>
              <a:rPr lang="en-CA" b="1" dirty="0"/>
              <a:t>0.47</a:t>
            </a:r>
            <a:r>
              <a:rPr lang="en-CA" dirty="0"/>
              <a:t> times more likely to perform poorly. </a:t>
            </a:r>
          </a:p>
          <a:p>
            <a:r>
              <a:rPr lang="en-CA" dirty="0"/>
              <a:t>Unit increase in employee engagement was </a:t>
            </a:r>
            <a:r>
              <a:rPr lang="en-CA" b="1" dirty="0"/>
              <a:t>0.04</a:t>
            </a:r>
            <a:r>
              <a:rPr lang="en-CA" dirty="0"/>
              <a:t> times more likely to perform poorly.</a:t>
            </a:r>
          </a:p>
          <a:p>
            <a:r>
              <a:rPr lang="en-CA" dirty="0"/>
              <a:t>Unit increase in absence was </a:t>
            </a:r>
            <a:r>
              <a:rPr lang="en-CA" b="1" dirty="0"/>
              <a:t>0.99</a:t>
            </a:r>
            <a:r>
              <a:rPr lang="en-CA" dirty="0"/>
              <a:t> times more likely to perform poorly.</a:t>
            </a:r>
          </a:p>
          <a:p>
            <a:endParaRPr lang="en-CA" dirty="0"/>
          </a:p>
          <a:p>
            <a:pPr marL="0" indent="0">
              <a:lnSpc>
                <a:spcPct val="120000"/>
              </a:lnSpc>
              <a:buNone/>
            </a:pPr>
            <a:r>
              <a:rPr lang="en-CA" dirty="0"/>
              <a:t>This simply means </a:t>
            </a:r>
            <a:r>
              <a:rPr lang="en-CA" b="1" dirty="0"/>
              <a:t>increase in employee engagement strongly enhance performance</a:t>
            </a:r>
            <a:r>
              <a:rPr lang="en-CA" dirty="0"/>
              <a:t>, followed by employee satisfaction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Absence have virtually </a:t>
            </a:r>
            <a:r>
              <a:rPr lang="en-CA" b="1" dirty="0"/>
              <a:t>no impact </a:t>
            </a:r>
            <a:r>
              <a:rPr lang="en-CA" dirty="0"/>
              <a:t>on employee performance</a:t>
            </a:r>
          </a:p>
        </p:txBody>
      </p:sp>
    </p:spTree>
    <p:extLst>
      <p:ext uri="{BB962C8B-B14F-4D97-AF65-F5344CB8AC3E}">
        <p14:creationId xmlns:p14="http://schemas.microsoft.com/office/powerpoint/2010/main" val="164694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9869F-18EE-877F-F581-423EE08D4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Accuracy and Reliability</a:t>
            </a:r>
            <a:endParaRPr lang="en-CA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34F0826-B981-F182-1121-C766C4CC86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4979"/>
              </p:ext>
            </p:extLst>
          </p:nvPr>
        </p:nvGraphicFramePr>
        <p:xfrm>
          <a:off x="1725594" y="2652044"/>
          <a:ext cx="7839422" cy="2955726"/>
        </p:xfrm>
        <a:graphic>
          <a:graphicData uri="http://schemas.openxmlformats.org/drawingml/2006/table">
            <a:tbl>
              <a:tblPr/>
              <a:tblGrid>
                <a:gridCol w="1854505">
                  <a:extLst>
                    <a:ext uri="{9D8B030D-6E8A-4147-A177-3AD203B41FA5}">
                      <a16:colId xmlns:a16="http://schemas.microsoft.com/office/drawing/2014/main" val="3138959943"/>
                    </a:ext>
                  </a:extLst>
                </a:gridCol>
                <a:gridCol w="2045309">
                  <a:extLst>
                    <a:ext uri="{9D8B030D-6E8A-4147-A177-3AD203B41FA5}">
                      <a16:colId xmlns:a16="http://schemas.microsoft.com/office/drawing/2014/main" val="2631157514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169523205"/>
                    </a:ext>
                  </a:extLst>
                </a:gridCol>
                <a:gridCol w="1969804">
                  <a:extLst>
                    <a:ext uri="{9D8B030D-6E8A-4147-A177-3AD203B41FA5}">
                      <a16:colId xmlns:a16="http://schemas.microsoft.com/office/drawing/2014/main" val="3230712795"/>
                    </a:ext>
                  </a:extLst>
                </a:gridCol>
              </a:tblGrid>
              <a:tr h="60075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  <a:p>
                      <a:pPr algn="l" fontAlgn="b">
                        <a:buNone/>
                      </a:pP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1159976"/>
                  </a:ext>
                </a:extLst>
              </a:tr>
              <a:tr h="7229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2804"/>
                  </a:ext>
                </a:extLst>
              </a:tr>
              <a:tr h="75741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Suboptimal Performance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187787"/>
                  </a:ext>
                </a:extLst>
              </a:tr>
              <a:tr h="68855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61721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BA7C94-E42A-3AA6-549A-335840D9BEDD}"/>
              </a:ext>
            </a:extLst>
          </p:cNvPr>
          <p:cNvCxnSpPr>
            <a:cxnSpLocks/>
          </p:cNvCxnSpPr>
          <p:nvPr/>
        </p:nvCxnSpPr>
        <p:spPr>
          <a:xfrm>
            <a:off x="1105615" y="3021376"/>
            <a:ext cx="0" cy="172964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0C9624-ACBB-9CCF-3E5A-EC4CC100B8F9}"/>
              </a:ext>
            </a:extLst>
          </p:cNvPr>
          <p:cNvGrpSpPr/>
          <p:nvPr/>
        </p:nvGrpSpPr>
        <p:grpSpPr>
          <a:xfrm>
            <a:off x="3071739" y="1782888"/>
            <a:ext cx="2800252" cy="369332"/>
            <a:chOff x="4140375" y="2727326"/>
            <a:chExt cx="280025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23335D8-E795-221C-D580-D878F5167054}"/>
                </a:ext>
              </a:extLst>
            </p:cNvPr>
            <p:cNvCxnSpPr>
              <a:cxnSpLocks/>
            </p:cNvCxnSpPr>
            <p:nvPr/>
          </p:nvCxnSpPr>
          <p:spPr>
            <a:xfrm>
              <a:off x="4273627" y="3096658"/>
              <a:ext cx="2667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2A1AD3-2E41-476D-E002-72F111DA4536}"/>
                </a:ext>
              </a:extLst>
            </p:cNvPr>
            <p:cNvSpPr txBox="1"/>
            <p:nvPr/>
          </p:nvSpPr>
          <p:spPr>
            <a:xfrm>
              <a:off x="4140375" y="2727326"/>
              <a:ext cx="1789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Model Outcome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5B55F58-99C0-608C-AFDF-719302DC6A67}"/>
              </a:ext>
            </a:extLst>
          </p:cNvPr>
          <p:cNvSpPr txBox="1"/>
          <p:nvPr/>
        </p:nvSpPr>
        <p:spPr>
          <a:xfrm rot="10800000">
            <a:off x="643950" y="3029591"/>
            <a:ext cx="461665" cy="172143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CA" dirty="0"/>
              <a:t>Actual Outcome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5BEA4C-5DBA-EB32-C297-703A5D3BAF8B}"/>
              </a:ext>
            </a:extLst>
          </p:cNvPr>
          <p:cNvSpPr txBox="1"/>
          <p:nvPr/>
        </p:nvSpPr>
        <p:spPr>
          <a:xfrm>
            <a:off x="2570792" y="6123543"/>
            <a:ext cx="7050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96.8% overall accuracy, 91.7% precision, 73.3% sensitivity/recall 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4224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8D91F-F226-E6A6-1D6E-3D277B3A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Finding the Optimal Threshold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B36BCAC-A0C0-F963-B247-4BE2099CE8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684812"/>
              </p:ext>
            </p:extLst>
          </p:nvPr>
        </p:nvGraphicFramePr>
        <p:xfrm>
          <a:off x="838200" y="1845426"/>
          <a:ext cx="10515599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92CB6AA0-266C-8C24-4412-E46DF7FBD872}"/>
              </a:ext>
            </a:extLst>
          </p:cNvPr>
          <p:cNvSpPr/>
          <p:nvPr/>
        </p:nvSpPr>
        <p:spPr>
          <a:xfrm>
            <a:off x="5054600" y="3067050"/>
            <a:ext cx="393700" cy="7239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829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BC3E25-8472-0D56-AD15-E8AA2719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A641A-114D-767E-2B8D-3BB5461A7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Verifying the Threshold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62E3AF9-5052-4F13-060E-622FFB4F52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6908113"/>
              </p:ext>
            </p:extLst>
          </p:nvPr>
        </p:nvGraphicFramePr>
        <p:xfrm>
          <a:off x="838200" y="1845426"/>
          <a:ext cx="10512547" cy="44503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14:cNvPr>
              <p14:cNvContentPartPr/>
              <p14:nvPr/>
            </p14:nvContentPartPr>
            <p14:xfrm>
              <a:off x="2615600" y="3441380"/>
              <a:ext cx="867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4186B9-42FD-F454-35FF-049169F99F3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61960" y="3333740"/>
                <a:ext cx="1944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8385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38DC1B-435A-77DE-AEBC-B65FFD8C9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C9459B-FFE2-48D0-8BBC-1737B7299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08645-1370-0874-240A-DC92A0C31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Closing Statement</a:t>
            </a:r>
          </a:p>
        </p:txBody>
      </p:sp>
    </p:spTree>
    <p:extLst>
      <p:ext uri="{BB962C8B-B14F-4D97-AF65-F5344CB8AC3E}">
        <p14:creationId xmlns:p14="http://schemas.microsoft.com/office/powerpoint/2010/main" val="8500250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B8698-451D-6DB5-DBB5-8B74D2341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1F0F3-14A6-929A-95EB-CF003FEAF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From this basic analysis, we have determined the following: </a:t>
            </a:r>
          </a:p>
          <a:p>
            <a:endParaRPr lang="en-CA" dirty="0"/>
          </a:p>
          <a:p>
            <a:r>
              <a:rPr lang="en-CA" b="1" dirty="0"/>
              <a:t>Employee engagement </a:t>
            </a:r>
            <a:r>
              <a:rPr lang="en-CA" dirty="0"/>
              <a:t>is the strongest predictor of performance, followed by </a:t>
            </a:r>
            <a:r>
              <a:rPr lang="en-CA" b="1" dirty="0"/>
              <a:t>employee satisfaction</a:t>
            </a:r>
            <a:r>
              <a:rPr lang="en-CA" dirty="0"/>
              <a:t>. 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Cut-off of </a:t>
            </a:r>
            <a:r>
              <a:rPr lang="en-CA" b="1" dirty="0"/>
              <a:t>0.4</a:t>
            </a:r>
            <a:r>
              <a:rPr lang="en-CA" dirty="0"/>
              <a:t> provides ensures best balance between correctly classified performance scores with minimal false negatives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15762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094CE-62D6-D156-418D-B87B9C402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Direction	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71FCF1D5-5C86-1AED-FF96-C26AF0438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110621"/>
              </p:ext>
            </p:extLst>
          </p:nvPr>
        </p:nvGraphicFramePr>
        <p:xfrm>
          <a:off x="838200" y="2230119"/>
          <a:ext cx="1106170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C1820280-7658-985F-94D9-4A53BE69261D}"/>
              </a:ext>
            </a:extLst>
          </p:cNvPr>
          <p:cNvSpPr/>
          <p:nvPr/>
        </p:nvSpPr>
        <p:spPr>
          <a:xfrm>
            <a:off x="5786120" y="3593605"/>
            <a:ext cx="843280" cy="48293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01296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8DF47-43C0-ECBC-916E-2A06D240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Project Goal</a:t>
            </a:r>
          </a:p>
        </p:txBody>
      </p:sp>
    </p:spTree>
    <p:extLst>
      <p:ext uri="{BB962C8B-B14F-4D97-AF65-F5344CB8AC3E}">
        <p14:creationId xmlns:p14="http://schemas.microsoft.com/office/powerpoint/2010/main" val="1074692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D28C-0CE2-878E-59CA-E2D7CD731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Patterns of Employee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CE00-5273-C021-0853-8CEC1BF9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CA" dirty="0"/>
              <a:t>This project will aim to </a:t>
            </a:r>
            <a:r>
              <a:rPr lang="en-CA" b="1" dirty="0"/>
              <a:t>identify element(s) </a:t>
            </a:r>
            <a:r>
              <a:rPr lang="en-CA" dirty="0"/>
              <a:t>in Human Resource data </a:t>
            </a:r>
            <a:r>
              <a:rPr lang="en-CA" b="1" dirty="0"/>
              <a:t>influencing </a:t>
            </a:r>
            <a:r>
              <a:rPr lang="en-CA" dirty="0"/>
              <a:t>employee performance </a:t>
            </a:r>
          </a:p>
        </p:txBody>
      </p:sp>
    </p:spTree>
    <p:extLst>
      <p:ext uri="{BB962C8B-B14F-4D97-AF65-F5344CB8AC3E}">
        <p14:creationId xmlns:p14="http://schemas.microsoft.com/office/powerpoint/2010/main" val="14929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1B919-B57F-2891-0353-0ABDCD22A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Employee Performance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FC79-08FA-411A-870B-78D82CF45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730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Employee performance is defined by four ordinal categories: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4E722-52BC-7EED-40E7-BD77BD14C96A}"/>
              </a:ext>
            </a:extLst>
          </p:cNvPr>
          <p:cNvSpPr txBox="1"/>
          <p:nvPr/>
        </p:nvSpPr>
        <p:spPr>
          <a:xfrm>
            <a:off x="1540524" y="2270762"/>
            <a:ext cx="342624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Exceeds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Fully Meets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Needs Improvement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PIP (Performance Improvement Plan)</a:t>
            </a:r>
            <a:endParaRPr lang="en-CA" sz="2400" b="1" dirty="0"/>
          </a:p>
          <a:p>
            <a:endParaRPr lang="en-CA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FECB7E-AD3A-B440-BE80-A5C857FA2004}"/>
              </a:ext>
            </a:extLst>
          </p:cNvPr>
          <p:cNvCxnSpPr/>
          <p:nvPr/>
        </p:nvCxnSpPr>
        <p:spPr>
          <a:xfrm>
            <a:off x="838200" y="2555913"/>
            <a:ext cx="0" cy="330506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0109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262BAD-05C8-AD01-06B6-F2F732B7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6BBE222-5D38-B089-A260-BEDCF9DC4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D889A-AD65-2235-C5D2-FAD5C9F4E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91" y="1814321"/>
            <a:ext cx="7772400" cy="456092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400" b="1" dirty="0"/>
              <a:t>Exploring the Data</a:t>
            </a:r>
          </a:p>
        </p:txBody>
      </p:sp>
    </p:spTree>
    <p:extLst>
      <p:ext uri="{BB962C8B-B14F-4D97-AF65-F5344CB8AC3E}">
        <p14:creationId xmlns:p14="http://schemas.microsoft.com/office/powerpoint/2010/main" val="102594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97C-A6AE-A380-7186-7B31DC026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06999" y="1485919"/>
            <a:ext cx="9144000" cy="2387600"/>
          </a:xfrm>
        </p:spPr>
        <p:txBody>
          <a:bodyPr>
            <a:normAutofit/>
          </a:bodyPr>
          <a:lstStyle/>
          <a:p>
            <a:r>
              <a:rPr lang="en-CA" sz="3600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8C2AB-1F6A-5B82-346B-1FA0941182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endParaRPr lang="en-CA" sz="1800" dirty="0"/>
          </a:p>
          <a:p>
            <a:endParaRPr lang="en-CA" sz="1800" dirty="0"/>
          </a:p>
          <a:p>
            <a:pPr marL="0" indent="0">
              <a:buNone/>
            </a:pPr>
            <a:r>
              <a:rPr lang="en-CA" sz="1800" dirty="0"/>
              <a:t>	</a:t>
            </a:r>
          </a:p>
        </p:txBody>
      </p:sp>
      <p:sp>
        <p:nvSpPr>
          <p:cNvPr id="4" name="Rectangle 3" descr="Link">
            <a:hlinkClick r:id="rId2"/>
            <a:extLst>
              <a:ext uri="{FF2B5EF4-FFF2-40B4-BE49-F238E27FC236}">
                <a16:creationId xmlns:a16="http://schemas.microsoft.com/office/drawing/2014/main" id="{87790390-F2DB-136C-96FB-12659E0AE471}"/>
              </a:ext>
            </a:extLst>
          </p:cNvPr>
          <p:cNvSpPr/>
          <p:nvPr/>
        </p:nvSpPr>
        <p:spPr>
          <a:xfrm>
            <a:off x="410662" y="5962649"/>
            <a:ext cx="720815" cy="72081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46EE02-4762-9867-1341-71CD26E6B85C}"/>
              </a:ext>
            </a:extLst>
          </p:cNvPr>
          <p:cNvSpPr txBox="1"/>
          <p:nvPr/>
        </p:nvSpPr>
        <p:spPr>
          <a:xfrm>
            <a:off x="1131477" y="5999890"/>
            <a:ext cx="61055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800" dirty="0">
                <a:solidFill>
                  <a:schemeClr val="tx2"/>
                </a:solidFill>
              </a:rPr>
              <a:t>The project uses a simulated Human Resources Data Set by Dr. Richard Huebner from Cambridge College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87D079E-A00D-87EE-4A54-F2DF85F3C7AD}"/>
              </a:ext>
            </a:extLst>
          </p:cNvPr>
          <p:cNvSpPr txBox="1">
            <a:spLocks/>
          </p:cNvSpPr>
          <p:nvPr/>
        </p:nvSpPr>
        <p:spPr>
          <a:xfrm>
            <a:off x="6172200" y="603477"/>
            <a:ext cx="5221224" cy="52303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dirty="0"/>
              <a:t>The dataset contains employee information including:</a:t>
            </a:r>
          </a:p>
          <a:p>
            <a:pPr marL="0" indent="0">
              <a:buNone/>
            </a:pPr>
            <a:r>
              <a:rPr lang="en-CA" dirty="0"/>
              <a:t> </a:t>
            </a:r>
          </a:p>
          <a:p>
            <a:r>
              <a:rPr lang="en-CA" b="1" dirty="0"/>
              <a:t>Performance</a:t>
            </a:r>
          </a:p>
          <a:p>
            <a:r>
              <a:rPr lang="en-CA" b="1" dirty="0"/>
              <a:t>Absence</a:t>
            </a:r>
          </a:p>
          <a:p>
            <a:r>
              <a:rPr lang="en-CA" b="1" dirty="0"/>
              <a:t>Employee Engagement</a:t>
            </a:r>
          </a:p>
          <a:p>
            <a:r>
              <a:rPr lang="en-CA" b="1" dirty="0"/>
              <a:t>Employee Satisfaction</a:t>
            </a:r>
          </a:p>
          <a:p>
            <a:r>
              <a:rPr lang="en-CA" b="1" dirty="0"/>
              <a:t>Race</a:t>
            </a:r>
          </a:p>
          <a:p>
            <a:r>
              <a:rPr lang="en-CA" b="1" dirty="0"/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236022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FF201-C838-B8E3-EFB3-33FCF6142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Satisfaction </a:t>
            </a:r>
            <a:r>
              <a:rPr lang="en-US" sz="4800" dirty="0"/>
              <a:t>by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Performance	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16C2670-91CC-85D4-D0EB-D352B36C38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0256276"/>
              </p:ext>
            </p:extLst>
          </p:nvPr>
        </p:nvGraphicFramePr>
        <p:xfrm>
          <a:off x="838200" y="1473200"/>
          <a:ext cx="10512547" cy="48225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09692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C0484-E3CA-823F-980E-23F6B307A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Employee Engagement by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8C9F02-B9B3-6DCC-99F3-DA2E0372B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289528"/>
              </p:ext>
            </p:extLst>
          </p:nvPr>
        </p:nvGraphicFramePr>
        <p:xfrm>
          <a:off x="838200" y="1868249"/>
          <a:ext cx="10512548" cy="4404662"/>
        </p:xfrm>
        <a:graphic>
          <a:graphicData uri="http://schemas.openxmlformats.org/drawingml/2006/table">
            <a:tbl>
              <a:tblPr firstRow="1" bandRow="1"/>
              <a:tblGrid>
                <a:gridCol w="4413657">
                  <a:extLst>
                    <a:ext uri="{9D8B030D-6E8A-4147-A177-3AD203B41FA5}">
                      <a16:colId xmlns:a16="http://schemas.microsoft.com/office/drawing/2014/main" val="4043115507"/>
                    </a:ext>
                  </a:extLst>
                </a:gridCol>
                <a:gridCol w="6098891">
                  <a:extLst>
                    <a:ext uri="{9D8B030D-6E8A-4147-A177-3AD203B41FA5}">
                      <a16:colId xmlns:a16="http://schemas.microsoft.com/office/drawing/2014/main" val="2653940268"/>
                    </a:ext>
                  </a:extLst>
                </a:gridCol>
              </a:tblGrid>
              <a:tr h="123618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 Score and Employee Engagement (i.e. Company Loyalty)</a:t>
                      </a:r>
                    </a:p>
                  </a:txBody>
                  <a:tcPr marL="257476" marR="257476" marT="128739" marB="128739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80536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PerformanceScore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 of EngagementSurvey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42772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Exceeds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CF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963657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Fully Meets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4.24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DEF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88121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Needs Improvement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EB1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501859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2.22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B8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974896"/>
                  </a:ext>
                </a:extLst>
              </a:tr>
              <a:tr h="52807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CA" sz="3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4.11</a:t>
                      </a:r>
                    </a:p>
                  </a:txBody>
                  <a:tcPr marL="13411" marR="13411" marT="13411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138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54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1548</Words>
  <Application>Microsoft Office PowerPoint</Application>
  <PresentationFormat>Widescreen</PresentationFormat>
  <Paragraphs>286</Paragraphs>
  <Slides>28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Cambria Math</vt:lpstr>
      <vt:lpstr>Lucida Console</vt:lpstr>
      <vt:lpstr>Neue Haas Grotesk Text Pro</vt:lpstr>
      <vt:lpstr>Office Theme</vt:lpstr>
      <vt:lpstr>Identifying Patterns of Employee Performance</vt:lpstr>
      <vt:lpstr>Agenda</vt:lpstr>
      <vt:lpstr>Project Goal</vt:lpstr>
      <vt:lpstr>Patterns of Employee Performance</vt:lpstr>
      <vt:lpstr>Defining Employee Performance</vt:lpstr>
      <vt:lpstr>Exploring the Data</vt:lpstr>
      <vt:lpstr>About the Data</vt:lpstr>
      <vt:lpstr>Employee Satisfaction by Performance </vt:lpstr>
      <vt:lpstr>Employee Engagement by Performance</vt:lpstr>
      <vt:lpstr>Absence per Performance Score</vt:lpstr>
      <vt:lpstr>Performance Score Rate by Race</vt:lpstr>
      <vt:lpstr>Performance Score by Department</vt:lpstr>
      <vt:lpstr>Key Takeaways</vt:lpstr>
      <vt:lpstr>Model Diagnostic </vt:lpstr>
      <vt:lpstr>Logistic Regression</vt:lpstr>
      <vt:lpstr>Assumptions of Logistic Regression </vt:lpstr>
      <vt:lpstr>Assumption of Linearity</vt:lpstr>
      <vt:lpstr>Assumption of Influential Outlier(s)</vt:lpstr>
      <vt:lpstr>PowerPoint Presentation</vt:lpstr>
      <vt:lpstr>Assumption of Multicollinearity</vt:lpstr>
      <vt:lpstr>Results and Interpretation</vt:lpstr>
      <vt:lpstr>Effects of Predictors Explained</vt:lpstr>
      <vt:lpstr>Model Accuracy and Reliability</vt:lpstr>
      <vt:lpstr>Finding the Optimal Threshold</vt:lpstr>
      <vt:lpstr>Verifying the Threshold</vt:lpstr>
      <vt:lpstr>Closing Statement</vt:lpstr>
      <vt:lpstr>Key Takeaway</vt:lpstr>
      <vt:lpstr>Future Direction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Minsung Kim</dc:creator>
  <cp:lastModifiedBy>Minsung Kim</cp:lastModifiedBy>
  <cp:revision>45</cp:revision>
  <dcterms:created xsi:type="dcterms:W3CDTF">2025-09-21T11:22:19Z</dcterms:created>
  <dcterms:modified xsi:type="dcterms:W3CDTF">2025-09-22T10:57:09Z</dcterms:modified>
</cp:coreProperties>
</file>