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175" autoAdjust="0"/>
  </p:normalViewPr>
  <p:slideViewPr>
    <p:cSldViewPr snapToGrid="0">
      <p:cViewPr varScale="1">
        <p:scale>
          <a:sx n="90" d="100"/>
          <a:sy n="90" d="100"/>
        </p:scale>
        <p:origin x="13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10C2D-912A-4392-B219-56EC310512FA}" type="datetimeFigureOut">
              <a:rPr lang="en-CA" smtClean="0"/>
              <a:t>2022-10-09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788E48-2AF1-497B-801D-CAE07FB0512D}" type="slidenum">
              <a:rPr lang="en-CA" smtClean="0"/>
              <a:t>‹#›</a:t>
            </a:fld>
            <a:endParaRPr lang="en-CA"/>
          </a:p>
        </p:txBody>
      </p:sp>
    </p:spTree>
    <p:extLst>
      <p:ext uri="{BB962C8B-B14F-4D97-AF65-F5344CB8AC3E}">
        <p14:creationId xmlns:p14="http://schemas.microsoft.com/office/powerpoint/2010/main" val="4148222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used the data from our company’s internal records of userbase information (Note: The datasets have a different name because Cyclistic is a fictional company. For the purposes of this case study, the datasets are appropriate and will enable you to answer the business questions. The data has been made available by Motivate International Inc. under this license [https://ride.divvybikes.com/data-license-agreement]). Security measures were applied to prevent sensitive personal information from being identifiable in protection of customer privacy. This data contains information in the past 12 months from August of 2021 to August of 2022 and contains information of the users such as type of bike used, station started/ended, membership status, ride length, day of the week the service was used, and the distance travelled. </a:t>
            </a:r>
          </a:p>
          <a:p>
            <a:pPr marL="171450" indent="-171450">
              <a:buFontTx/>
              <a:buChar char="-"/>
            </a:pPr>
            <a:endParaRPr lang="en-US" dirty="0"/>
          </a:p>
          <a:p>
            <a:pPr marL="171450" indent="-171450">
              <a:buFontTx/>
              <a:buChar char="-"/>
            </a:pPr>
            <a:r>
              <a:rPr lang="en-US" dirty="0"/>
              <a:t>The visualization uses median as its value of measure because several outliers were present in the data which could skew the average. Therefore, a more robust measure of median was used as an alternative (for the measure of central tendency). The x-axis shows the past 12 months, and the y-axis shows the ride duration (how long the user spent on the bike in a single session). The line describes the median ride duration for each month. </a:t>
            </a:r>
          </a:p>
          <a:p>
            <a:pPr marL="171450" indent="-171450">
              <a:buFontTx/>
              <a:buChar char="-"/>
            </a:pPr>
            <a:endParaRPr lang="en-CA" dirty="0"/>
          </a:p>
          <a:p>
            <a:pPr marL="171450" indent="-171450">
              <a:buFontTx/>
              <a:buChar char="-"/>
            </a:pPr>
            <a:r>
              <a:rPr lang="en-CA" dirty="0"/>
              <a:t>We see that casual riders have historically spent more time in a single session than annual members. When comparing the duration, the casual members spend 6 minutes more than annual members (comparing medians). </a:t>
            </a:r>
          </a:p>
          <a:p>
            <a:pPr marL="171450" indent="-171450">
              <a:buFontTx/>
              <a:buChar char="-"/>
            </a:pPr>
            <a:endParaRPr lang="en-CA" dirty="0"/>
          </a:p>
          <a:p>
            <a:pPr marL="171450" indent="-171450">
              <a:buFontTx/>
              <a:buChar char="-"/>
            </a:pPr>
            <a:endParaRPr lang="en-CA" dirty="0"/>
          </a:p>
          <a:p>
            <a:pPr marL="171450" indent="-171450">
              <a:buFontTx/>
              <a:buChar char="-"/>
            </a:pPr>
            <a:r>
              <a:rPr lang="en-CA" dirty="0"/>
              <a:t>This pattern persists when we compared distance travelled in the past 12 months</a:t>
            </a:r>
          </a:p>
        </p:txBody>
      </p:sp>
      <p:sp>
        <p:nvSpPr>
          <p:cNvPr id="4" name="Slide Number Placeholder 3"/>
          <p:cNvSpPr>
            <a:spLocks noGrp="1"/>
          </p:cNvSpPr>
          <p:nvPr>
            <p:ph type="sldNum" sz="quarter" idx="5"/>
          </p:nvPr>
        </p:nvSpPr>
        <p:spPr/>
        <p:txBody>
          <a:bodyPr/>
          <a:lstStyle/>
          <a:p>
            <a:fld id="{72788E48-2AF1-497B-801D-CAE07FB0512D}" type="slidenum">
              <a:rPr lang="en-CA" smtClean="0"/>
              <a:t>6</a:t>
            </a:fld>
            <a:endParaRPr lang="en-CA"/>
          </a:p>
        </p:txBody>
      </p:sp>
    </p:spTree>
    <p:extLst>
      <p:ext uri="{BB962C8B-B14F-4D97-AF65-F5344CB8AC3E}">
        <p14:creationId xmlns:p14="http://schemas.microsoft.com/office/powerpoint/2010/main" val="1470854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Using the same data as before, we also adjusted to median in this plot as well exploring the median distance travelled the past 12 months</a:t>
            </a:r>
          </a:p>
          <a:p>
            <a:pPr marL="171450" indent="-171450">
              <a:buFontTx/>
              <a:buChar char="-"/>
            </a:pPr>
            <a:endParaRPr lang="en-US" dirty="0"/>
          </a:p>
          <a:p>
            <a:pPr marL="171450" indent="-171450">
              <a:buFontTx/>
              <a:buChar char="-"/>
            </a:pPr>
            <a:r>
              <a:rPr lang="en-US" dirty="0"/>
              <a:t>We see a consistent pattern of casual members travelling further distances than members with several instances where both members travel roughly the same amount of distances. </a:t>
            </a:r>
          </a:p>
          <a:p>
            <a:pPr marL="171450" indent="-171450">
              <a:buFontTx/>
              <a:buChar char="-"/>
            </a:pPr>
            <a:endParaRPr lang="en-US" dirty="0"/>
          </a:p>
          <a:p>
            <a:pPr marL="171450" indent="-171450">
              <a:buFontTx/>
              <a:buChar char="-"/>
            </a:pPr>
            <a:r>
              <a:rPr lang="en-US" dirty="0"/>
              <a:t>On average, casual riders have historically travelled 269.4 </a:t>
            </a:r>
            <a:r>
              <a:rPr lang="en-US" dirty="0" err="1"/>
              <a:t>metres</a:t>
            </a:r>
            <a:r>
              <a:rPr lang="en-US" dirty="0"/>
              <a:t> more than annual members (using median) </a:t>
            </a:r>
          </a:p>
          <a:p>
            <a:pPr marL="0" indent="0">
              <a:buFontTx/>
              <a:buNone/>
            </a:pPr>
            <a:endParaRPr lang="en-US" dirty="0"/>
          </a:p>
          <a:p>
            <a:pPr marL="171450" indent="-171450">
              <a:buFontTx/>
              <a:buChar char="-"/>
            </a:pPr>
            <a:r>
              <a:rPr lang="en-US" dirty="0"/>
              <a:t>So then, where would casual riders go when they use the service?</a:t>
            </a:r>
            <a:endParaRPr lang="en-CA" dirty="0"/>
          </a:p>
        </p:txBody>
      </p:sp>
      <p:sp>
        <p:nvSpPr>
          <p:cNvPr id="4" name="Slide Number Placeholder 3"/>
          <p:cNvSpPr>
            <a:spLocks noGrp="1"/>
          </p:cNvSpPr>
          <p:nvPr>
            <p:ph type="sldNum" sz="quarter" idx="5"/>
          </p:nvPr>
        </p:nvSpPr>
        <p:spPr/>
        <p:txBody>
          <a:bodyPr/>
          <a:lstStyle/>
          <a:p>
            <a:fld id="{72788E48-2AF1-497B-801D-CAE07FB0512D}" type="slidenum">
              <a:rPr lang="en-CA" smtClean="0"/>
              <a:t>7</a:t>
            </a:fld>
            <a:endParaRPr lang="en-CA"/>
          </a:p>
        </p:txBody>
      </p:sp>
    </p:spTree>
    <p:extLst>
      <p:ext uri="{BB962C8B-B14F-4D97-AF65-F5344CB8AC3E}">
        <p14:creationId xmlns:p14="http://schemas.microsoft.com/office/powerpoint/2010/main" val="2024157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see two things here. First, most activity seem to happen during weekend. </a:t>
            </a:r>
          </a:p>
          <a:p>
            <a:pPr marL="171450" indent="-171450">
              <a:buFontTx/>
              <a:buChar char="-"/>
            </a:pPr>
            <a:endParaRPr lang="en-US" dirty="0"/>
          </a:p>
          <a:p>
            <a:pPr marL="171450" indent="-171450">
              <a:buFontTx/>
              <a:buChar char="-"/>
            </a:pPr>
            <a:r>
              <a:rPr lang="en-US" dirty="0"/>
              <a:t>Second, we see that casual riders use the service more often during weekend for the top 5 popular locations which also happens to be located near an attraction (e.g., parks, theatres, docks). This may imply that casual riders typically use the services to travel during the weekend. </a:t>
            </a:r>
          </a:p>
          <a:p>
            <a:pPr marL="171450" indent="-171450">
              <a:buFontTx/>
              <a:buChar char="-"/>
            </a:pPr>
            <a:endParaRPr lang="en-US" dirty="0"/>
          </a:p>
          <a:p>
            <a:pPr marL="171450" indent="-171450">
              <a:buFontTx/>
              <a:buChar char="-"/>
            </a:pPr>
            <a:r>
              <a:rPr lang="en-US" dirty="0"/>
              <a:t>Another interesting insight in this plot is how the annual members use the services more frequently during weekdays than casual riders. This might indicate that annual members may use the service more regularly as a way to commute (to work). This assumption needs to be tested further, however, if true this hypothesis may also explain why annual members spend less time/distance than casual riders (maybe they live closer by to a bike station?)</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2788E48-2AF1-497B-801D-CAE07FB0512D}" type="slidenum">
              <a:rPr lang="en-CA" smtClean="0"/>
              <a:t>8</a:t>
            </a:fld>
            <a:endParaRPr lang="en-CA"/>
          </a:p>
        </p:txBody>
      </p:sp>
    </p:spTree>
    <p:extLst>
      <p:ext uri="{BB962C8B-B14F-4D97-AF65-F5344CB8AC3E}">
        <p14:creationId xmlns:p14="http://schemas.microsoft.com/office/powerpoint/2010/main" val="339141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 </a:t>
            </a:r>
            <a:r>
              <a:rPr lang="en-CA" sz="1200"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We may be able to convert casual riders to annual members by promoting campaigns to incentivize casual riders to use the services more regularly outside of weekends and to visit attractions. This could include promoting eco-friendly agendas (e.g., encouraging uses of bikes as a commute than vehicles) or installing more stations in residential districts where users can access the services more easily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CA" dirty="0"/>
          </a:p>
        </p:txBody>
      </p:sp>
      <p:sp>
        <p:nvSpPr>
          <p:cNvPr id="4" name="Slide Number Placeholder 3"/>
          <p:cNvSpPr>
            <a:spLocks noGrp="1"/>
          </p:cNvSpPr>
          <p:nvPr>
            <p:ph type="sldNum" sz="quarter" idx="5"/>
          </p:nvPr>
        </p:nvSpPr>
        <p:spPr/>
        <p:txBody>
          <a:bodyPr/>
          <a:lstStyle/>
          <a:p>
            <a:fld id="{72788E48-2AF1-497B-801D-CAE07FB0512D}" type="slidenum">
              <a:rPr lang="en-CA" smtClean="0"/>
              <a:t>11</a:t>
            </a:fld>
            <a:endParaRPr lang="en-CA"/>
          </a:p>
        </p:txBody>
      </p:sp>
    </p:spTree>
    <p:extLst>
      <p:ext uri="{BB962C8B-B14F-4D97-AF65-F5344CB8AC3E}">
        <p14:creationId xmlns:p14="http://schemas.microsoft.com/office/powerpoint/2010/main" val="326652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The p-values for both suggest that the differences of distance and ride length between casual and annual members are statistics significant.</a:t>
            </a:r>
          </a:p>
        </p:txBody>
      </p:sp>
      <p:sp>
        <p:nvSpPr>
          <p:cNvPr id="4" name="Slide Number Placeholder 3"/>
          <p:cNvSpPr>
            <a:spLocks noGrp="1"/>
          </p:cNvSpPr>
          <p:nvPr>
            <p:ph type="sldNum" sz="quarter" idx="5"/>
          </p:nvPr>
        </p:nvSpPr>
        <p:spPr/>
        <p:txBody>
          <a:bodyPr/>
          <a:lstStyle/>
          <a:p>
            <a:fld id="{72788E48-2AF1-497B-801D-CAE07FB0512D}" type="slidenum">
              <a:rPr lang="en-CA" smtClean="0"/>
              <a:t>13</a:t>
            </a:fld>
            <a:endParaRPr lang="en-CA"/>
          </a:p>
        </p:txBody>
      </p:sp>
    </p:spTree>
    <p:extLst>
      <p:ext uri="{BB962C8B-B14F-4D97-AF65-F5344CB8AC3E}">
        <p14:creationId xmlns:p14="http://schemas.microsoft.com/office/powerpoint/2010/main" val="2060674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10/9/2022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32459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10/9/2022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4927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10/9/2022</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0790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10/9/2022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9415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10/9/2022</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69902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10/9/2022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72957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10/9/2022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86609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10/9/2022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533340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10/9/2022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55216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10/9/2022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511223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10/9/2022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627605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10/9/2022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41337448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2" r:id="rId6"/>
    <p:sldLayoutId id="2147483728" r:id="rId7"/>
    <p:sldLayoutId id="2147483729" r:id="rId8"/>
    <p:sldLayoutId id="2147483730" r:id="rId9"/>
    <p:sldLayoutId id="2147483731" r:id="rId10"/>
    <p:sldLayoutId id="2147483733"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733A6A7-E7EE-42C5-88DE-B09D16B38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EE31663-3CFB-7C7A-FEF7-1B58F1AD8F45}"/>
              </a:ext>
            </a:extLst>
          </p:cNvPr>
          <p:cNvSpPr>
            <a:spLocks noGrp="1"/>
          </p:cNvSpPr>
          <p:nvPr>
            <p:ph type="ctrTitle"/>
          </p:nvPr>
        </p:nvSpPr>
        <p:spPr>
          <a:xfrm>
            <a:off x="453142" y="2954226"/>
            <a:ext cx="5555624" cy="2232199"/>
          </a:xfrm>
        </p:spPr>
        <p:txBody>
          <a:bodyPr anchor="t">
            <a:normAutofit/>
          </a:bodyPr>
          <a:lstStyle/>
          <a:p>
            <a:pPr algn="l"/>
            <a:r>
              <a:rPr lang="en-US" dirty="0"/>
              <a:t>Cyclistic Bike Share </a:t>
            </a:r>
            <a:endParaRPr lang="en-CA" dirty="0"/>
          </a:p>
        </p:txBody>
      </p:sp>
      <p:sp>
        <p:nvSpPr>
          <p:cNvPr id="3" name="Subtitle 2">
            <a:extLst>
              <a:ext uri="{FF2B5EF4-FFF2-40B4-BE49-F238E27FC236}">
                <a16:creationId xmlns:a16="http://schemas.microsoft.com/office/drawing/2014/main" id="{5FB45BD1-6EB0-E331-B27D-756C8B905C1A}"/>
              </a:ext>
            </a:extLst>
          </p:cNvPr>
          <p:cNvSpPr>
            <a:spLocks noGrp="1"/>
          </p:cNvSpPr>
          <p:nvPr>
            <p:ph type="subTitle" idx="1"/>
          </p:nvPr>
        </p:nvSpPr>
        <p:spPr>
          <a:xfrm>
            <a:off x="453142" y="3208357"/>
            <a:ext cx="5555624" cy="2063925"/>
          </a:xfrm>
        </p:spPr>
        <p:txBody>
          <a:bodyPr anchor="b">
            <a:normAutofit/>
          </a:bodyPr>
          <a:lstStyle/>
          <a:p>
            <a:pPr algn="l"/>
            <a:r>
              <a:rPr lang="en-US" dirty="0"/>
              <a:t>Preliminary Data Analysis on maximizing membership</a:t>
            </a:r>
            <a:endParaRPr lang="en-CA" dirty="0"/>
          </a:p>
        </p:txBody>
      </p:sp>
      <p:sp>
        <p:nvSpPr>
          <p:cNvPr id="44" name="Right Triangle 43">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2498EF98-5C70-3F89-345A-6E86E6250DA9}"/>
              </a:ext>
            </a:extLst>
          </p:cNvPr>
          <p:cNvPicPr>
            <a:picLocks noChangeAspect="1"/>
          </p:cNvPicPr>
          <p:nvPr/>
        </p:nvPicPr>
        <p:blipFill rotWithShape="1">
          <a:blip r:embed="rId2"/>
          <a:srcRect l="26385" r="15157"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
        <p:nvSpPr>
          <p:cNvPr id="5" name="Subtitle 2">
            <a:extLst>
              <a:ext uri="{FF2B5EF4-FFF2-40B4-BE49-F238E27FC236}">
                <a16:creationId xmlns:a16="http://schemas.microsoft.com/office/drawing/2014/main" id="{619DC6DA-A670-E331-FCF3-45905D4D61B8}"/>
              </a:ext>
            </a:extLst>
          </p:cNvPr>
          <p:cNvSpPr txBox="1">
            <a:spLocks/>
          </p:cNvSpPr>
          <p:nvPr/>
        </p:nvSpPr>
        <p:spPr>
          <a:xfrm>
            <a:off x="461449" y="4065166"/>
            <a:ext cx="5555624" cy="2063925"/>
          </a:xfrm>
          <a:prstGeom prst="rect">
            <a:avLst/>
          </a:prstGeom>
        </p:spPr>
        <p:txBody>
          <a:bodyPr vert="horz" lIns="91440" tIns="45720" rIns="91440" bIns="45720" rtlCol="0" anchor="b">
            <a:normAutofit/>
          </a:bodyPr>
          <a:lstStyle>
            <a:lvl1pPr marL="0" indent="0" algn="ctr" defTabSz="914400" rtl="0" eaLnBrk="1" latinLnBrk="0" hangingPunct="1">
              <a:lnSpc>
                <a:spcPct val="110000"/>
              </a:lnSpc>
              <a:spcBef>
                <a:spcPts val="1000"/>
              </a:spcBef>
              <a:buClr>
                <a:schemeClr val="bg1"/>
              </a:buClr>
              <a:buSzPct val="75000"/>
              <a:buFont typeface="Arial" panose="020B0604020202020204" pitchFamily="34" charset="0"/>
              <a:buNone/>
              <a:defRPr sz="2400" kern="1200">
                <a:solidFill>
                  <a:srgbClr val="FFFFFF"/>
                </a:solidFill>
                <a:latin typeface="+mn-lt"/>
                <a:ea typeface="+mn-ea"/>
                <a:cs typeface="+mn-cs"/>
              </a:defRPr>
            </a:lvl1pPr>
            <a:lvl2pPr marL="457200" indent="0" algn="ctr" defTabSz="914400" rtl="0" eaLnBrk="1" latinLnBrk="0" hangingPunct="1">
              <a:lnSpc>
                <a:spcPct val="110000"/>
              </a:lnSpc>
              <a:spcBef>
                <a:spcPts val="500"/>
              </a:spcBef>
              <a:buClr>
                <a:schemeClr val="bg1"/>
              </a:buClr>
              <a:buSzPct val="75000"/>
              <a:buFont typeface="Arial" panose="020B0604020202020204" pitchFamily="34" charset="0"/>
              <a:buNone/>
              <a:defRPr sz="2000" kern="1200">
                <a:solidFill>
                  <a:srgbClr val="FFFFFF"/>
                </a:solidFill>
                <a:latin typeface="+mn-lt"/>
                <a:ea typeface="+mn-ea"/>
                <a:cs typeface="+mn-cs"/>
              </a:defRPr>
            </a:lvl2pPr>
            <a:lvl3pPr marL="914400" indent="0" algn="ctr" defTabSz="914400" rtl="0" eaLnBrk="1" latinLnBrk="0" hangingPunct="1">
              <a:lnSpc>
                <a:spcPct val="110000"/>
              </a:lnSpc>
              <a:spcBef>
                <a:spcPts val="500"/>
              </a:spcBef>
              <a:buClr>
                <a:schemeClr val="bg1"/>
              </a:buClr>
              <a:buSzPct val="75000"/>
              <a:buFont typeface="Arial" panose="020B0604020202020204" pitchFamily="34" charset="0"/>
              <a:buNone/>
              <a:defRPr sz="1800" kern="1200">
                <a:solidFill>
                  <a:srgbClr val="FFFFFF"/>
                </a:solidFill>
                <a:latin typeface="+mn-lt"/>
                <a:ea typeface="+mn-ea"/>
                <a:cs typeface="+mn-cs"/>
              </a:defRPr>
            </a:lvl3pPr>
            <a:lvl4pPr marL="13716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4pPr>
            <a:lvl5pPr marL="1828800" indent="0" algn="ctr" defTabSz="914400" rtl="0" eaLnBrk="1" latinLnBrk="0" hangingPunct="1">
              <a:lnSpc>
                <a:spcPct val="110000"/>
              </a:lnSpc>
              <a:spcBef>
                <a:spcPts val="500"/>
              </a:spcBef>
              <a:buClr>
                <a:schemeClr val="bg1"/>
              </a:buClr>
              <a:buSzPct val="75000"/>
              <a:buFont typeface="Arial" panose="020B0604020202020204" pitchFamily="34" charset="0"/>
              <a:buNone/>
              <a:defRPr sz="1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t>Last Updated</a:t>
            </a:r>
            <a:r>
              <a:rPr lang="en-US" dirty="0"/>
              <a:t>: October 6</a:t>
            </a:r>
            <a:r>
              <a:rPr lang="en-US" baseline="30000" dirty="0"/>
              <a:t>th</a:t>
            </a:r>
            <a:r>
              <a:rPr lang="en-US" dirty="0"/>
              <a:t> , 2022</a:t>
            </a:r>
            <a:endParaRPr lang="en-CA" dirty="0"/>
          </a:p>
        </p:txBody>
      </p:sp>
    </p:spTree>
    <p:extLst>
      <p:ext uri="{BB962C8B-B14F-4D97-AF65-F5344CB8AC3E}">
        <p14:creationId xmlns:p14="http://schemas.microsoft.com/office/powerpoint/2010/main" val="2180885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CD64-C6A7-4E80-FA2C-8A244DFEFDEF}"/>
              </a:ext>
            </a:extLst>
          </p:cNvPr>
          <p:cNvSpPr>
            <a:spLocks noGrp="1"/>
          </p:cNvSpPr>
          <p:nvPr>
            <p:ph type="title"/>
          </p:nvPr>
        </p:nvSpPr>
        <p:spPr/>
        <p:txBody>
          <a:bodyPr/>
          <a:lstStyle/>
          <a:p>
            <a:r>
              <a:rPr lang="en-US" dirty="0"/>
              <a:t>Based on our preliminary analysis:</a:t>
            </a:r>
            <a:endParaRPr lang="en-CA" dirty="0"/>
          </a:p>
        </p:txBody>
      </p:sp>
      <p:sp>
        <p:nvSpPr>
          <p:cNvPr id="7" name="Rectangle: Rounded Corners 6">
            <a:extLst>
              <a:ext uri="{FF2B5EF4-FFF2-40B4-BE49-F238E27FC236}">
                <a16:creationId xmlns:a16="http://schemas.microsoft.com/office/drawing/2014/main" id="{20D395B1-57E4-8F21-4C17-FC897D1FFF83}"/>
              </a:ext>
            </a:extLst>
          </p:cNvPr>
          <p:cNvSpPr/>
          <p:nvPr/>
        </p:nvSpPr>
        <p:spPr>
          <a:xfrm>
            <a:off x="678776" y="2178497"/>
            <a:ext cx="3067940" cy="3169680"/>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8" name="Rectangle: Rounded Corners 7">
            <a:extLst>
              <a:ext uri="{FF2B5EF4-FFF2-40B4-BE49-F238E27FC236}">
                <a16:creationId xmlns:a16="http://schemas.microsoft.com/office/drawing/2014/main" id="{BB1F1689-4591-B391-3601-FB5F373E2711}"/>
              </a:ext>
            </a:extLst>
          </p:cNvPr>
          <p:cNvSpPr/>
          <p:nvPr/>
        </p:nvSpPr>
        <p:spPr>
          <a:xfrm>
            <a:off x="4427534" y="2178497"/>
            <a:ext cx="3067940" cy="3169680"/>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9" name="Rectangle: Rounded Corners 8">
            <a:extLst>
              <a:ext uri="{FF2B5EF4-FFF2-40B4-BE49-F238E27FC236}">
                <a16:creationId xmlns:a16="http://schemas.microsoft.com/office/drawing/2014/main" id="{C8B66621-E46C-5E67-C33C-F007DF5DD641}"/>
              </a:ext>
            </a:extLst>
          </p:cNvPr>
          <p:cNvSpPr/>
          <p:nvPr/>
        </p:nvSpPr>
        <p:spPr>
          <a:xfrm>
            <a:off x="8112192" y="2178496"/>
            <a:ext cx="3067940" cy="3169680"/>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4" name="Rectangle: Rounded Corners 3">
            <a:extLst>
              <a:ext uri="{FF2B5EF4-FFF2-40B4-BE49-F238E27FC236}">
                <a16:creationId xmlns:a16="http://schemas.microsoft.com/office/drawing/2014/main" id="{DFF0748D-8FEE-A3E6-BA5B-E813B82ECAEF}"/>
              </a:ext>
            </a:extLst>
          </p:cNvPr>
          <p:cNvSpPr/>
          <p:nvPr/>
        </p:nvSpPr>
        <p:spPr>
          <a:xfrm>
            <a:off x="678776" y="2743904"/>
            <a:ext cx="3067940" cy="2604273"/>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Rectangle: Rounded Corners 4">
            <a:extLst>
              <a:ext uri="{FF2B5EF4-FFF2-40B4-BE49-F238E27FC236}">
                <a16:creationId xmlns:a16="http://schemas.microsoft.com/office/drawing/2014/main" id="{07E71171-B3EF-991E-CFBC-BAAEE981F824}"/>
              </a:ext>
            </a:extLst>
          </p:cNvPr>
          <p:cNvSpPr/>
          <p:nvPr/>
        </p:nvSpPr>
        <p:spPr>
          <a:xfrm>
            <a:off x="4427534" y="2743904"/>
            <a:ext cx="3067940" cy="2604273"/>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6" name="Rectangle: Rounded Corners 5">
            <a:extLst>
              <a:ext uri="{FF2B5EF4-FFF2-40B4-BE49-F238E27FC236}">
                <a16:creationId xmlns:a16="http://schemas.microsoft.com/office/drawing/2014/main" id="{5D5D2EFB-DC59-6F31-5A1B-71AD19823583}"/>
              </a:ext>
            </a:extLst>
          </p:cNvPr>
          <p:cNvSpPr/>
          <p:nvPr/>
        </p:nvSpPr>
        <p:spPr>
          <a:xfrm>
            <a:off x="8112192" y="2743903"/>
            <a:ext cx="3067940" cy="2604273"/>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1" name="TextBox 10">
            <a:extLst>
              <a:ext uri="{FF2B5EF4-FFF2-40B4-BE49-F238E27FC236}">
                <a16:creationId xmlns:a16="http://schemas.microsoft.com/office/drawing/2014/main" id="{8C9095CA-9854-40ED-216B-C59D71F615D6}"/>
              </a:ext>
            </a:extLst>
          </p:cNvPr>
          <p:cNvSpPr txBox="1"/>
          <p:nvPr/>
        </p:nvSpPr>
        <p:spPr>
          <a:xfrm>
            <a:off x="1999407" y="2107256"/>
            <a:ext cx="1623701" cy="707886"/>
          </a:xfrm>
          <a:prstGeom prst="rect">
            <a:avLst/>
          </a:prstGeom>
          <a:noFill/>
        </p:spPr>
        <p:txBody>
          <a:bodyPr wrap="square" rtlCol="0">
            <a:spAutoFit/>
          </a:bodyPr>
          <a:lstStyle/>
          <a:p>
            <a:r>
              <a:rPr lang="en-US" sz="4000" b="1" dirty="0">
                <a:solidFill>
                  <a:schemeClr val="bg1"/>
                </a:solidFill>
              </a:rPr>
              <a:t>1</a:t>
            </a:r>
            <a:endParaRPr lang="en-CA" sz="4000" b="1" dirty="0">
              <a:solidFill>
                <a:schemeClr val="bg1"/>
              </a:solidFill>
            </a:endParaRPr>
          </a:p>
        </p:txBody>
      </p:sp>
      <p:sp>
        <p:nvSpPr>
          <p:cNvPr id="12" name="TextBox 11">
            <a:extLst>
              <a:ext uri="{FF2B5EF4-FFF2-40B4-BE49-F238E27FC236}">
                <a16:creationId xmlns:a16="http://schemas.microsoft.com/office/drawing/2014/main" id="{8AD9B8AA-59D0-5707-2422-1D8FCFB7BD1B}"/>
              </a:ext>
            </a:extLst>
          </p:cNvPr>
          <p:cNvSpPr txBox="1"/>
          <p:nvPr/>
        </p:nvSpPr>
        <p:spPr>
          <a:xfrm>
            <a:off x="5723949" y="2107256"/>
            <a:ext cx="1623701" cy="707886"/>
          </a:xfrm>
          <a:prstGeom prst="rect">
            <a:avLst/>
          </a:prstGeom>
          <a:noFill/>
        </p:spPr>
        <p:txBody>
          <a:bodyPr wrap="square" rtlCol="0">
            <a:spAutoFit/>
          </a:bodyPr>
          <a:lstStyle/>
          <a:p>
            <a:r>
              <a:rPr lang="en-US" sz="4000" b="1" dirty="0">
                <a:solidFill>
                  <a:schemeClr val="bg1"/>
                </a:solidFill>
              </a:rPr>
              <a:t>2</a:t>
            </a:r>
            <a:endParaRPr lang="en-CA" sz="4000" b="1" dirty="0">
              <a:solidFill>
                <a:schemeClr val="bg1"/>
              </a:solidFill>
            </a:endParaRPr>
          </a:p>
        </p:txBody>
      </p:sp>
      <p:sp>
        <p:nvSpPr>
          <p:cNvPr id="13" name="TextBox 12">
            <a:extLst>
              <a:ext uri="{FF2B5EF4-FFF2-40B4-BE49-F238E27FC236}">
                <a16:creationId xmlns:a16="http://schemas.microsoft.com/office/drawing/2014/main" id="{9F866B76-BF60-C9B4-B557-23DF944D313F}"/>
              </a:ext>
            </a:extLst>
          </p:cNvPr>
          <p:cNvSpPr txBox="1"/>
          <p:nvPr/>
        </p:nvSpPr>
        <p:spPr>
          <a:xfrm>
            <a:off x="9448491" y="2107256"/>
            <a:ext cx="1623701" cy="1323439"/>
          </a:xfrm>
          <a:prstGeom prst="rect">
            <a:avLst/>
          </a:prstGeom>
          <a:noFill/>
        </p:spPr>
        <p:txBody>
          <a:bodyPr wrap="square" rtlCol="0">
            <a:spAutoFit/>
          </a:bodyPr>
          <a:lstStyle/>
          <a:p>
            <a:r>
              <a:rPr lang="en-US" sz="4000" b="1" dirty="0">
                <a:solidFill>
                  <a:schemeClr val="bg1"/>
                </a:solidFill>
              </a:rPr>
              <a:t>3</a:t>
            </a:r>
          </a:p>
          <a:p>
            <a:endParaRPr lang="en-CA" sz="4000" b="1" dirty="0">
              <a:solidFill>
                <a:schemeClr val="bg1"/>
              </a:solidFill>
            </a:endParaRPr>
          </a:p>
        </p:txBody>
      </p:sp>
      <p:sp>
        <p:nvSpPr>
          <p:cNvPr id="14" name="TextBox 13">
            <a:extLst>
              <a:ext uri="{FF2B5EF4-FFF2-40B4-BE49-F238E27FC236}">
                <a16:creationId xmlns:a16="http://schemas.microsoft.com/office/drawing/2014/main" id="{321F10C3-0D6B-1E45-4636-FAE37B2FB255}"/>
              </a:ext>
            </a:extLst>
          </p:cNvPr>
          <p:cNvSpPr txBox="1"/>
          <p:nvPr/>
        </p:nvSpPr>
        <p:spPr>
          <a:xfrm>
            <a:off x="1059370" y="3077178"/>
            <a:ext cx="2281727" cy="1631216"/>
          </a:xfrm>
          <a:prstGeom prst="rect">
            <a:avLst/>
          </a:prstGeom>
          <a:noFill/>
        </p:spPr>
        <p:txBody>
          <a:bodyPr wrap="square" rtlCol="0">
            <a:spAutoFit/>
          </a:bodyPr>
          <a:lstStyle/>
          <a:p>
            <a:r>
              <a:rPr lang="en-US" sz="2000" b="1" dirty="0">
                <a:solidFill>
                  <a:schemeClr val="accent5">
                    <a:lumMod val="50000"/>
                  </a:schemeClr>
                </a:solidFill>
              </a:rPr>
              <a:t>Casual riders typically use the service longer than annual members</a:t>
            </a:r>
            <a:endParaRPr lang="en-CA" sz="2000" b="1" dirty="0">
              <a:solidFill>
                <a:schemeClr val="accent5">
                  <a:lumMod val="50000"/>
                </a:schemeClr>
              </a:solidFill>
            </a:endParaRPr>
          </a:p>
        </p:txBody>
      </p:sp>
      <p:sp>
        <p:nvSpPr>
          <p:cNvPr id="15" name="TextBox 14">
            <a:extLst>
              <a:ext uri="{FF2B5EF4-FFF2-40B4-BE49-F238E27FC236}">
                <a16:creationId xmlns:a16="http://schemas.microsoft.com/office/drawing/2014/main" id="{CE184AA5-857D-61CA-9B2B-08AB8B479D3A}"/>
              </a:ext>
            </a:extLst>
          </p:cNvPr>
          <p:cNvSpPr txBox="1"/>
          <p:nvPr/>
        </p:nvSpPr>
        <p:spPr>
          <a:xfrm>
            <a:off x="4820640" y="3065846"/>
            <a:ext cx="2281727" cy="1323439"/>
          </a:xfrm>
          <a:prstGeom prst="rect">
            <a:avLst/>
          </a:prstGeom>
          <a:noFill/>
        </p:spPr>
        <p:txBody>
          <a:bodyPr wrap="square" rtlCol="0">
            <a:spAutoFit/>
          </a:bodyPr>
          <a:lstStyle/>
          <a:p>
            <a:r>
              <a:rPr lang="en-US" sz="2000" b="1" dirty="0">
                <a:solidFill>
                  <a:schemeClr val="accent5">
                    <a:lumMod val="50000"/>
                  </a:schemeClr>
                </a:solidFill>
              </a:rPr>
              <a:t>Casual riders typically travel further than annual members</a:t>
            </a:r>
            <a:endParaRPr lang="en-CA" sz="2000" b="1" dirty="0">
              <a:solidFill>
                <a:schemeClr val="accent5">
                  <a:lumMod val="50000"/>
                </a:schemeClr>
              </a:solidFill>
            </a:endParaRPr>
          </a:p>
        </p:txBody>
      </p:sp>
      <p:sp>
        <p:nvSpPr>
          <p:cNvPr id="16" name="TextBox 15">
            <a:extLst>
              <a:ext uri="{FF2B5EF4-FFF2-40B4-BE49-F238E27FC236}">
                <a16:creationId xmlns:a16="http://schemas.microsoft.com/office/drawing/2014/main" id="{00E4B7C4-65F2-F06C-0C9E-FBB63C9600BA}"/>
              </a:ext>
            </a:extLst>
          </p:cNvPr>
          <p:cNvSpPr txBox="1"/>
          <p:nvPr/>
        </p:nvSpPr>
        <p:spPr>
          <a:xfrm>
            <a:off x="8505298" y="3077178"/>
            <a:ext cx="2281727" cy="1323439"/>
          </a:xfrm>
          <a:prstGeom prst="rect">
            <a:avLst/>
          </a:prstGeom>
          <a:noFill/>
        </p:spPr>
        <p:txBody>
          <a:bodyPr wrap="square" rtlCol="0">
            <a:spAutoFit/>
          </a:bodyPr>
          <a:lstStyle/>
          <a:p>
            <a:r>
              <a:rPr lang="en-US" sz="2000" b="1" dirty="0">
                <a:solidFill>
                  <a:schemeClr val="accent5">
                    <a:lumMod val="50000"/>
                  </a:schemeClr>
                </a:solidFill>
              </a:rPr>
              <a:t>Service is used most often during weekend by casual riders</a:t>
            </a:r>
            <a:endParaRPr lang="en-CA" sz="2000" b="1" dirty="0">
              <a:solidFill>
                <a:schemeClr val="accent5">
                  <a:lumMod val="50000"/>
                </a:schemeClr>
              </a:solidFill>
            </a:endParaRPr>
          </a:p>
        </p:txBody>
      </p:sp>
    </p:spTree>
    <p:extLst>
      <p:ext uri="{BB962C8B-B14F-4D97-AF65-F5344CB8AC3E}">
        <p14:creationId xmlns:p14="http://schemas.microsoft.com/office/powerpoint/2010/main" val="4209420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C3F2-1400-E8EC-0E03-93AE9B2435CB}"/>
              </a:ext>
            </a:extLst>
          </p:cNvPr>
          <p:cNvSpPr>
            <a:spLocks noGrp="1"/>
          </p:cNvSpPr>
          <p:nvPr>
            <p:ph type="title"/>
          </p:nvPr>
        </p:nvSpPr>
        <p:spPr/>
        <p:txBody>
          <a:bodyPr/>
          <a:lstStyle/>
          <a:p>
            <a:r>
              <a:rPr lang="en-US" dirty="0"/>
              <a:t>So, what can we do based on our analyses?</a:t>
            </a:r>
            <a:endParaRPr lang="en-CA" dirty="0"/>
          </a:p>
        </p:txBody>
      </p:sp>
      <p:sp>
        <p:nvSpPr>
          <p:cNvPr id="3" name="Content Placeholder 2">
            <a:extLst>
              <a:ext uri="{FF2B5EF4-FFF2-40B4-BE49-F238E27FC236}">
                <a16:creationId xmlns:a16="http://schemas.microsoft.com/office/drawing/2014/main" id="{7B5965FF-A495-3065-0A66-A1C4B4A22E01}"/>
              </a:ext>
            </a:extLst>
          </p:cNvPr>
          <p:cNvSpPr>
            <a:spLocks noGrp="1"/>
          </p:cNvSpPr>
          <p:nvPr>
            <p:ph idx="1"/>
          </p:nvPr>
        </p:nvSpPr>
        <p:spPr>
          <a:xfrm>
            <a:off x="457200" y="1825625"/>
            <a:ext cx="10722932" cy="1325563"/>
          </a:xfrm>
        </p:spPr>
        <p:txBody>
          <a:bodyPr/>
          <a:lstStyle/>
          <a:p>
            <a:r>
              <a:rPr lang="en-US" dirty="0"/>
              <a:t>Promote campaign to </a:t>
            </a:r>
            <a:r>
              <a:rPr lang="en-US" b="1" dirty="0">
                <a:solidFill>
                  <a:srgbClr val="92D050"/>
                </a:solidFill>
              </a:rPr>
              <a:t>incentivize casual riders to use the service more regularly </a:t>
            </a:r>
          </a:p>
          <a:p>
            <a:endParaRPr lang="en-US" dirty="0"/>
          </a:p>
          <a:p>
            <a:pPr marL="0" indent="0">
              <a:buNone/>
            </a:pPr>
            <a:endParaRPr lang="en-US" dirty="0"/>
          </a:p>
          <a:p>
            <a:pPr lvl="2"/>
            <a:endParaRPr lang="en-US" dirty="0"/>
          </a:p>
        </p:txBody>
      </p:sp>
      <p:pic>
        <p:nvPicPr>
          <p:cNvPr id="5" name="Picture 4">
            <a:extLst>
              <a:ext uri="{FF2B5EF4-FFF2-40B4-BE49-F238E27FC236}">
                <a16:creationId xmlns:a16="http://schemas.microsoft.com/office/drawing/2014/main" id="{023176BC-3B54-A3C4-A464-5F49758C3F70}"/>
              </a:ext>
            </a:extLst>
          </p:cNvPr>
          <p:cNvPicPr>
            <a:picLocks noChangeAspect="1"/>
          </p:cNvPicPr>
          <p:nvPr/>
        </p:nvPicPr>
        <p:blipFill>
          <a:blip r:embed="rId3"/>
          <a:stretch>
            <a:fillRect/>
          </a:stretch>
        </p:blipFill>
        <p:spPr>
          <a:xfrm>
            <a:off x="1267932" y="3151188"/>
            <a:ext cx="2251445" cy="2251445"/>
          </a:xfrm>
          <a:prstGeom prst="rect">
            <a:avLst/>
          </a:prstGeom>
        </p:spPr>
      </p:pic>
      <p:sp>
        <p:nvSpPr>
          <p:cNvPr id="8" name="TextBox 7">
            <a:extLst>
              <a:ext uri="{FF2B5EF4-FFF2-40B4-BE49-F238E27FC236}">
                <a16:creationId xmlns:a16="http://schemas.microsoft.com/office/drawing/2014/main" id="{BC5EEF40-C8C4-1965-C232-71E2FB3CD622}"/>
              </a:ext>
            </a:extLst>
          </p:cNvPr>
          <p:cNvSpPr txBox="1"/>
          <p:nvPr/>
        </p:nvSpPr>
        <p:spPr>
          <a:xfrm>
            <a:off x="1247553" y="5402633"/>
            <a:ext cx="2849525" cy="369332"/>
          </a:xfrm>
          <a:prstGeom prst="rect">
            <a:avLst/>
          </a:prstGeom>
          <a:noFill/>
        </p:spPr>
        <p:txBody>
          <a:bodyPr wrap="square" rtlCol="0">
            <a:spAutoFit/>
          </a:bodyPr>
          <a:lstStyle/>
          <a:p>
            <a:r>
              <a:rPr lang="en-US" b="1" dirty="0">
                <a:solidFill>
                  <a:schemeClr val="bg1"/>
                </a:solidFill>
              </a:rPr>
              <a:t>Eco-friendly campaigns</a:t>
            </a:r>
            <a:endParaRPr lang="en-CA" b="1" dirty="0">
              <a:solidFill>
                <a:schemeClr val="bg1"/>
              </a:solidFill>
            </a:endParaRPr>
          </a:p>
        </p:txBody>
      </p:sp>
      <p:sp>
        <p:nvSpPr>
          <p:cNvPr id="9" name="TextBox 8">
            <a:extLst>
              <a:ext uri="{FF2B5EF4-FFF2-40B4-BE49-F238E27FC236}">
                <a16:creationId xmlns:a16="http://schemas.microsoft.com/office/drawing/2014/main" id="{A722DC21-FB8A-4D86-AAD3-46FDBC0C42EA}"/>
              </a:ext>
            </a:extLst>
          </p:cNvPr>
          <p:cNvSpPr txBox="1"/>
          <p:nvPr/>
        </p:nvSpPr>
        <p:spPr>
          <a:xfrm>
            <a:off x="7630630" y="5402633"/>
            <a:ext cx="2849525" cy="369332"/>
          </a:xfrm>
          <a:prstGeom prst="rect">
            <a:avLst/>
          </a:prstGeom>
          <a:noFill/>
        </p:spPr>
        <p:txBody>
          <a:bodyPr wrap="square" rtlCol="0">
            <a:spAutoFit/>
          </a:bodyPr>
          <a:lstStyle/>
          <a:p>
            <a:r>
              <a:rPr lang="en-US" b="1" dirty="0">
                <a:solidFill>
                  <a:schemeClr val="bg1"/>
                </a:solidFill>
              </a:rPr>
              <a:t>Installing more stations</a:t>
            </a:r>
            <a:endParaRPr lang="en-CA" b="1" dirty="0">
              <a:solidFill>
                <a:schemeClr val="bg1"/>
              </a:solidFill>
            </a:endParaRPr>
          </a:p>
        </p:txBody>
      </p:sp>
      <p:pic>
        <p:nvPicPr>
          <p:cNvPr id="6" name="Picture 5">
            <a:extLst>
              <a:ext uri="{FF2B5EF4-FFF2-40B4-BE49-F238E27FC236}">
                <a16:creationId xmlns:a16="http://schemas.microsoft.com/office/drawing/2014/main" id="{FEB5D759-634F-58E3-0969-C5BBA4E8D0EA}"/>
              </a:ext>
            </a:extLst>
          </p:cNvPr>
          <p:cNvPicPr>
            <a:picLocks noChangeAspect="1"/>
          </p:cNvPicPr>
          <p:nvPr/>
        </p:nvPicPr>
        <p:blipFill>
          <a:blip r:embed="rId4"/>
          <a:stretch>
            <a:fillRect/>
          </a:stretch>
        </p:blipFill>
        <p:spPr>
          <a:xfrm>
            <a:off x="7929669" y="3286125"/>
            <a:ext cx="2251445" cy="2251445"/>
          </a:xfrm>
          <a:prstGeom prst="rect">
            <a:avLst/>
          </a:prstGeom>
        </p:spPr>
      </p:pic>
    </p:spTree>
    <p:extLst>
      <p:ext uri="{BB962C8B-B14F-4D97-AF65-F5344CB8AC3E}">
        <p14:creationId xmlns:p14="http://schemas.microsoft.com/office/powerpoint/2010/main" val="4126942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303A-F353-9D92-B035-11131DAFC6E7}"/>
              </a:ext>
            </a:extLst>
          </p:cNvPr>
          <p:cNvSpPr>
            <a:spLocks noGrp="1"/>
          </p:cNvSpPr>
          <p:nvPr>
            <p:ph type="title"/>
          </p:nvPr>
        </p:nvSpPr>
        <p:spPr/>
        <p:txBody>
          <a:bodyPr/>
          <a:lstStyle/>
          <a:p>
            <a:r>
              <a:rPr lang="en-US" dirty="0"/>
              <a:t>Limitations</a:t>
            </a:r>
            <a:endParaRPr lang="en-CA" dirty="0"/>
          </a:p>
        </p:txBody>
      </p:sp>
      <p:sp>
        <p:nvSpPr>
          <p:cNvPr id="3" name="TextBox 2">
            <a:extLst>
              <a:ext uri="{FF2B5EF4-FFF2-40B4-BE49-F238E27FC236}">
                <a16:creationId xmlns:a16="http://schemas.microsoft.com/office/drawing/2014/main" id="{50939B17-E607-D077-B54A-CBEE0DBA0559}"/>
              </a:ext>
            </a:extLst>
          </p:cNvPr>
          <p:cNvSpPr txBox="1"/>
          <p:nvPr/>
        </p:nvSpPr>
        <p:spPr>
          <a:xfrm>
            <a:off x="457200" y="1690687"/>
            <a:ext cx="11277600" cy="3139321"/>
          </a:xfrm>
          <a:prstGeom prst="rect">
            <a:avLst/>
          </a:prstGeom>
          <a:noFill/>
        </p:spPr>
        <p:txBody>
          <a:bodyPr wrap="square" rtlCol="0">
            <a:spAutoFit/>
          </a:bodyPr>
          <a:lstStyle/>
          <a:p>
            <a:pPr marL="285750" indent="-285750">
              <a:buFont typeface="Arial" panose="020B0604020202020204" pitchFamily="34" charset="0"/>
              <a:buChar char="•"/>
            </a:pPr>
            <a:r>
              <a:rPr lang="en-CA" dirty="0">
                <a:solidFill>
                  <a:schemeClr val="bg1"/>
                </a:solidFill>
              </a:rPr>
              <a:t>Assumption of normality is violated for the two-sample t-tests</a:t>
            </a:r>
          </a:p>
          <a:p>
            <a:endParaRPr lang="en-CA" dirty="0">
              <a:solidFill>
                <a:schemeClr val="bg1"/>
              </a:solidFill>
            </a:endParaRPr>
          </a:p>
          <a:p>
            <a:pPr marL="285750" indent="-285750">
              <a:buFont typeface="Arial" panose="020B0604020202020204" pitchFamily="34" charset="0"/>
              <a:buChar char="•"/>
            </a:pPr>
            <a:r>
              <a:rPr lang="en-CA" dirty="0">
                <a:solidFill>
                  <a:schemeClr val="bg1"/>
                </a:solidFill>
              </a:rPr>
              <a:t>With the given data, it is difficult to answer questions such as: </a:t>
            </a:r>
          </a:p>
          <a:p>
            <a:pPr marL="742950" lvl="1" indent="-285750">
              <a:buFont typeface="Arial" panose="020B0604020202020204" pitchFamily="34" charset="0"/>
              <a:buChar char="•"/>
            </a:pPr>
            <a:r>
              <a:rPr lang="en-CA" dirty="0">
                <a:solidFill>
                  <a:schemeClr val="bg1"/>
                </a:solidFill>
              </a:rPr>
              <a:t>Why do the annual members have less hours and distance travelled?</a:t>
            </a:r>
          </a:p>
          <a:p>
            <a:pPr marL="742950" lvl="1" indent="-285750">
              <a:buFont typeface="Arial" panose="020B0604020202020204" pitchFamily="34" charset="0"/>
              <a:buChar char="•"/>
            </a:pPr>
            <a:r>
              <a:rPr lang="en-CA" dirty="0">
                <a:solidFill>
                  <a:schemeClr val="bg1"/>
                </a:solidFill>
              </a:rPr>
              <a:t>Can we tell whether some members are using more </a:t>
            </a:r>
            <a:r>
              <a:rPr lang="en-CA" b="1" dirty="0">
                <a:solidFill>
                  <a:schemeClr val="bg1"/>
                </a:solidFill>
              </a:rPr>
              <a:t>regularly </a:t>
            </a:r>
            <a:r>
              <a:rPr lang="en-CA" dirty="0">
                <a:solidFill>
                  <a:schemeClr val="bg1"/>
                </a:solidFill>
              </a:rPr>
              <a:t>than others?</a:t>
            </a:r>
          </a:p>
          <a:p>
            <a:pPr marL="285750" indent="-285750">
              <a:buFont typeface="Arial" panose="020B0604020202020204" pitchFamily="34" charset="0"/>
              <a:buChar char="•"/>
            </a:pPr>
            <a:endParaRPr lang="en-CA" dirty="0">
              <a:solidFill>
                <a:schemeClr val="bg1"/>
              </a:solidFill>
            </a:endParaRPr>
          </a:p>
          <a:p>
            <a:pPr marL="285750" indent="-285750">
              <a:buFont typeface="Arial" panose="020B0604020202020204" pitchFamily="34" charset="0"/>
              <a:buChar char="•"/>
            </a:pPr>
            <a:r>
              <a:rPr lang="en-CA" dirty="0">
                <a:solidFill>
                  <a:schemeClr val="bg1"/>
                </a:solidFill>
              </a:rPr>
              <a:t>It remains an assumption that casual riders use the service to travel to attractions</a:t>
            </a:r>
          </a:p>
          <a:p>
            <a:pPr marL="285750" indent="-285750">
              <a:buFont typeface="Arial" panose="020B0604020202020204" pitchFamily="34" charset="0"/>
              <a:buChar char="•"/>
            </a:pPr>
            <a:endParaRPr lang="en-CA" dirty="0">
              <a:solidFill>
                <a:schemeClr val="bg1"/>
              </a:solidFill>
            </a:endParaRPr>
          </a:p>
          <a:p>
            <a:pPr marL="285750" indent="-285750">
              <a:buFont typeface="Arial" panose="020B0604020202020204" pitchFamily="34" charset="0"/>
              <a:buChar char="•"/>
            </a:pPr>
            <a:r>
              <a:rPr lang="en-CA" dirty="0">
                <a:solidFill>
                  <a:schemeClr val="bg1"/>
                </a:solidFill>
              </a:rPr>
              <a:t>Ideas for future projects could aim to determine whether some users use the service more </a:t>
            </a:r>
            <a:r>
              <a:rPr lang="en-CA" b="1" dirty="0">
                <a:solidFill>
                  <a:schemeClr val="bg1"/>
                </a:solidFill>
              </a:rPr>
              <a:t>frequently</a:t>
            </a:r>
            <a:r>
              <a:rPr lang="en-CA" dirty="0">
                <a:solidFill>
                  <a:schemeClr val="bg1"/>
                </a:solidFill>
              </a:rPr>
              <a:t> than others as well as determine if distance from bike stations to place of residence increase service usage</a:t>
            </a:r>
          </a:p>
        </p:txBody>
      </p:sp>
    </p:spTree>
    <p:extLst>
      <p:ext uri="{BB962C8B-B14F-4D97-AF65-F5344CB8AC3E}">
        <p14:creationId xmlns:p14="http://schemas.microsoft.com/office/powerpoint/2010/main" val="450275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303A-F353-9D92-B035-11131DAFC6E7}"/>
              </a:ext>
            </a:extLst>
          </p:cNvPr>
          <p:cNvSpPr>
            <a:spLocks noGrp="1"/>
          </p:cNvSpPr>
          <p:nvPr>
            <p:ph type="title"/>
          </p:nvPr>
        </p:nvSpPr>
        <p:spPr>
          <a:xfrm>
            <a:off x="457200" y="180731"/>
            <a:ext cx="10722932" cy="1325563"/>
          </a:xfrm>
        </p:spPr>
        <p:txBody>
          <a:bodyPr/>
          <a:lstStyle/>
          <a:p>
            <a:r>
              <a:rPr lang="en-US" dirty="0"/>
              <a:t>Appendix</a:t>
            </a:r>
            <a:endParaRPr lang="en-CA" dirty="0"/>
          </a:p>
        </p:txBody>
      </p:sp>
      <p:pic>
        <p:nvPicPr>
          <p:cNvPr id="4" name="Picture 3">
            <a:extLst>
              <a:ext uri="{FF2B5EF4-FFF2-40B4-BE49-F238E27FC236}">
                <a16:creationId xmlns:a16="http://schemas.microsoft.com/office/drawing/2014/main" id="{4DE56354-2218-46F0-BDB6-D76EC92F0960}"/>
              </a:ext>
            </a:extLst>
          </p:cNvPr>
          <p:cNvPicPr>
            <a:picLocks noChangeAspect="1"/>
          </p:cNvPicPr>
          <p:nvPr/>
        </p:nvPicPr>
        <p:blipFill>
          <a:blip r:embed="rId3"/>
          <a:stretch>
            <a:fillRect/>
          </a:stretch>
        </p:blipFill>
        <p:spPr>
          <a:xfrm>
            <a:off x="457200" y="2049528"/>
            <a:ext cx="8630854" cy="1695687"/>
          </a:xfrm>
          <a:prstGeom prst="rect">
            <a:avLst/>
          </a:prstGeom>
        </p:spPr>
      </p:pic>
      <p:pic>
        <p:nvPicPr>
          <p:cNvPr id="6" name="Picture 5">
            <a:extLst>
              <a:ext uri="{FF2B5EF4-FFF2-40B4-BE49-F238E27FC236}">
                <a16:creationId xmlns:a16="http://schemas.microsoft.com/office/drawing/2014/main" id="{799585AA-FBBA-D947-0088-AB0AA0E2D7B0}"/>
              </a:ext>
            </a:extLst>
          </p:cNvPr>
          <p:cNvPicPr>
            <a:picLocks noChangeAspect="1"/>
          </p:cNvPicPr>
          <p:nvPr/>
        </p:nvPicPr>
        <p:blipFill>
          <a:blip r:embed="rId4"/>
          <a:stretch>
            <a:fillRect/>
          </a:stretch>
        </p:blipFill>
        <p:spPr>
          <a:xfrm>
            <a:off x="457200" y="4347697"/>
            <a:ext cx="6763694" cy="1905266"/>
          </a:xfrm>
          <a:prstGeom prst="rect">
            <a:avLst/>
          </a:prstGeom>
        </p:spPr>
      </p:pic>
      <p:sp>
        <p:nvSpPr>
          <p:cNvPr id="7" name="TextBox 6">
            <a:extLst>
              <a:ext uri="{FF2B5EF4-FFF2-40B4-BE49-F238E27FC236}">
                <a16:creationId xmlns:a16="http://schemas.microsoft.com/office/drawing/2014/main" id="{0F0ED44D-B028-7D24-2BA3-E71D86546789}"/>
              </a:ext>
            </a:extLst>
          </p:cNvPr>
          <p:cNvSpPr txBox="1"/>
          <p:nvPr/>
        </p:nvSpPr>
        <p:spPr>
          <a:xfrm>
            <a:off x="457199" y="1593245"/>
            <a:ext cx="9941443" cy="369332"/>
          </a:xfrm>
          <a:prstGeom prst="rect">
            <a:avLst/>
          </a:prstGeom>
          <a:noFill/>
        </p:spPr>
        <p:txBody>
          <a:bodyPr wrap="square" rtlCol="0">
            <a:spAutoFit/>
          </a:bodyPr>
          <a:lstStyle/>
          <a:p>
            <a:pPr marL="285750" indent="-285750">
              <a:buFont typeface="Arial" panose="020B0604020202020204" pitchFamily="34" charset="0"/>
              <a:buChar char="•"/>
            </a:pPr>
            <a:r>
              <a:rPr lang="en-CA" dirty="0">
                <a:solidFill>
                  <a:schemeClr val="bg1"/>
                </a:solidFill>
              </a:rPr>
              <a:t>One-sided two sample t-test comparing distance between casual and annual members</a:t>
            </a:r>
          </a:p>
        </p:txBody>
      </p:sp>
      <p:sp>
        <p:nvSpPr>
          <p:cNvPr id="9" name="TextBox 8">
            <a:extLst>
              <a:ext uri="{FF2B5EF4-FFF2-40B4-BE49-F238E27FC236}">
                <a16:creationId xmlns:a16="http://schemas.microsoft.com/office/drawing/2014/main" id="{75FF41A2-0576-437E-17B7-51E78736C048}"/>
              </a:ext>
            </a:extLst>
          </p:cNvPr>
          <p:cNvSpPr txBox="1"/>
          <p:nvPr/>
        </p:nvSpPr>
        <p:spPr>
          <a:xfrm>
            <a:off x="457198" y="3871520"/>
            <a:ext cx="9941443" cy="369332"/>
          </a:xfrm>
          <a:prstGeom prst="rect">
            <a:avLst/>
          </a:prstGeom>
          <a:noFill/>
        </p:spPr>
        <p:txBody>
          <a:bodyPr wrap="square" rtlCol="0">
            <a:spAutoFit/>
          </a:bodyPr>
          <a:lstStyle/>
          <a:p>
            <a:pPr marL="285750" indent="-285750">
              <a:buFont typeface="Arial" panose="020B0604020202020204" pitchFamily="34" charset="0"/>
              <a:buChar char="•"/>
            </a:pPr>
            <a:r>
              <a:rPr lang="en-CA" dirty="0">
                <a:solidFill>
                  <a:schemeClr val="bg1"/>
                </a:solidFill>
              </a:rPr>
              <a:t>One-sided two sample t-test comparing ride length between casual and annual members</a:t>
            </a:r>
          </a:p>
        </p:txBody>
      </p:sp>
    </p:spTree>
    <p:extLst>
      <p:ext uri="{BB962C8B-B14F-4D97-AF65-F5344CB8AC3E}">
        <p14:creationId xmlns:p14="http://schemas.microsoft.com/office/powerpoint/2010/main" val="3262403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CD64-C6A7-4E80-FA2C-8A244DFEFDEF}"/>
              </a:ext>
            </a:extLst>
          </p:cNvPr>
          <p:cNvSpPr>
            <a:spLocks noGrp="1"/>
          </p:cNvSpPr>
          <p:nvPr>
            <p:ph type="title"/>
          </p:nvPr>
        </p:nvSpPr>
        <p:spPr/>
        <p:txBody>
          <a:bodyPr/>
          <a:lstStyle/>
          <a:p>
            <a:r>
              <a:rPr lang="en-US" dirty="0"/>
              <a:t>Goals for the presentation:</a:t>
            </a:r>
            <a:endParaRPr lang="en-CA" dirty="0"/>
          </a:p>
        </p:txBody>
      </p:sp>
      <p:sp>
        <p:nvSpPr>
          <p:cNvPr id="7" name="Rectangle: Rounded Corners 6">
            <a:extLst>
              <a:ext uri="{FF2B5EF4-FFF2-40B4-BE49-F238E27FC236}">
                <a16:creationId xmlns:a16="http://schemas.microsoft.com/office/drawing/2014/main" id="{20D395B1-57E4-8F21-4C17-FC897D1FFF83}"/>
              </a:ext>
            </a:extLst>
          </p:cNvPr>
          <p:cNvSpPr/>
          <p:nvPr/>
        </p:nvSpPr>
        <p:spPr>
          <a:xfrm>
            <a:off x="567988" y="1870152"/>
            <a:ext cx="3067940" cy="375160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8" name="Rectangle: Rounded Corners 7">
            <a:extLst>
              <a:ext uri="{FF2B5EF4-FFF2-40B4-BE49-F238E27FC236}">
                <a16:creationId xmlns:a16="http://schemas.microsoft.com/office/drawing/2014/main" id="{BB1F1689-4591-B391-3601-FB5F373E2711}"/>
              </a:ext>
            </a:extLst>
          </p:cNvPr>
          <p:cNvSpPr/>
          <p:nvPr/>
        </p:nvSpPr>
        <p:spPr>
          <a:xfrm>
            <a:off x="4316746" y="1870152"/>
            <a:ext cx="3067940" cy="375160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9" name="Rectangle: Rounded Corners 8">
            <a:extLst>
              <a:ext uri="{FF2B5EF4-FFF2-40B4-BE49-F238E27FC236}">
                <a16:creationId xmlns:a16="http://schemas.microsoft.com/office/drawing/2014/main" id="{C8B66621-E46C-5E67-C33C-F007DF5DD641}"/>
              </a:ext>
            </a:extLst>
          </p:cNvPr>
          <p:cNvSpPr/>
          <p:nvPr/>
        </p:nvSpPr>
        <p:spPr>
          <a:xfrm>
            <a:off x="8001404" y="1870151"/>
            <a:ext cx="3067940" cy="375160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4" name="Rectangle: Rounded Corners 3">
            <a:extLst>
              <a:ext uri="{FF2B5EF4-FFF2-40B4-BE49-F238E27FC236}">
                <a16:creationId xmlns:a16="http://schemas.microsoft.com/office/drawing/2014/main" id="{DFF0748D-8FEE-A3E6-BA5B-E813B82ECAEF}"/>
              </a:ext>
            </a:extLst>
          </p:cNvPr>
          <p:cNvSpPr/>
          <p:nvPr/>
        </p:nvSpPr>
        <p:spPr>
          <a:xfrm>
            <a:off x="567988" y="2435560"/>
            <a:ext cx="3067940" cy="3751603"/>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Rectangle: Rounded Corners 4">
            <a:extLst>
              <a:ext uri="{FF2B5EF4-FFF2-40B4-BE49-F238E27FC236}">
                <a16:creationId xmlns:a16="http://schemas.microsoft.com/office/drawing/2014/main" id="{07E71171-B3EF-991E-CFBC-BAAEE981F824}"/>
              </a:ext>
            </a:extLst>
          </p:cNvPr>
          <p:cNvSpPr/>
          <p:nvPr/>
        </p:nvSpPr>
        <p:spPr>
          <a:xfrm>
            <a:off x="4316746" y="2435560"/>
            <a:ext cx="3067940" cy="3751603"/>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6" name="Rectangle: Rounded Corners 5">
            <a:extLst>
              <a:ext uri="{FF2B5EF4-FFF2-40B4-BE49-F238E27FC236}">
                <a16:creationId xmlns:a16="http://schemas.microsoft.com/office/drawing/2014/main" id="{5D5D2EFB-DC59-6F31-5A1B-71AD19823583}"/>
              </a:ext>
            </a:extLst>
          </p:cNvPr>
          <p:cNvSpPr/>
          <p:nvPr/>
        </p:nvSpPr>
        <p:spPr>
          <a:xfrm>
            <a:off x="8001404" y="2435559"/>
            <a:ext cx="3067940" cy="3751603"/>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1" name="TextBox 10">
            <a:extLst>
              <a:ext uri="{FF2B5EF4-FFF2-40B4-BE49-F238E27FC236}">
                <a16:creationId xmlns:a16="http://schemas.microsoft.com/office/drawing/2014/main" id="{8C9095CA-9854-40ED-216B-C59D71F615D6}"/>
              </a:ext>
            </a:extLst>
          </p:cNvPr>
          <p:cNvSpPr txBox="1"/>
          <p:nvPr/>
        </p:nvSpPr>
        <p:spPr>
          <a:xfrm>
            <a:off x="1888619" y="1798912"/>
            <a:ext cx="1623701" cy="707886"/>
          </a:xfrm>
          <a:prstGeom prst="rect">
            <a:avLst/>
          </a:prstGeom>
          <a:noFill/>
        </p:spPr>
        <p:txBody>
          <a:bodyPr wrap="square" rtlCol="0">
            <a:spAutoFit/>
          </a:bodyPr>
          <a:lstStyle/>
          <a:p>
            <a:r>
              <a:rPr lang="en-US" sz="4000" b="1" dirty="0">
                <a:solidFill>
                  <a:schemeClr val="bg1"/>
                </a:solidFill>
              </a:rPr>
              <a:t>1</a:t>
            </a:r>
            <a:endParaRPr lang="en-CA" sz="4000" b="1" dirty="0">
              <a:solidFill>
                <a:schemeClr val="bg1"/>
              </a:solidFill>
            </a:endParaRPr>
          </a:p>
        </p:txBody>
      </p:sp>
      <p:sp>
        <p:nvSpPr>
          <p:cNvPr id="12" name="TextBox 11">
            <a:extLst>
              <a:ext uri="{FF2B5EF4-FFF2-40B4-BE49-F238E27FC236}">
                <a16:creationId xmlns:a16="http://schemas.microsoft.com/office/drawing/2014/main" id="{8AD9B8AA-59D0-5707-2422-1D8FCFB7BD1B}"/>
              </a:ext>
            </a:extLst>
          </p:cNvPr>
          <p:cNvSpPr txBox="1"/>
          <p:nvPr/>
        </p:nvSpPr>
        <p:spPr>
          <a:xfrm>
            <a:off x="5613161" y="1798912"/>
            <a:ext cx="1623701" cy="707886"/>
          </a:xfrm>
          <a:prstGeom prst="rect">
            <a:avLst/>
          </a:prstGeom>
          <a:noFill/>
        </p:spPr>
        <p:txBody>
          <a:bodyPr wrap="square" rtlCol="0">
            <a:spAutoFit/>
          </a:bodyPr>
          <a:lstStyle/>
          <a:p>
            <a:r>
              <a:rPr lang="en-US" sz="4000" b="1" dirty="0">
                <a:solidFill>
                  <a:schemeClr val="bg1"/>
                </a:solidFill>
              </a:rPr>
              <a:t>2</a:t>
            </a:r>
            <a:endParaRPr lang="en-CA" sz="4000" b="1" dirty="0">
              <a:solidFill>
                <a:schemeClr val="bg1"/>
              </a:solidFill>
            </a:endParaRPr>
          </a:p>
        </p:txBody>
      </p:sp>
      <p:sp>
        <p:nvSpPr>
          <p:cNvPr id="13" name="TextBox 12">
            <a:extLst>
              <a:ext uri="{FF2B5EF4-FFF2-40B4-BE49-F238E27FC236}">
                <a16:creationId xmlns:a16="http://schemas.microsoft.com/office/drawing/2014/main" id="{9F866B76-BF60-C9B4-B557-23DF944D313F}"/>
              </a:ext>
            </a:extLst>
          </p:cNvPr>
          <p:cNvSpPr txBox="1"/>
          <p:nvPr/>
        </p:nvSpPr>
        <p:spPr>
          <a:xfrm>
            <a:off x="9337703" y="1798912"/>
            <a:ext cx="1623701" cy="1323439"/>
          </a:xfrm>
          <a:prstGeom prst="rect">
            <a:avLst/>
          </a:prstGeom>
          <a:noFill/>
        </p:spPr>
        <p:txBody>
          <a:bodyPr wrap="square" rtlCol="0">
            <a:spAutoFit/>
          </a:bodyPr>
          <a:lstStyle/>
          <a:p>
            <a:r>
              <a:rPr lang="en-US" sz="4000" b="1" dirty="0">
                <a:solidFill>
                  <a:schemeClr val="bg1"/>
                </a:solidFill>
              </a:rPr>
              <a:t>3</a:t>
            </a:r>
          </a:p>
          <a:p>
            <a:endParaRPr lang="en-CA" sz="4000" b="1" dirty="0">
              <a:solidFill>
                <a:schemeClr val="bg1"/>
              </a:solidFill>
            </a:endParaRPr>
          </a:p>
        </p:txBody>
      </p:sp>
      <p:sp>
        <p:nvSpPr>
          <p:cNvPr id="14" name="TextBox 13">
            <a:extLst>
              <a:ext uri="{FF2B5EF4-FFF2-40B4-BE49-F238E27FC236}">
                <a16:creationId xmlns:a16="http://schemas.microsoft.com/office/drawing/2014/main" id="{321F10C3-0D6B-1E45-4636-FAE37B2FB255}"/>
              </a:ext>
            </a:extLst>
          </p:cNvPr>
          <p:cNvSpPr txBox="1"/>
          <p:nvPr/>
        </p:nvSpPr>
        <p:spPr>
          <a:xfrm>
            <a:off x="948582" y="2768834"/>
            <a:ext cx="2281727" cy="1323439"/>
          </a:xfrm>
          <a:prstGeom prst="rect">
            <a:avLst/>
          </a:prstGeom>
          <a:noFill/>
        </p:spPr>
        <p:txBody>
          <a:bodyPr wrap="square" rtlCol="0">
            <a:spAutoFit/>
          </a:bodyPr>
          <a:lstStyle/>
          <a:p>
            <a:r>
              <a:rPr lang="en-US" sz="2000" b="1" dirty="0">
                <a:solidFill>
                  <a:schemeClr val="accent5">
                    <a:lumMod val="50000"/>
                  </a:schemeClr>
                </a:solidFill>
              </a:rPr>
              <a:t>Define the objective (What are we talking about?)</a:t>
            </a:r>
            <a:endParaRPr lang="en-CA" sz="2000" b="1" dirty="0">
              <a:solidFill>
                <a:schemeClr val="accent5">
                  <a:lumMod val="50000"/>
                </a:schemeClr>
              </a:solidFill>
            </a:endParaRPr>
          </a:p>
        </p:txBody>
      </p:sp>
      <p:sp>
        <p:nvSpPr>
          <p:cNvPr id="15" name="TextBox 14">
            <a:extLst>
              <a:ext uri="{FF2B5EF4-FFF2-40B4-BE49-F238E27FC236}">
                <a16:creationId xmlns:a16="http://schemas.microsoft.com/office/drawing/2014/main" id="{CE184AA5-857D-61CA-9B2B-08AB8B479D3A}"/>
              </a:ext>
            </a:extLst>
          </p:cNvPr>
          <p:cNvSpPr txBox="1"/>
          <p:nvPr/>
        </p:nvSpPr>
        <p:spPr>
          <a:xfrm>
            <a:off x="4709852" y="2757502"/>
            <a:ext cx="2281727" cy="1631216"/>
          </a:xfrm>
          <a:prstGeom prst="rect">
            <a:avLst/>
          </a:prstGeom>
          <a:noFill/>
        </p:spPr>
        <p:txBody>
          <a:bodyPr wrap="square" rtlCol="0">
            <a:spAutoFit/>
          </a:bodyPr>
          <a:lstStyle/>
          <a:p>
            <a:r>
              <a:rPr lang="en-US" sz="2000" b="1" dirty="0">
                <a:solidFill>
                  <a:schemeClr val="accent5">
                    <a:lumMod val="50000"/>
                  </a:schemeClr>
                </a:solidFill>
              </a:rPr>
              <a:t>Determine key differences between casual and annual members</a:t>
            </a:r>
            <a:endParaRPr lang="en-CA" sz="2000" b="1" dirty="0">
              <a:solidFill>
                <a:schemeClr val="accent5">
                  <a:lumMod val="50000"/>
                </a:schemeClr>
              </a:solidFill>
            </a:endParaRPr>
          </a:p>
        </p:txBody>
      </p:sp>
      <p:sp>
        <p:nvSpPr>
          <p:cNvPr id="16" name="TextBox 15">
            <a:extLst>
              <a:ext uri="{FF2B5EF4-FFF2-40B4-BE49-F238E27FC236}">
                <a16:creationId xmlns:a16="http://schemas.microsoft.com/office/drawing/2014/main" id="{00E4B7C4-65F2-F06C-0C9E-FBB63C9600BA}"/>
              </a:ext>
            </a:extLst>
          </p:cNvPr>
          <p:cNvSpPr txBox="1"/>
          <p:nvPr/>
        </p:nvSpPr>
        <p:spPr>
          <a:xfrm>
            <a:off x="8394510" y="2768834"/>
            <a:ext cx="2281727" cy="1015663"/>
          </a:xfrm>
          <a:prstGeom prst="rect">
            <a:avLst/>
          </a:prstGeom>
          <a:noFill/>
        </p:spPr>
        <p:txBody>
          <a:bodyPr wrap="square" rtlCol="0">
            <a:spAutoFit/>
          </a:bodyPr>
          <a:lstStyle/>
          <a:p>
            <a:r>
              <a:rPr lang="en-US" sz="2000" b="1" dirty="0">
                <a:solidFill>
                  <a:schemeClr val="accent5">
                    <a:lumMod val="50000"/>
                  </a:schemeClr>
                </a:solidFill>
              </a:rPr>
              <a:t>Discuss potential areas for further development</a:t>
            </a:r>
            <a:endParaRPr lang="en-CA" sz="2000" b="1" dirty="0">
              <a:solidFill>
                <a:schemeClr val="accent5">
                  <a:lumMod val="50000"/>
                </a:schemeClr>
              </a:solidFill>
            </a:endParaRPr>
          </a:p>
        </p:txBody>
      </p:sp>
      <p:sp>
        <p:nvSpPr>
          <p:cNvPr id="18" name="TextBox 17">
            <a:extLst>
              <a:ext uri="{FF2B5EF4-FFF2-40B4-BE49-F238E27FC236}">
                <a16:creationId xmlns:a16="http://schemas.microsoft.com/office/drawing/2014/main" id="{A8119F7B-A3FB-F882-768B-F30CDC182841}"/>
              </a:ext>
            </a:extLst>
          </p:cNvPr>
          <p:cNvSpPr txBox="1"/>
          <p:nvPr/>
        </p:nvSpPr>
        <p:spPr>
          <a:xfrm>
            <a:off x="961094" y="4657681"/>
            <a:ext cx="2281727" cy="954107"/>
          </a:xfrm>
          <a:prstGeom prst="rect">
            <a:avLst/>
          </a:prstGeom>
          <a:noFill/>
        </p:spPr>
        <p:txBody>
          <a:bodyPr wrap="square" rtlCol="0">
            <a:spAutoFit/>
          </a:bodyPr>
          <a:lstStyle/>
          <a:p>
            <a:r>
              <a:rPr lang="en-US" sz="1400" dirty="0">
                <a:solidFill>
                  <a:schemeClr val="accent5">
                    <a:lumMod val="50000"/>
                  </a:schemeClr>
                </a:solidFill>
              </a:rPr>
              <a:t>We will define the primary goal that this presentation aims to resolve</a:t>
            </a:r>
            <a:endParaRPr lang="en-CA" sz="1400" dirty="0">
              <a:solidFill>
                <a:schemeClr val="accent5">
                  <a:lumMod val="50000"/>
                </a:schemeClr>
              </a:solidFill>
            </a:endParaRPr>
          </a:p>
        </p:txBody>
      </p:sp>
      <p:sp>
        <p:nvSpPr>
          <p:cNvPr id="19" name="TextBox 18">
            <a:extLst>
              <a:ext uri="{FF2B5EF4-FFF2-40B4-BE49-F238E27FC236}">
                <a16:creationId xmlns:a16="http://schemas.microsoft.com/office/drawing/2014/main" id="{54DE93FD-CF48-C9D5-B0FC-4CECB1CC6C8E}"/>
              </a:ext>
            </a:extLst>
          </p:cNvPr>
          <p:cNvSpPr txBox="1"/>
          <p:nvPr/>
        </p:nvSpPr>
        <p:spPr>
          <a:xfrm>
            <a:off x="4677802" y="4576729"/>
            <a:ext cx="2281727" cy="1169551"/>
          </a:xfrm>
          <a:prstGeom prst="rect">
            <a:avLst/>
          </a:prstGeom>
          <a:noFill/>
        </p:spPr>
        <p:txBody>
          <a:bodyPr wrap="square" rtlCol="0">
            <a:spAutoFit/>
          </a:bodyPr>
          <a:lstStyle/>
          <a:p>
            <a:r>
              <a:rPr lang="en-US" sz="1400" dirty="0">
                <a:solidFill>
                  <a:schemeClr val="accent5">
                    <a:lumMod val="50000"/>
                  </a:schemeClr>
                </a:solidFill>
              </a:rPr>
              <a:t>We will look at factors such as demographic, ride length and distance to determine what sets these two groups apart</a:t>
            </a:r>
            <a:endParaRPr lang="en-CA" sz="1400" dirty="0">
              <a:solidFill>
                <a:schemeClr val="accent5">
                  <a:lumMod val="50000"/>
                </a:schemeClr>
              </a:solidFill>
            </a:endParaRPr>
          </a:p>
        </p:txBody>
      </p:sp>
      <p:sp>
        <p:nvSpPr>
          <p:cNvPr id="21" name="TextBox 20">
            <a:extLst>
              <a:ext uri="{FF2B5EF4-FFF2-40B4-BE49-F238E27FC236}">
                <a16:creationId xmlns:a16="http://schemas.microsoft.com/office/drawing/2014/main" id="{96CBDCEA-AD62-A260-4E2A-6094C4EF7247}"/>
              </a:ext>
            </a:extLst>
          </p:cNvPr>
          <p:cNvSpPr txBox="1"/>
          <p:nvPr/>
        </p:nvSpPr>
        <p:spPr>
          <a:xfrm>
            <a:off x="8394509" y="4576729"/>
            <a:ext cx="2281727" cy="1384995"/>
          </a:xfrm>
          <a:prstGeom prst="rect">
            <a:avLst/>
          </a:prstGeom>
          <a:noFill/>
        </p:spPr>
        <p:txBody>
          <a:bodyPr wrap="square" rtlCol="0">
            <a:spAutoFit/>
          </a:bodyPr>
          <a:lstStyle/>
          <a:p>
            <a:r>
              <a:rPr lang="en-US" sz="1400" dirty="0">
                <a:solidFill>
                  <a:schemeClr val="accent5">
                    <a:lumMod val="50000"/>
                  </a:schemeClr>
                </a:solidFill>
              </a:rPr>
              <a:t>We will discuss what we can do as a company to take advantage on this current situation to convert casual members to membership</a:t>
            </a:r>
            <a:endParaRPr lang="en-CA" sz="1400" dirty="0">
              <a:solidFill>
                <a:schemeClr val="accent5">
                  <a:lumMod val="50000"/>
                </a:schemeClr>
              </a:solidFill>
            </a:endParaRPr>
          </a:p>
        </p:txBody>
      </p:sp>
    </p:spTree>
    <p:extLst>
      <p:ext uri="{BB962C8B-B14F-4D97-AF65-F5344CB8AC3E}">
        <p14:creationId xmlns:p14="http://schemas.microsoft.com/office/powerpoint/2010/main" val="2433368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733A6A7-E7EE-42C5-88DE-B09D16B38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EE31663-3CFB-7C7A-FEF7-1B58F1AD8F45}"/>
              </a:ext>
            </a:extLst>
          </p:cNvPr>
          <p:cNvSpPr>
            <a:spLocks noGrp="1"/>
          </p:cNvSpPr>
          <p:nvPr>
            <p:ph type="ctrTitle"/>
          </p:nvPr>
        </p:nvSpPr>
        <p:spPr>
          <a:xfrm>
            <a:off x="453142" y="2954226"/>
            <a:ext cx="5555624" cy="2232199"/>
          </a:xfrm>
        </p:spPr>
        <p:txBody>
          <a:bodyPr anchor="t">
            <a:normAutofit/>
          </a:bodyPr>
          <a:lstStyle/>
          <a:p>
            <a:pPr algn="l"/>
            <a:r>
              <a:rPr lang="en-US" dirty="0"/>
              <a:t>What are we talking about?</a:t>
            </a:r>
            <a:endParaRPr lang="en-CA" dirty="0"/>
          </a:p>
        </p:txBody>
      </p:sp>
      <p:sp>
        <p:nvSpPr>
          <p:cNvPr id="44" name="Right Triangle 43">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2498EF98-5C70-3F89-345A-6E86E6250DA9}"/>
              </a:ext>
            </a:extLst>
          </p:cNvPr>
          <p:cNvPicPr>
            <a:picLocks noChangeAspect="1"/>
          </p:cNvPicPr>
          <p:nvPr/>
        </p:nvPicPr>
        <p:blipFill rotWithShape="1">
          <a:blip r:embed="rId2"/>
          <a:srcRect l="26385" r="15157"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587336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4D51E-DA70-9BBB-2122-20F4BBC8E7CE}"/>
              </a:ext>
            </a:extLst>
          </p:cNvPr>
          <p:cNvSpPr>
            <a:spLocks noGrp="1"/>
          </p:cNvSpPr>
          <p:nvPr>
            <p:ph type="title"/>
          </p:nvPr>
        </p:nvSpPr>
        <p:spPr/>
        <p:txBody>
          <a:bodyPr/>
          <a:lstStyle/>
          <a:p>
            <a:r>
              <a:rPr lang="en-US" dirty="0"/>
              <a:t>Objective</a:t>
            </a:r>
            <a:endParaRPr lang="en-CA" dirty="0"/>
          </a:p>
        </p:txBody>
      </p:sp>
      <p:sp>
        <p:nvSpPr>
          <p:cNvPr id="3" name="Content Placeholder 2">
            <a:extLst>
              <a:ext uri="{FF2B5EF4-FFF2-40B4-BE49-F238E27FC236}">
                <a16:creationId xmlns:a16="http://schemas.microsoft.com/office/drawing/2014/main" id="{459DB59C-0B47-162D-222E-7F521CFC7D45}"/>
              </a:ext>
            </a:extLst>
          </p:cNvPr>
          <p:cNvSpPr>
            <a:spLocks noGrp="1"/>
          </p:cNvSpPr>
          <p:nvPr>
            <p:ph idx="1"/>
          </p:nvPr>
        </p:nvSpPr>
        <p:spPr>
          <a:xfrm>
            <a:off x="457200" y="2494940"/>
            <a:ext cx="10722932" cy="4351338"/>
          </a:xfrm>
        </p:spPr>
        <p:txBody>
          <a:bodyPr/>
          <a:lstStyle/>
          <a:p>
            <a:pPr marL="0" indent="0">
              <a:buNone/>
            </a:pPr>
            <a:r>
              <a:rPr lang="en-US" dirty="0"/>
              <a:t>Determine how </a:t>
            </a:r>
            <a:r>
              <a:rPr lang="en-US" b="1" dirty="0"/>
              <a:t>casual members </a:t>
            </a:r>
            <a:r>
              <a:rPr lang="en-US" dirty="0"/>
              <a:t>use the service differently than </a:t>
            </a:r>
            <a:r>
              <a:rPr lang="en-US" b="1" dirty="0"/>
              <a:t>annual members </a:t>
            </a:r>
            <a:r>
              <a:rPr lang="en-US" dirty="0"/>
              <a:t>to </a:t>
            </a:r>
            <a:r>
              <a:rPr lang="en-US" b="1" dirty="0">
                <a:solidFill>
                  <a:srgbClr val="92D050"/>
                </a:solidFill>
              </a:rPr>
              <a:t>encourage</a:t>
            </a:r>
            <a:r>
              <a:rPr lang="en-US" dirty="0"/>
              <a:t> casual members to </a:t>
            </a:r>
            <a:r>
              <a:rPr lang="en-US" b="1" dirty="0">
                <a:solidFill>
                  <a:srgbClr val="FFC000"/>
                </a:solidFill>
              </a:rPr>
              <a:t>subscribe to the annual membership</a:t>
            </a:r>
            <a:endParaRPr lang="en-CA" b="1" dirty="0">
              <a:solidFill>
                <a:srgbClr val="FFC000"/>
              </a:solidFill>
            </a:endParaRPr>
          </a:p>
        </p:txBody>
      </p:sp>
    </p:spTree>
    <p:extLst>
      <p:ext uri="{BB962C8B-B14F-4D97-AF65-F5344CB8AC3E}">
        <p14:creationId xmlns:p14="http://schemas.microsoft.com/office/powerpoint/2010/main" val="961446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733A6A7-E7EE-42C5-88DE-B09D16B38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EE31663-3CFB-7C7A-FEF7-1B58F1AD8F45}"/>
              </a:ext>
            </a:extLst>
          </p:cNvPr>
          <p:cNvSpPr>
            <a:spLocks noGrp="1"/>
          </p:cNvSpPr>
          <p:nvPr>
            <p:ph type="ctrTitle"/>
          </p:nvPr>
        </p:nvSpPr>
        <p:spPr>
          <a:xfrm>
            <a:off x="453142" y="2954226"/>
            <a:ext cx="5555624" cy="2232199"/>
          </a:xfrm>
        </p:spPr>
        <p:txBody>
          <a:bodyPr anchor="t">
            <a:normAutofit/>
          </a:bodyPr>
          <a:lstStyle/>
          <a:p>
            <a:pPr algn="l"/>
            <a:r>
              <a:rPr lang="en-US" dirty="0"/>
              <a:t>So how are they different?</a:t>
            </a:r>
            <a:endParaRPr lang="en-CA" dirty="0"/>
          </a:p>
        </p:txBody>
      </p:sp>
      <p:sp>
        <p:nvSpPr>
          <p:cNvPr id="44" name="Right Triangle 43">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2498EF98-5C70-3F89-345A-6E86E6250DA9}"/>
              </a:ext>
            </a:extLst>
          </p:cNvPr>
          <p:cNvPicPr>
            <a:picLocks noChangeAspect="1"/>
          </p:cNvPicPr>
          <p:nvPr/>
        </p:nvPicPr>
        <p:blipFill rotWithShape="1">
          <a:blip r:embed="rId2"/>
          <a:srcRect l="26385" r="15157"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2619655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4BDDC-F69C-0AB6-E447-E5D1B6F73B08}"/>
              </a:ext>
            </a:extLst>
          </p:cNvPr>
          <p:cNvSpPr>
            <a:spLocks noGrp="1"/>
          </p:cNvSpPr>
          <p:nvPr>
            <p:ph type="title"/>
          </p:nvPr>
        </p:nvSpPr>
        <p:spPr/>
        <p:txBody>
          <a:bodyPr/>
          <a:lstStyle/>
          <a:p>
            <a:r>
              <a:rPr lang="en-US" dirty="0"/>
              <a:t>Historical trend of </a:t>
            </a:r>
            <a:r>
              <a:rPr lang="en-US" b="1" dirty="0"/>
              <a:t>ride length </a:t>
            </a:r>
            <a:r>
              <a:rPr lang="en-US" dirty="0"/>
              <a:t>between membership</a:t>
            </a:r>
            <a:endParaRPr lang="en-CA" dirty="0"/>
          </a:p>
        </p:txBody>
      </p:sp>
      <p:pic>
        <p:nvPicPr>
          <p:cNvPr id="6" name="slide2" descr="Dashboard 2">
            <a:extLst>
              <a:ext uri="{FF2B5EF4-FFF2-40B4-BE49-F238E27FC236}">
                <a16:creationId xmlns:a16="http://schemas.microsoft.com/office/drawing/2014/main" id="{F4A54AD4-F25A-95BC-B97D-B3BDDD3810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4727" y="1702171"/>
            <a:ext cx="6134595" cy="4906448"/>
          </a:xfrm>
          <a:prstGeom prst="rect">
            <a:avLst/>
          </a:prstGeom>
        </p:spPr>
      </p:pic>
      <p:sp>
        <p:nvSpPr>
          <p:cNvPr id="7" name="TextBox 6">
            <a:extLst>
              <a:ext uri="{FF2B5EF4-FFF2-40B4-BE49-F238E27FC236}">
                <a16:creationId xmlns:a16="http://schemas.microsoft.com/office/drawing/2014/main" id="{5A941CFB-19EF-B4A5-29CC-0B47A8114BA6}"/>
              </a:ext>
            </a:extLst>
          </p:cNvPr>
          <p:cNvSpPr txBox="1"/>
          <p:nvPr/>
        </p:nvSpPr>
        <p:spPr>
          <a:xfrm>
            <a:off x="457200" y="2828835"/>
            <a:ext cx="4146698"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Casual riders spend more time </a:t>
            </a:r>
            <a:r>
              <a:rPr lang="en-US" dirty="0">
                <a:solidFill>
                  <a:schemeClr val="bg1"/>
                </a:solidFill>
              </a:rPr>
              <a:t>in a single session than an annual member</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Casual riders typically spend 6 minutes </a:t>
            </a:r>
            <a:r>
              <a:rPr lang="en-US" dirty="0">
                <a:solidFill>
                  <a:schemeClr val="bg1"/>
                </a:solidFill>
              </a:rPr>
              <a:t>more than annual members</a:t>
            </a:r>
          </a:p>
          <a:p>
            <a:pPr marL="285750" indent="-285750">
              <a:buFont typeface="Arial" panose="020B0604020202020204" pitchFamily="34" charset="0"/>
              <a:buChar char="•"/>
            </a:pPr>
            <a:endParaRPr lang="en-CA" dirty="0">
              <a:solidFill>
                <a:schemeClr val="bg1"/>
              </a:solidFill>
            </a:endParaRPr>
          </a:p>
        </p:txBody>
      </p:sp>
      <p:pic>
        <p:nvPicPr>
          <p:cNvPr id="4" name="Picture 3">
            <a:extLst>
              <a:ext uri="{FF2B5EF4-FFF2-40B4-BE49-F238E27FC236}">
                <a16:creationId xmlns:a16="http://schemas.microsoft.com/office/drawing/2014/main" id="{C861D097-3E66-8DB4-C916-345DB70B47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4726" y="1702169"/>
            <a:ext cx="6134596" cy="4906449"/>
          </a:xfrm>
          <a:prstGeom prst="rect">
            <a:avLst/>
          </a:prstGeom>
        </p:spPr>
      </p:pic>
    </p:spTree>
    <p:extLst>
      <p:ext uri="{BB962C8B-B14F-4D97-AF65-F5344CB8AC3E}">
        <p14:creationId xmlns:p14="http://schemas.microsoft.com/office/powerpoint/2010/main" val="1558212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4BDDC-F69C-0AB6-E447-E5D1B6F73B08}"/>
              </a:ext>
            </a:extLst>
          </p:cNvPr>
          <p:cNvSpPr>
            <a:spLocks noGrp="1"/>
          </p:cNvSpPr>
          <p:nvPr>
            <p:ph type="title"/>
          </p:nvPr>
        </p:nvSpPr>
        <p:spPr/>
        <p:txBody>
          <a:bodyPr/>
          <a:lstStyle/>
          <a:p>
            <a:r>
              <a:rPr lang="en-US" dirty="0"/>
              <a:t>Historical trend of </a:t>
            </a:r>
            <a:r>
              <a:rPr lang="en-US" b="1" dirty="0"/>
              <a:t>distance</a:t>
            </a:r>
            <a:r>
              <a:rPr lang="en-US" dirty="0"/>
              <a:t> between membership</a:t>
            </a:r>
            <a:endParaRPr lang="en-CA" dirty="0"/>
          </a:p>
        </p:txBody>
      </p:sp>
      <p:sp>
        <p:nvSpPr>
          <p:cNvPr id="7" name="TextBox 6">
            <a:extLst>
              <a:ext uri="{FF2B5EF4-FFF2-40B4-BE49-F238E27FC236}">
                <a16:creationId xmlns:a16="http://schemas.microsoft.com/office/drawing/2014/main" id="{5A941CFB-19EF-B4A5-29CC-0B47A8114BA6}"/>
              </a:ext>
            </a:extLst>
          </p:cNvPr>
          <p:cNvSpPr txBox="1"/>
          <p:nvPr/>
        </p:nvSpPr>
        <p:spPr>
          <a:xfrm>
            <a:off x="457200" y="2828835"/>
            <a:ext cx="4146698"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Casual riders travel further </a:t>
            </a:r>
            <a:r>
              <a:rPr lang="en-US" dirty="0">
                <a:solidFill>
                  <a:schemeClr val="bg1"/>
                </a:solidFill>
              </a:rPr>
              <a:t>than annual members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Casual riders typically travel 270 meters more than annual members</a:t>
            </a:r>
            <a:endParaRPr lang="en-CA" b="1" dirty="0">
              <a:solidFill>
                <a:schemeClr val="bg1"/>
              </a:solidFill>
            </a:endParaRPr>
          </a:p>
        </p:txBody>
      </p:sp>
      <p:pic>
        <p:nvPicPr>
          <p:cNvPr id="12" name="Picture 11">
            <a:extLst>
              <a:ext uri="{FF2B5EF4-FFF2-40B4-BE49-F238E27FC236}">
                <a16:creationId xmlns:a16="http://schemas.microsoft.com/office/drawing/2014/main" id="{5A29D54D-9415-18BF-708B-C8E2092428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1852" y="1690688"/>
            <a:ext cx="6156252" cy="4923769"/>
          </a:xfrm>
          <a:prstGeom prst="rect">
            <a:avLst/>
          </a:prstGeom>
        </p:spPr>
      </p:pic>
    </p:spTree>
    <p:extLst>
      <p:ext uri="{BB962C8B-B14F-4D97-AF65-F5344CB8AC3E}">
        <p14:creationId xmlns:p14="http://schemas.microsoft.com/office/powerpoint/2010/main" val="759716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4BDDC-F69C-0AB6-E447-E5D1B6F73B08}"/>
              </a:ext>
            </a:extLst>
          </p:cNvPr>
          <p:cNvSpPr>
            <a:spLocks noGrp="1"/>
          </p:cNvSpPr>
          <p:nvPr>
            <p:ph type="title"/>
          </p:nvPr>
        </p:nvSpPr>
        <p:spPr/>
        <p:txBody>
          <a:bodyPr/>
          <a:lstStyle/>
          <a:p>
            <a:r>
              <a:rPr lang="en-US" dirty="0"/>
              <a:t>Most popular destinations for users </a:t>
            </a:r>
            <a:endParaRPr lang="en-CA" dirty="0"/>
          </a:p>
        </p:txBody>
      </p:sp>
      <p:sp>
        <p:nvSpPr>
          <p:cNvPr id="7" name="TextBox 6">
            <a:extLst>
              <a:ext uri="{FF2B5EF4-FFF2-40B4-BE49-F238E27FC236}">
                <a16:creationId xmlns:a16="http://schemas.microsoft.com/office/drawing/2014/main" id="{5A941CFB-19EF-B4A5-29CC-0B47A8114BA6}"/>
              </a:ext>
            </a:extLst>
          </p:cNvPr>
          <p:cNvSpPr txBox="1"/>
          <p:nvPr/>
        </p:nvSpPr>
        <p:spPr>
          <a:xfrm>
            <a:off x="457200" y="2828835"/>
            <a:ext cx="4146698" cy="313932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Most of the activities</a:t>
            </a:r>
            <a:r>
              <a:rPr lang="en-US" b="1" dirty="0">
                <a:solidFill>
                  <a:schemeClr val="bg1"/>
                </a:solidFill>
              </a:rPr>
              <a:t> booms during the weekend</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Casual riders use the service more often for popular locations which also happens to be </a:t>
            </a:r>
            <a:r>
              <a:rPr lang="en-US" b="1" dirty="0">
                <a:solidFill>
                  <a:schemeClr val="bg1"/>
                </a:solidFill>
              </a:rPr>
              <a:t>attractions</a:t>
            </a: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r>
              <a:rPr lang="en-US" dirty="0">
                <a:solidFill>
                  <a:schemeClr val="bg1"/>
                </a:solidFill>
              </a:rPr>
              <a:t>Casual riders appears to use the service to travel to various attractions </a:t>
            </a:r>
          </a:p>
          <a:p>
            <a:pPr marL="285750" indent="-285750">
              <a:buFont typeface="Arial" panose="020B0604020202020204" pitchFamily="34" charset="0"/>
              <a:buChar char="•"/>
            </a:pPr>
            <a:endParaRPr lang="en-CA" dirty="0">
              <a:solidFill>
                <a:schemeClr val="bg1"/>
              </a:solidFill>
            </a:endParaRPr>
          </a:p>
        </p:txBody>
      </p:sp>
      <p:pic>
        <p:nvPicPr>
          <p:cNvPr id="5" name="Picture 4" descr="Chart, bar chart&#10;&#10;Description automatically generated">
            <a:extLst>
              <a:ext uri="{FF2B5EF4-FFF2-40B4-BE49-F238E27FC236}">
                <a16:creationId xmlns:a16="http://schemas.microsoft.com/office/drawing/2014/main" id="{E07EA508-B8B3-FACA-D566-CCA42925C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6156" y="1408184"/>
            <a:ext cx="6438644" cy="5149626"/>
          </a:xfrm>
          <a:prstGeom prst="rect">
            <a:avLst/>
          </a:prstGeom>
        </p:spPr>
      </p:pic>
      <p:sp>
        <p:nvSpPr>
          <p:cNvPr id="3" name="Rectangle 2">
            <a:extLst>
              <a:ext uri="{FF2B5EF4-FFF2-40B4-BE49-F238E27FC236}">
                <a16:creationId xmlns:a16="http://schemas.microsoft.com/office/drawing/2014/main" id="{AB2D52FA-2F99-AE3F-5EFD-0B158CE261B9}"/>
              </a:ext>
            </a:extLst>
          </p:cNvPr>
          <p:cNvSpPr/>
          <p:nvPr/>
        </p:nvSpPr>
        <p:spPr>
          <a:xfrm>
            <a:off x="5390707" y="1881963"/>
            <a:ext cx="6156252" cy="7761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926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733A6A7-E7EE-42C5-88DE-B09D16B38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EE31663-3CFB-7C7A-FEF7-1B58F1AD8F45}"/>
              </a:ext>
            </a:extLst>
          </p:cNvPr>
          <p:cNvSpPr>
            <a:spLocks noGrp="1"/>
          </p:cNvSpPr>
          <p:nvPr>
            <p:ph type="ctrTitle"/>
          </p:nvPr>
        </p:nvSpPr>
        <p:spPr>
          <a:xfrm>
            <a:off x="453142" y="2954226"/>
            <a:ext cx="5555624" cy="2232199"/>
          </a:xfrm>
        </p:spPr>
        <p:txBody>
          <a:bodyPr anchor="t">
            <a:normAutofit/>
          </a:bodyPr>
          <a:lstStyle/>
          <a:p>
            <a:pPr algn="l"/>
            <a:r>
              <a:rPr lang="en-US" dirty="0"/>
              <a:t>So, what can we do?</a:t>
            </a:r>
            <a:endParaRPr lang="en-CA" dirty="0"/>
          </a:p>
        </p:txBody>
      </p:sp>
      <p:sp>
        <p:nvSpPr>
          <p:cNvPr id="44" name="Right Triangle 43">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2498EF98-5C70-3F89-345A-6E86E6250DA9}"/>
              </a:ext>
            </a:extLst>
          </p:cNvPr>
          <p:cNvPicPr>
            <a:picLocks noChangeAspect="1"/>
          </p:cNvPicPr>
          <p:nvPr/>
        </p:nvPicPr>
        <p:blipFill rotWithShape="1">
          <a:blip r:embed="rId2"/>
          <a:srcRect l="26385" r="15157"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3076272944"/>
      </p:ext>
    </p:extLst>
  </p:cSld>
  <p:clrMapOvr>
    <a:masterClrMapping/>
  </p:clrMapOvr>
</p:sld>
</file>

<file path=ppt/theme/theme1.xml><?xml version="1.0" encoding="utf-8"?>
<a:theme xmlns:a="http://schemas.openxmlformats.org/drawingml/2006/main" name="Sine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TotalTime>
  <Words>1042</Words>
  <Application>Microsoft Office PowerPoint</Application>
  <PresentationFormat>Widescreen</PresentationFormat>
  <Paragraphs>84</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Calibri</vt:lpstr>
      <vt:lpstr>Posterama</vt:lpstr>
      <vt:lpstr>SineVTI</vt:lpstr>
      <vt:lpstr>Cyclistic Bike Share </vt:lpstr>
      <vt:lpstr>Goals for the presentation:</vt:lpstr>
      <vt:lpstr>What are we talking about?</vt:lpstr>
      <vt:lpstr>Objective</vt:lpstr>
      <vt:lpstr>So how are they different?</vt:lpstr>
      <vt:lpstr>Historical trend of ride length between membership</vt:lpstr>
      <vt:lpstr>Historical trend of distance between membership</vt:lpstr>
      <vt:lpstr>Most popular destinations for users </vt:lpstr>
      <vt:lpstr>So, what can we do?</vt:lpstr>
      <vt:lpstr>Based on our preliminary analysis:</vt:lpstr>
      <vt:lpstr>So, what can we do based on our analyses?</vt:lpstr>
      <vt:lpstr>Limitations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 Share </dc:title>
  <dc:creator>Alex Kim</dc:creator>
  <cp:lastModifiedBy>Alex Kim</cp:lastModifiedBy>
  <cp:revision>96</cp:revision>
  <dcterms:created xsi:type="dcterms:W3CDTF">2022-10-01T12:08:46Z</dcterms:created>
  <dcterms:modified xsi:type="dcterms:W3CDTF">2022-10-09T18:18:18Z</dcterms:modified>
</cp:coreProperties>
</file>