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1" r:id="rId9"/>
    <p:sldId id="270" r:id="rId10"/>
    <p:sldId id="275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0BB"/>
    <a:srgbClr val="D2E2EE"/>
    <a:srgbClr val="ACC7D7"/>
    <a:srgbClr val="EEEEEE"/>
    <a:srgbClr val="FFFFFF"/>
    <a:srgbClr val="99C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/>
    <p:restoredTop sz="94567"/>
  </p:normalViewPr>
  <p:slideViewPr>
    <p:cSldViewPr snapToGrid="0">
      <p:cViewPr varScale="1">
        <p:scale>
          <a:sx n="89" d="100"/>
          <a:sy n="8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723B-1556-7D40-B55B-793BCDD62646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9957-D19D-874E-A53A-709BB8498C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40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C9957-D19D-874E-A53A-709BB8498C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43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C9957-D19D-874E-A53A-709BB8498C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70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E2C38-99B8-9722-389E-A8685BC6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BFAC78-CAE2-37D9-DA6F-8E3D9585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7EF282-2218-B038-DFFC-033A0E21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8791AA-DE43-737B-FEA1-CE1D114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F6DF71-39F5-2CBD-BD60-BF8699FC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04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F2D7C-FAF9-0C21-161A-336E3C61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132A42-80A0-40AF-80F2-330AC7D5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207C95-CD96-A163-06C7-B9EAC3AF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0D932B-E4C8-4FE4-51D9-73EF1A9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DDE88C-A293-BBAF-92D6-65AEB25E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0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DB286DA-763D-5F18-3926-502A742D2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4950F4-A61D-01CB-CAD8-0AC8C2AE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C0FBD9-2AAA-BF1C-8558-A6EAAFC4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F25546-1377-622E-492C-C048DD16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5C3E42-9262-E0E8-B59C-AFBC1120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39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38C14B-3D11-9868-56C6-A8E2FB5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1F979B-7D49-38AD-F2F6-3994C227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DBA3A9-BF33-D7E4-E691-65EEDD8B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FEC378-D39A-2F31-B8F4-C6D7C89D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32FBE-DF22-4D2F-E90E-D0E4E2B6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96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AFC00-A598-32D3-C2A8-23444216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2BA155-E083-48A5-8572-B3293303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A6E3-D512-2995-490C-0475628A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0BA084-22D2-DCE1-7D90-FEC844BB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304B10-B826-8A15-FA87-A51039EA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8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62760E-320D-FA78-5E6F-8E3961ED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CEE403-E62E-AE58-BEEB-E46C554BE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0D2AE-8EB1-F10A-B69A-C2C91B8CD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22F93A-EC3D-1F45-DF83-287E9F11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423B92-7B89-7B19-BB1D-5D543AB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565884-FE86-D656-3CDB-EA1CAB59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9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11BA3-2FA2-9850-F1BB-410C4739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04CD17-45B4-6DAA-555D-C4884071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61F7171-5C9D-8148-6F51-19701E29C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789F03-36C6-7E2F-4280-19A28768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8AC318-5DB7-F700-9792-F10A4DBC5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DA4596-4FF3-DA07-5F24-3CB7B632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B127DF-D35F-BFE5-1E4F-F28D8B6B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E0A880-EDEC-CC6C-D45A-B79CD7D4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90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15CC-C0B1-BEFF-7072-E67F1377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EF357B1-444A-52D5-E4FF-16F3FA58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3CDF65-A1BB-C1F1-BBDC-FAB74F6C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0B6F87-E915-5B98-B205-C0FF6B92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5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4133CD8-F28C-A5DA-4AD5-D4016EF0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3E1A27-C27E-7911-5C7C-543F9261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887BFA-D1D6-E0D1-4845-BA2D6A00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606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96EFE-3F07-23AA-3660-3053B8BC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0CD15C-7C2B-1ADB-508F-FBB400D0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DC3856-2E23-8FEF-AE96-78960637A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855723-9AAF-6898-515C-CE3F01E9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BC20DD-2E77-CB2F-89D0-D569A35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00D8D5-FB33-584E-8BE7-6623780B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71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912E3-C1F1-D7B1-558B-55AB4239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F3B716-77F2-F547-6FA0-CD5BA92B8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A38469-DA86-01EC-3B5A-C6A3EDA8D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F0A3E9-D79A-EDD4-8C7A-6809245B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E2E2B-057E-6877-C671-003BA1D5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C94894-1C44-B98F-179D-5B67044A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73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7A99CD-B1BA-70D2-62B3-97BA44C2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C51526-C80C-F742-B363-833058A0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AFCA5-3056-F92E-1D2A-1A9F2974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9C993-DCF8-0B40-92A3-BACD385179B7}" type="datetimeFigureOut">
              <a:rPr lang="it-IT" smtClean="0"/>
              <a:t>26/05/25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6656A-F5B0-9FF2-A9F8-456DEDB52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B227C4-B9CC-7097-C4A2-8558864C8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70955-4BF6-D843-A84B-4C56D2EE57B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D973088-4234-CE69-98B9-8C59AF9605B2}"/>
              </a:ext>
            </a:extLst>
          </p:cNvPr>
          <p:cNvSpPr/>
          <p:nvPr userDrawn="1"/>
        </p:nvSpPr>
        <p:spPr>
          <a:xfrm>
            <a:off x="0" y="0"/>
            <a:ext cx="12192000" cy="938151"/>
          </a:xfrm>
          <a:prstGeom prst="rect">
            <a:avLst/>
          </a:prstGeom>
          <a:solidFill>
            <a:srgbClr val="017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3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jp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96E932DF-6699-1820-B625-0D7A7AA7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6338"/>
            <a:ext cx="9144000" cy="1655762"/>
          </a:xfrm>
        </p:spPr>
        <p:txBody>
          <a:bodyPr>
            <a:normAutofit/>
          </a:bodyPr>
          <a:lstStyle/>
          <a:p>
            <a:r>
              <a:rPr lang="it-IT" sz="4400" dirty="0"/>
              <a:t>ATALANTA UNDER 23</a:t>
            </a:r>
          </a:p>
        </p:txBody>
      </p:sp>
      <p:pic>
        <p:nvPicPr>
          <p:cNvPr id="4" name="Immagine 3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F0F1D39A-FB94-9477-48F6-3F1CD229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92" y="1549400"/>
            <a:ext cx="2152415" cy="2794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0A8CE2-6238-627F-8758-EDF7A44C1111}"/>
              </a:ext>
            </a:extLst>
          </p:cNvPr>
          <p:cNvSpPr txBox="1"/>
          <p:nvPr/>
        </p:nvSpPr>
        <p:spPr>
          <a:xfrm>
            <a:off x="4843748" y="6596390"/>
            <a:ext cx="2504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/>
              <a:t>Valutazione Playoff</a:t>
            </a:r>
          </a:p>
        </p:txBody>
      </p:sp>
    </p:spTree>
    <p:extLst>
      <p:ext uri="{BB962C8B-B14F-4D97-AF65-F5344CB8AC3E}">
        <p14:creationId xmlns:p14="http://schemas.microsoft.com/office/powerpoint/2010/main" val="10767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12C67-9BA7-46A5-EF48-6CCA42E7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8971A406-88BA-6CA0-FD6D-E745B75D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F47926-6D0F-B9B2-A291-056E421E204A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02F7B9-8EAF-CC9F-C2F6-EB081F94A951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2E6633A-F15E-F8EB-19B1-B21811E3B2FA}"/>
              </a:ext>
            </a:extLst>
          </p:cNvPr>
          <p:cNvSpPr/>
          <p:nvPr/>
        </p:nvSpPr>
        <p:spPr>
          <a:xfrm>
            <a:off x="524007" y="4440937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2696ED-9155-680F-EF11-2BA786A42F9B}"/>
              </a:ext>
            </a:extLst>
          </p:cNvPr>
          <p:cNvSpPr txBox="1"/>
          <p:nvPr/>
        </p:nvSpPr>
        <p:spPr>
          <a:xfrm>
            <a:off x="504375" y="4827416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44,63%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0ED2A9-8ECE-B6F3-6A88-DD7C9A73EE7D}"/>
              </a:ext>
            </a:extLst>
          </p:cNvPr>
          <p:cNvSpPr txBox="1"/>
          <p:nvPr/>
        </p:nvSpPr>
        <p:spPr>
          <a:xfrm>
            <a:off x="504375" y="539784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536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1130193-B403-AE0C-172C-79FD8115FD84}"/>
              </a:ext>
            </a:extLst>
          </p:cNvPr>
          <p:cNvSpPr txBox="1"/>
          <p:nvPr/>
        </p:nvSpPr>
        <p:spPr>
          <a:xfrm>
            <a:off x="192195" y="3584545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Duelli</a:t>
            </a:r>
          </a:p>
        </p:txBody>
      </p:sp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5E978D6E-6E97-0478-A254-1178D5E8C25E}"/>
              </a:ext>
            </a:extLst>
          </p:cNvPr>
          <p:cNvCxnSpPr>
            <a:cxnSpLocks/>
          </p:cNvCxnSpPr>
          <p:nvPr/>
        </p:nvCxnSpPr>
        <p:spPr>
          <a:xfrm>
            <a:off x="2566247" y="392309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F41538C-B25D-5C49-A3AB-43AC77724E1B}"/>
              </a:ext>
            </a:extLst>
          </p:cNvPr>
          <p:cNvSpPr txBox="1"/>
          <p:nvPr/>
        </p:nvSpPr>
        <p:spPr>
          <a:xfrm>
            <a:off x="2580335" y="3584545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Duelli offensivi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04661E2-0E78-F319-4DFC-B860B32EE664}"/>
              </a:ext>
            </a:extLst>
          </p:cNvPr>
          <p:cNvSpPr/>
          <p:nvPr/>
        </p:nvSpPr>
        <p:spPr>
          <a:xfrm>
            <a:off x="2950446" y="4392341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CBF47AC-E8D2-1FAC-6EF4-9B380F5F89A4}"/>
              </a:ext>
            </a:extLst>
          </p:cNvPr>
          <p:cNvSpPr txBox="1"/>
          <p:nvPr/>
        </p:nvSpPr>
        <p:spPr>
          <a:xfrm>
            <a:off x="2950446" y="479232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33,17%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EB853B6-2C19-D7EA-6808-3A82A4E7EDE3}"/>
              </a:ext>
            </a:extLst>
          </p:cNvPr>
          <p:cNvSpPr txBox="1"/>
          <p:nvPr/>
        </p:nvSpPr>
        <p:spPr>
          <a:xfrm>
            <a:off x="2957834" y="538185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170BB"/>
                </a:solidFill>
              </a:rPr>
              <a:t>135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80A2465-3820-8C42-6E12-10B5E8152B09}"/>
              </a:ext>
            </a:extLst>
          </p:cNvPr>
          <p:cNvSpPr txBox="1"/>
          <p:nvPr/>
        </p:nvSpPr>
        <p:spPr>
          <a:xfrm>
            <a:off x="4961776" y="3584545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Duelli difensivi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86610F56-EE59-B908-BA82-DEE6B3C38D65}"/>
              </a:ext>
            </a:extLst>
          </p:cNvPr>
          <p:cNvSpPr/>
          <p:nvPr/>
        </p:nvSpPr>
        <p:spPr>
          <a:xfrm>
            <a:off x="5331887" y="4392341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E0B8612-E15E-7A70-266F-1893E597FAA1}"/>
              </a:ext>
            </a:extLst>
          </p:cNvPr>
          <p:cNvSpPr txBox="1"/>
          <p:nvPr/>
        </p:nvSpPr>
        <p:spPr>
          <a:xfrm>
            <a:off x="5331887" y="479232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59,05%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D4A2776-D3CA-33EA-C906-41A082BA47CB}"/>
              </a:ext>
            </a:extLst>
          </p:cNvPr>
          <p:cNvSpPr txBox="1"/>
          <p:nvPr/>
        </p:nvSpPr>
        <p:spPr>
          <a:xfrm>
            <a:off x="5309388" y="539784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212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37B4B17-CCF6-BB87-24F1-501CD1058991}"/>
              </a:ext>
            </a:extLst>
          </p:cNvPr>
          <p:cNvSpPr txBox="1"/>
          <p:nvPr/>
        </p:nvSpPr>
        <p:spPr>
          <a:xfrm>
            <a:off x="7343217" y="3584545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Duelli aerei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10D1B70D-E968-B54E-BA89-8FFF84253784}"/>
              </a:ext>
            </a:extLst>
          </p:cNvPr>
          <p:cNvSpPr/>
          <p:nvPr/>
        </p:nvSpPr>
        <p:spPr>
          <a:xfrm>
            <a:off x="7713328" y="4392341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D986E7D-3F65-ED76-F8E3-9B79236D81CD}"/>
              </a:ext>
            </a:extLst>
          </p:cNvPr>
          <p:cNvSpPr txBox="1"/>
          <p:nvPr/>
        </p:nvSpPr>
        <p:spPr>
          <a:xfrm>
            <a:off x="7720716" y="479232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38,97%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B6EB5D1-B48F-3340-3186-57CB91D81058}"/>
              </a:ext>
            </a:extLst>
          </p:cNvPr>
          <p:cNvSpPr txBox="1"/>
          <p:nvPr/>
        </p:nvSpPr>
        <p:spPr>
          <a:xfrm>
            <a:off x="7713328" y="538351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170BB"/>
                </a:solidFill>
              </a:rPr>
              <a:t>83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9ADB7B0A-AC26-CB5B-3CF8-324275917472}"/>
              </a:ext>
            </a:extLst>
          </p:cNvPr>
          <p:cNvSpPr txBox="1"/>
          <p:nvPr/>
        </p:nvSpPr>
        <p:spPr>
          <a:xfrm>
            <a:off x="9724658" y="3584545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Dribbling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63BB1DAB-9F06-ECFD-479F-690A7DFE9C78}"/>
              </a:ext>
            </a:extLst>
          </p:cNvPr>
          <p:cNvSpPr/>
          <p:nvPr/>
        </p:nvSpPr>
        <p:spPr>
          <a:xfrm>
            <a:off x="10094769" y="4392341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E4F0A98-7DC3-CAFD-A9E8-6499EC30D5EF}"/>
              </a:ext>
            </a:extLst>
          </p:cNvPr>
          <p:cNvSpPr txBox="1"/>
          <p:nvPr/>
        </p:nvSpPr>
        <p:spPr>
          <a:xfrm>
            <a:off x="10094769" y="479232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47,83%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4D42F1C-2DFE-A107-C97E-2B992DF0C1A6}"/>
              </a:ext>
            </a:extLst>
          </p:cNvPr>
          <p:cNvSpPr txBox="1"/>
          <p:nvPr/>
        </p:nvSpPr>
        <p:spPr>
          <a:xfrm>
            <a:off x="10094769" y="539784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55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EC0B605-3E9C-EF52-42CC-C8830B0A9DC3}"/>
              </a:ext>
            </a:extLst>
          </p:cNvPr>
          <p:cNvSpPr txBox="1"/>
          <p:nvPr/>
        </p:nvSpPr>
        <p:spPr>
          <a:xfrm>
            <a:off x="2587723" y="5840825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407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8C1CA98-C84D-49DD-1867-2AFBB1C39854}"/>
              </a:ext>
            </a:extLst>
          </p:cNvPr>
          <p:cNvSpPr txBox="1"/>
          <p:nvPr/>
        </p:nvSpPr>
        <p:spPr>
          <a:xfrm>
            <a:off x="4969164" y="5840825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359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1B109167-CCAF-9441-C70F-2E9C09B19FD4}"/>
              </a:ext>
            </a:extLst>
          </p:cNvPr>
          <p:cNvSpPr txBox="1"/>
          <p:nvPr/>
        </p:nvSpPr>
        <p:spPr>
          <a:xfrm>
            <a:off x="7350605" y="5840825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213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2C6C6518-02F2-C835-BB3A-F0D57D3FFAFF}"/>
              </a:ext>
            </a:extLst>
          </p:cNvPr>
          <p:cNvSpPr txBox="1"/>
          <p:nvPr/>
        </p:nvSpPr>
        <p:spPr>
          <a:xfrm>
            <a:off x="9732046" y="5840825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115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99A874-317B-286A-8657-649D7DE9381F}"/>
              </a:ext>
            </a:extLst>
          </p:cNvPr>
          <p:cNvSpPr txBox="1"/>
          <p:nvPr/>
        </p:nvSpPr>
        <p:spPr>
          <a:xfrm>
            <a:off x="206282" y="5847052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1201</a:t>
            </a: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70207C3F-852A-6DF1-45B2-A4BD487ADEF6}"/>
              </a:ext>
            </a:extLst>
          </p:cNvPr>
          <p:cNvCxnSpPr>
            <a:cxnSpLocks/>
          </p:cNvCxnSpPr>
          <p:nvPr/>
        </p:nvCxnSpPr>
        <p:spPr>
          <a:xfrm>
            <a:off x="183801" y="392309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7B34EFB2-D5B6-238F-9E8F-B40A7CC4594D}"/>
              </a:ext>
            </a:extLst>
          </p:cNvPr>
          <p:cNvCxnSpPr>
            <a:cxnSpLocks/>
          </p:cNvCxnSpPr>
          <p:nvPr/>
        </p:nvCxnSpPr>
        <p:spPr>
          <a:xfrm>
            <a:off x="4993949" y="3926873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75EFF4D-CD72-8F60-6116-E823C50C591D}"/>
              </a:ext>
            </a:extLst>
          </p:cNvPr>
          <p:cNvCxnSpPr>
            <a:cxnSpLocks/>
          </p:cNvCxnSpPr>
          <p:nvPr/>
        </p:nvCxnSpPr>
        <p:spPr>
          <a:xfrm>
            <a:off x="7401148" y="392309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BD291D4F-A734-9174-D937-593E6AA37657}"/>
              </a:ext>
            </a:extLst>
          </p:cNvPr>
          <p:cNvCxnSpPr>
            <a:cxnSpLocks/>
          </p:cNvCxnSpPr>
          <p:nvPr/>
        </p:nvCxnSpPr>
        <p:spPr>
          <a:xfrm>
            <a:off x="9782589" y="3939752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07EF76-BC5A-BCA9-B746-523F6558A056}"/>
              </a:ext>
            </a:extLst>
          </p:cNvPr>
          <p:cNvSpPr txBox="1"/>
          <p:nvPr/>
        </p:nvSpPr>
        <p:spPr>
          <a:xfrm>
            <a:off x="4785490" y="951880"/>
            <a:ext cx="26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Possesso palla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8F8A1A75-B044-A895-CD25-B96B719C00BB}"/>
              </a:ext>
            </a:extLst>
          </p:cNvPr>
          <p:cNvCxnSpPr>
            <a:cxnSpLocks/>
          </p:cNvCxnSpPr>
          <p:nvPr/>
        </p:nvCxnSpPr>
        <p:spPr>
          <a:xfrm>
            <a:off x="5098269" y="12904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EF47378-252B-52C3-1E85-A8B483F9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96168"/>
              </p:ext>
            </p:extLst>
          </p:nvPr>
        </p:nvGraphicFramePr>
        <p:xfrm>
          <a:off x="195939" y="1531534"/>
          <a:ext cx="11800120" cy="165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613664461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3464358333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1187555513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2460349796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1070890645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2830791173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3039184237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166481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Media/90’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Numero di possessi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&lt;5’’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5’’-15’’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15’’-45’’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&lt;45’’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Durata media possesso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020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58,5%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473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13,83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097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AVVERSARI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50,0%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496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12,17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3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0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94B4E-BFA9-CA60-7D2D-66C8934AB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DAB8F989-6016-B077-2714-C08702316280}"/>
              </a:ext>
            </a:extLst>
          </p:cNvPr>
          <p:cNvCxnSpPr>
            <a:cxnSpLocks/>
          </p:cNvCxnSpPr>
          <p:nvPr/>
        </p:nvCxnSpPr>
        <p:spPr>
          <a:xfrm>
            <a:off x="6096000" y="1454997"/>
            <a:ext cx="0" cy="4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258CC9-A0EB-3A3E-339D-B4EEDB1E0A1A}"/>
              </a:ext>
            </a:extLst>
          </p:cNvPr>
          <p:cNvSpPr txBox="1"/>
          <p:nvPr/>
        </p:nvSpPr>
        <p:spPr>
          <a:xfrm>
            <a:off x="1968514" y="957365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Palle recuperate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D738CD4-9132-FCA4-48CB-25D3E6140238}"/>
              </a:ext>
            </a:extLst>
          </p:cNvPr>
          <p:cNvCxnSpPr>
            <a:cxnSpLocks/>
          </p:cNvCxnSpPr>
          <p:nvPr/>
        </p:nvCxnSpPr>
        <p:spPr>
          <a:xfrm>
            <a:off x="1968514" y="130454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95A2D-CC66-61B3-3C19-1A4A3282AD5F}"/>
              </a:ext>
            </a:extLst>
          </p:cNvPr>
          <p:cNvSpPr txBox="1"/>
          <p:nvPr/>
        </p:nvSpPr>
        <p:spPr>
          <a:xfrm>
            <a:off x="8162214" y="957365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Palle perse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74AB1522-1D5A-31F1-AD93-0438FA2BBB97}"/>
              </a:ext>
            </a:extLst>
          </p:cNvPr>
          <p:cNvCxnSpPr>
            <a:cxnSpLocks/>
          </p:cNvCxnSpPr>
          <p:nvPr/>
        </p:nvCxnSpPr>
        <p:spPr>
          <a:xfrm>
            <a:off x="8162214" y="130454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4AEF037A-E6A0-61C1-130B-F103958DC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43690"/>
              </p:ext>
            </p:extLst>
          </p:nvPr>
        </p:nvGraphicFramePr>
        <p:xfrm>
          <a:off x="185744" y="1670897"/>
          <a:ext cx="5668520" cy="1240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04">
                  <a:extLst>
                    <a:ext uri="{9D8B030D-6E8A-4147-A177-3AD203B41FA5}">
                      <a16:colId xmlns:a16="http://schemas.microsoft.com/office/drawing/2014/main" val="2405350395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3061064351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1544713438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2992686297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348361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Totali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Propria trequarti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Trequarti avversaria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Trequarti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0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503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09233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AVVERSARI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521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209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90753"/>
                  </a:ext>
                </a:extLst>
              </a:tr>
            </a:tbl>
          </a:graphicData>
        </a:graphic>
      </p:graphicFrame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AD21785-DBEB-5DF6-6DF6-CD2F3B274AAC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AD4A0A-E456-6BC8-179C-406D358DCE8D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pic>
        <p:nvPicPr>
          <p:cNvPr id="28" name="Immagine 27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29173C4E-3003-B1E3-4BFC-E4523A09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03431FE-82BF-18D3-2FE9-46C130B38E33}"/>
              </a:ext>
            </a:extLst>
          </p:cNvPr>
          <p:cNvSpPr txBox="1"/>
          <p:nvPr/>
        </p:nvSpPr>
        <p:spPr>
          <a:xfrm>
            <a:off x="6685376" y="3087850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Palle intercettate</a:t>
            </a:r>
          </a:p>
        </p:txBody>
      </p: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C2F2F945-287C-9229-6EBD-F5DDE3BCB417}"/>
              </a:ext>
            </a:extLst>
          </p:cNvPr>
          <p:cNvCxnSpPr>
            <a:cxnSpLocks/>
          </p:cNvCxnSpPr>
          <p:nvPr/>
        </p:nvCxnSpPr>
        <p:spPr>
          <a:xfrm>
            <a:off x="6685376" y="34350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45EF46D3-7FE6-48BE-0B74-F2642C1A89DD}"/>
              </a:ext>
            </a:extLst>
          </p:cNvPr>
          <p:cNvSpPr/>
          <p:nvPr/>
        </p:nvSpPr>
        <p:spPr>
          <a:xfrm>
            <a:off x="7063682" y="3603905"/>
            <a:ext cx="1334288" cy="123434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3F83BBE-08E5-0F58-A760-5126D0852A0B}"/>
              </a:ext>
            </a:extLst>
          </p:cNvPr>
          <p:cNvSpPr txBox="1"/>
          <p:nvPr/>
        </p:nvSpPr>
        <p:spPr>
          <a:xfrm>
            <a:off x="7063682" y="3982970"/>
            <a:ext cx="133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222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D3066AC-E92F-9274-8EA4-9F7B0DA01947}"/>
              </a:ext>
            </a:extLst>
          </p:cNvPr>
          <p:cNvSpPr txBox="1"/>
          <p:nvPr/>
        </p:nvSpPr>
        <p:spPr>
          <a:xfrm>
            <a:off x="9406767" y="3090446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Intensità pressing</a:t>
            </a:r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6EFC3D7D-4580-FCFE-FA6F-D014F46486B4}"/>
              </a:ext>
            </a:extLst>
          </p:cNvPr>
          <p:cNvCxnSpPr>
            <a:cxnSpLocks/>
          </p:cNvCxnSpPr>
          <p:nvPr/>
        </p:nvCxnSpPr>
        <p:spPr>
          <a:xfrm>
            <a:off x="9406767" y="3437630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e 35">
            <a:extLst>
              <a:ext uri="{FF2B5EF4-FFF2-40B4-BE49-F238E27FC236}">
                <a16:creationId xmlns:a16="http://schemas.microsoft.com/office/drawing/2014/main" id="{DFDEFA7C-6669-B8CC-A9B0-239E74ACFA85}"/>
              </a:ext>
            </a:extLst>
          </p:cNvPr>
          <p:cNvSpPr/>
          <p:nvPr/>
        </p:nvSpPr>
        <p:spPr>
          <a:xfrm>
            <a:off x="9914263" y="3603905"/>
            <a:ext cx="1334288" cy="1234340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DD0BF68-E01D-10D4-1790-764B984978ED}"/>
              </a:ext>
            </a:extLst>
          </p:cNvPr>
          <p:cNvSpPr txBox="1"/>
          <p:nvPr/>
        </p:nvSpPr>
        <p:spPr>
          <a:xfrm>
            <a:off x="9914263" y="3974340"/>
            <a:ext cx="1334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9,17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53225A7C-A909-1D5D-B358-E24CE6C443A0}"/>
              </a:ext>
            </a:extLst>
          </p:cNvPr>
          <p:cNvSpPr/>
          <p:nvPr/>
        </p:nvSpPr>
        <p:spPr>
          <a:xfrm>
            <a:off x="3531709" y="3527345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1B5AB8-2101-E116-EA61-A2BBDB085E88}"/>
              </a:ext>
            </a:extLst>
          </p:cNvPr>
          <p:cNvSpPr txBox="1"/>
          <p:nvPr/>
        </p:nvSpPr>
        <p:spPr>
          <a:xfrm>
            <a:off x="3531709" y="390949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11,33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A58EEEA-4714-20E8-6F6A-3F5B3DEFA101}"/>
              </a:ext>
            </a:extLst>
          </p:cNvPr>
          <p:cNvSpPr txBox="1"/>
          <p:nvPr/>
        </p:nvSpPr>
        <p:spPr>
          <a:xfrm>
            <a:off x="3160494" y="3082021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Falli subiti</a:t>
            </a:r>
          </a:p>
        </p:txBody>
      </p:sp>
      <p:cxnSp>
        <p:nvCxnSpPr>
          <p:cNvPr id="43" name="Connettore 1 42">
            <a:extLst>
              <a:ext uri="{FF2B5EF4-FFF2-40B4-BE49-F238E27FC236}">
                <a16:creationId xmlns:a16="http://schemas.microsoft.com/office/drawing/2014/main" id="{428AE838-C81C-0B5A-A9D5-FC8F92793D8A}"/>
              </a:ext>
            </a:extLst>
          </p:cNvPr>
          <p:cNvCxnSpPr>
            <a:cxnSpLocks/>
          </p:cNvCxnSpPr>
          <p:nvPr/>
        </p:nvCxnSpPr>
        <p:spPr>
          <a:xfrm>
            <a:off x="3160494" y="3429205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B4589552-927E-C150-037F-89ECA99BEC37}"/>
              </a:ext>
            </a:extLst>
          </p:cNvPr>
          <p:cNvSpPr/>
          <p:nvPr/>
        </p:nvSpPr>
        <p:spPr>
          <a:xfrm>
            <a:off x="1064090" y="3535975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A4490CE-F314-79EF-AEFB-2DA231442C46}"/>
              </a:ext>
            </a:extLst>
          </p:cNvPr>
          <p:cNvSpPr txBox="1"/>
          <p:nvPr/>
        </p:nvSpPr>
        <p:spPr>
          <a:xfrm>
            <a:off x="1064090" y="3909494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170BB"/>
                </a:solidFill>
              </a:rPr>
              <a:t>13,00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DFDA21E-9A0A-67F6-C123-CD6B98A9D424}"/>
              </a:ext>
            </a:extLst>
          </p:cNvPr>
          <p:cNvSpPr txBox="1"/>
          <p:nvPr/>
        </p:nvSpPr>
        <p:spPr>
          <a:xfrm>
            <a:off x="751910" y="3082021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Falli commessi</a:t>
            </a:r>
          </a:p>
        </p:txBody>
      </p:sp>
      <p:cxnSp>
        <p:nvCxnSpPr>
          <p:cNvPr id="49" name="Connettore 1 48">
            <a:extLst>
              <a:ext uri="{FF2B5EF4-FFF2-40B4-BE49-F238E27FC236}">
                <a16:creationId xmlns:a16="http://schemas.microsoft.com/office/drawing/2014/main" id="{07410731-F3C2-D91A-E970-68F392CB1249}"/>
              </a:ext>
            </a:extLst>
          </p:cNvPr>
          <p:cNvCxnSpPr>
            <a:cxnSpLocks/>
          </p:cNvCxnSpPr>
          <p:nvPr/>
        </p:nvCxnSpPr>
        <p:spPr>
          <a:xfrm>
            <a:off x="751910" y="3429205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B668B993-7B78-0462-182C-1BD409C6C44B}"/>
              </a:ext>
            </a:extLst>
          </p:cNvPr>
          <p:cNvSpPr/>
          <p:nvPr/>
        </p:nvSpPr>
        <p:spPr>
          <a:xfrm>
            <a:off x="866983" y="5599155"/>
            <a:ext cx="266504" cy="36933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FB35BBB6-AC4D-4E78-A214-3EDCF1FF9322}"/>
              </a:ext>
            </a:extLst>
          </p:cNvPr>
          <p:cNvSpPr/>
          <p:nvPr/>
        </p:nvSpPr>
        <p:spPr>
          <a:xfrm>
            <a:off x="866983" y="6049720"/>
            <a:ext cx="266504" cy="3693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1ADB7676-CAFD-2ED2-1A75-94FC5CC2EC06}"/>
              </a:ext>
            </a:extLst>
          </p:cNvPr>
          <p:cNvSpPr txBox="1"/>
          <p:nvPr/>
        </p:nvSpPr>
        <p:spPr>
          <a:xfrm>
            <a:off x="1133487" y="5639690"/>
            <a:ext cx="165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9 cartellini gialli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DD6C75C-7927-0932-A31B-FBEC31D841FE}"/>
              </a:ext>
            </a:extLst>
          </p:cNvPr>
          <p:cNvSpPr txBox="1"/>
          <p:nvPr/>
        </p:nvSpPr>
        <p:spPr>
          <a:xfrm>
            <a:off x="1133487" y="6079745"/>
            <a:ext cx="1651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1 cartellino rosso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5E7B9CE-0C81-40F1-9F5E-FD44EA7B9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89692"/>
              </p:ext>
            </p:extLst>
          </p:nvPr>
        </p:nvGraphicFramePr>
        <p:xfrm>
          <a:off x="6330770" y="1683501"/>
          <a:ext cx="5668520" cy="1240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704">
                  <a:extLst>
                    <a:ext uri="{9D8B030D-6E8A-4147-A177-3AD203B41FA5}">
                      <a16:colId xmlns:a16="http://schemas.microsoft.com/office/drawing/2014/main" val="2405350395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3061064351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1544713438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2992686297"/>
                    </a:ext>
                  </a:extLst>
                </a:gridCol>
                <a:gridCol w="1133704">
                  <a:extLst>
                    <a:ext uri="{9D8B030D-6E8A-4147-A177-3AD203B41FA5}">
                      <a16:colId xmlns:a16="http://schemas.microsoft.com/office/drawing/2014/main" val="3483617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sz="14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Totali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Propria trequarti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Trequarti avversaria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Trequarti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90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695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138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09233"/>
                  </a:ext>
                </a:extLst>
              </a:tr>
              <a:tr h="351469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AVVERSARI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674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333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90753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07468D-F1FA-8138-21BF-41D3821C43B7}"/>
              </a:ext>
            </a:extLst>
          </p:cNvPr>
          <p:cNvSpPr txBox="1"/>
          <p:nvPr/>
        </p:nvSpPr>
        <p:spPr>
          <a:xfrm>
            <a:off x="636047" y="4983350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78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A621D7-9ED8-3313-4BE1-0FC58AC9FB45}"/>
              </a:ext>
            </a:extLst>
          </p:cNvPr>
          <p:cNvSpPr txBox="1"/>
          <p:nvPr/>
        </p:nvSpPr>
        <p:spPr>
          <a:xfrm>
            <a:off x="3209934" y="4983349"/>
            <a:ext cx="2177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Totali: 68</a:t>
            </a:r>
          </a:p>
        </p:txBody>
      </p:sp>
    </p:spTree>
    <p:extLst>
      <p:ext uri="{BB962C8B-B14F-4D97-AF65-F5344CB8AC3E}">
        <p14:creationId xmlns:p14="http://schemas.microsoft.com/office/powerpoint/2010/main" val="37779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93552-E129-97F2-E975-02897BDA2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41654"/>
              </p:ext>
            </p:extLst>
          </p:nvPr>
        </p:nvGraphicFramePr>
        <p:xfrm>
          <a:off x="849306" y="4427060"/>
          <a:ext cx="4258476" cy="220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238">
                  <a:extLst>
                    <a:ext uri="{9D8B030D-6E8A-4147-A177-3AD203B41FA5}">
                      <a16:colId xmlns:a16="http://schemas.microsoft.com/office/drawing/2014/main" val="3215290781"/>
                    </a:ext>
                  </a:extLst>
                </a:gridCol>
                <a:gridCol w="2129238">
                  <a:extLst>
                    <a:ext uri="{9D8B030D-6E8A-4147-A177-3AD203B41FA5}">
                      <a16:colId xmlns:a16="http://schemas.microsoft.com/office/drawing/2014/main" val="1941433946"/>
                    </a:ext>
                  </a:extLst>
                </a:gridCol>
              </a:tblGrid>
              <a:tr h="49729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1^ MAGLIA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2^ MAGLIA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86726"/>
                  </a:ext>
                </a:extLst>
              </a:tr>
              <a:tr h="170504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68777"/>
                  </a:ext>
                </a:extLst>
              </a:tr>
            </a:tbl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C18DB8B0-4E01-5659-1EA2-52DFD935C15C}"/>
              </a:ext>
            </a:extLst>
          </p:cNvPr>
          <p:cNvSpPr/>
          <p:nvPr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99C6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dirty="0"/>
              <a:t>ATALANTA BERGAMASCA CALCIO UNDER 23</a:t>
            </a:r>
          </a:p>
          <a:p>
            <a:pPr algn="ctr"/>
            <a:r>
              <a:rPr lang="it-IT" dirty="0"/>
              <a:t>Bergamo (BG)</a:t>
            </a:r>
          </a:p>
          <a:p>
            <a:pPr algn="ctr"/>
            <a:endParaRPr lang="it-IT" dirty="0"/>
          </a:p>
        </p:txBody>
      </p:sp>
      <p:pic>
        <p:nvPicPr>
          <p:cNvPr id="5" name="Immagine 4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0C3C8C3A-1AAA-B8D5-423F-C47CC4C05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228600"/>
            <a:ext cx="1320800" cy="1714500"/>
          </a:xfrm>
          <a:prstGeom prst="rect">
            <a:avLst/>
          </a:prstGeom>
        </p:spPr>
      </p:pic>
      <p:pic>
        <p:nvPicPr>
          <p:cNvPr id="3" name="Immagine 2" descr="Immagine che contiene aria aperta, erba, cielo, campo&#10;&#10;Descrizione generata automaticamente">
            <a:extLst>
              <a:ext uri="{FF2B5EF4-FFF2-40B4-BE49-F238E27FC236}">
                <a16:creationId xmlns:a16="http://schemas.microsoft.com/office/drawing/2014/main" id="{8CC16B39-5006-E75A-5759-E7EFCCF7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35"/>
          <a:stretch/>
        </p:blipFill>
        <p:spPr>
          <a:xfrm>
            <a:off x="6096000" y="939800"/>
            <a:ext cx="6096000" cy="352451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0114FF-6FBF-66BC-ECDD-DC347BF53A1C}"/>
              </a:ext>
            </a:extLst>
          </p:cNvPr>
          <p:cNvSpPr txBox="1"/>
          <p:nvPr/>
        </p:nvSpPr>
        <p:spPr>
          <a:xfrm>
            <a:off x="8677655" y="282059"/>
            <a:ext cx="9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STADIO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E705D28-CBF4-70A1-9866-94D630C5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2302"/>
              </p:ext>
            </p:extLst>
          </p:nvPr>
        </p:nvGraphicFramePr>
        <p:xfrm>
          <a:off x="6096000" y="4464316"/>
          <a:ext cx="6096000" cy="239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70418464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63093458"/>
                    </a:ext>
                  </a:extLst>
                </a:gridCol>
              </a:tblGrid>
              <a:tr h="10418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STADIO COMUNALE </a:t>
                      </a:r>
                    </a:p>
                    <a:p>
                      <a:pPr algn="ctr"/>
                      <a:r>
                        <a:rPr lang="it-IT" sz="1600" b="0" dirty="0"/>
                        <a:t>Caravaggio (BG)</a:t>
                      </a:r>
                    </a:p>
                    <a:p>
                      <a:pPr algn="ctr"/>
                      <a:r>
                        <a:rPr lang="it-IT" sz="1600" b="0" dirty="0"/>
                        <a:t>Via Olimpia 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170B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41134"/>
                  </a:ext>
                </a:extLst>
              </a:tr>
              <a:tr h="452692">
                <a:tc>
                  <a:txBody>
                    <a:bodyPr/>
                    <a:lstStyle/>
                    <a:p>
                      <a:r>
                        <a:rPr lang="it-IT" dirty="0"/>
                        <a:t>Anno di costruzione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1977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18043"/>
                  </a:ext>
                </a:extLst>
              </a:tr>
              <a:tr h="452692">
                <a:tc>
                  <a:txBody>
                    <a:bodyPr/>
                    <a:lstStyle/>
                    <a:p>
                      <a:r>
                        <a:rPr lang="it-IT" dirty="0"/>
                        <a:t>Capienza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2180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61001"/>
                  </a:ext>
                </a:extLst>
              </a:tr>
              <a:tr h="446490">
                <a:tc>
                  <a:txBody>
                    <a:bodyPr/>
                    <a:lstStyle/>
                    <a:p>
                      <a:r>
                        <a:rPr lang="it-IT" dirty="0"/>
                        <a:t>Dimensioni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/>
                        <a:t>105x65m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761036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E8C745A-FA94-893D-3C5E-40FE892E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28751"/>
              </p:ext>
            </p:extLst>
          </p:nvPr>
        </p:nvGraphicFramePr>
        <p:xfrm>
          <a:off x="1" y="3429000"/>
          <a:ext cx="6096000" cy="78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499">
                  <a:extLst>
                    <a:ext uri="{9D8B030D-6E8A-4147-A177-3AD203B41FA5}">
                      <a16:colId xmlns:a16="http://schemas.microsoft.com/office/drawing/2014/main" val="429191910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2253551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7431033"/>
                    </a:ext>
                  </a:extLst>
                </a:gridCol>
              </a:tblGrid>
              <a:tr h="780522">
                <a:tc>
                  <a:txBody>
                    <a:bodyPr/>
                    <a:lstStyle/>
                    <a:p>
                      <a:pPr algn="l"/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Paese:</a:t>
                      </a:r>
                    </a:p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ITALIA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Competizione:</a:t>
                      </a:r>
                    </a:p>
                    <a:p>
                      <a:pPr algn="l"/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LEGA PRO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Fondazione: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848973"/>
                  </a:ext>
                </a:extLst>
              </a:tr>
            </a:tbl>
          </a:graphicData>
        </a:graphic>
      </p:graphicFrame>
      <p:pic>
        <p:nvPicPr>
          <p:cNvPr id="10" name="Immagine 9" descr="Immagine che contiene Rettangolo, statico, design&#10;&#10;Descrizione generata automaticamente">
            <a:extLst>
              <a:ext uri="{FF2B5EF4-FFF2-40B4-BE49-F238E27FC236}">
                <a16:creationId xmlns:a16="http://schemas.microsoft.com/office/drawing/2014/main" id="{0AAAE8EA-C83B-89CD-91C8-E703F581F7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982" b="18349"/>
          <a:stretch/>
        </p:blipFill>
        <p:spPr>
          <a:xfrm>
            <a:off x="1084427" y="3646539"/>
            <a:ext cx="582445" cy="345441"/>
          </a:xfrm>
          <a:prstGeom prst="rect">
            <a:avLst/>
          </a:prstGeom>
        </p:spPr>
      </p:pic>
      <p:pic>
        <p:nvPicPr>
          <p:cNvPr id="12" name="Immagine 11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27A7EB71-12E1-F0F1-FC88-989F7A3EA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633" y="3508638"/>
            <a:ext cx="425450" cy="621245"/>
          </a:xfrm>
          <a:prstGeom prst="rect">
            <a:avLst/>
          </a:prstGeom>
        </p:spPr>
      </p:pic>
      <p:pic>
        <p:nvPicPr>
          <p:cNvPr id="14" name="Immagine 13" descr="Immagine che contiene vestiti, Maglia sportiva, T-shirt, top&#10;&#10;Descrizione generata automaticamente">
            <a:extLst>
              <a:ext uri="{FF2B5EF4-FFF2-40B4-BE49-F238E27FC236}">
                <a16:creationId xmlns:a16="http://schemas.microsoft.com/office/drawing/2014/main" id="{DDC5B835-D250-59AA-5DFF-E84ED5D3E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633" y="4947178"/>
            <a:ext cx="1635128" cy="1635128"/>
          </a:xfrm>
          <a:prstGeom prst="rect">
            <a:avLst/>
          </a:prstGeom>
        </p:spPr>
      </p:pic>
      <p:pic>
        <p:nvPicPr>
          <p:cNvPr id="16" name="Immagine 15" descr="Immagine che contiene vestiti, Maglia sportiva, top, manica&#10;&#10;Descrizione generata automaticamente">
            <a:extLst>
              <a:ext uri="{FF2B5EF4-FFF2-40B4-BE49-F238E27FC236}">
                <a16:creationId xmlns:a16="http://schemas.microsoft.com/office/drawing/2014/main" id="{8F830789-A8DB-1366-4C41-7A984D101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427" y="4947178"/>
            <a:ext cx="1635128" cy="1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1730-095D-3DF6-B8FC-3A6BB4AFA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F5C47D4A-E94F-7C4C-8AB4-D65CBC04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6A7BEA-1F6A-669F-C499-1D0CB518D4B7}"/>
              </a:ext>
            </a:extLst>
          </p:cNvPr>
          <p:cNvSpPr txBox="1"/>
          <p:nvPr/>
        </p:nvSpPr>
        <p:spPr>
          <a:xfrm>
            <a:off x="813660" y="272533"/>
            <a:ext cx="250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 STAFF TECNICO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65D64D-A919-30D8-790F-F14AC1EA9025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F9C7BBB7-51C6-B917-585C-9211406AD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52827"/>
              </p:ext>
            </p:extLst>
          </p:nvPr>
        </p:nvGraphicFramePr>
        <p:xfrm>
          <a:off x="0" y="4378419"/>
          <a:ext cx="5185064" cy="2127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66">
                  <a:extLst>
                    <a:ext uri="{9D8B030D-6E8A-4147-A177-3AD203B41FA5}">
                      <a16:colId xmlns:a16="http://schemas.microsoft.com/office/drawing/2014/main" val="4062517438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2600337112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1964245959"/>
                    </a:ext>
                  </a:extLst>
                </a:gridCol>
                <a:gridCol w="1296266">
                  <a:extLst>
                    <a:ext uri="{9D8B030D-6E8A-4147-A177-3AD203B41FA5}">
                      <a16:colId xmlns:a16="http://schemas.microsoft.com/office/drawing/2014/main" val="2697779658"/>
                    </a:ext>
                  </a:extLst>
                </a:gridCol>
              </a:tblGrid>
              <a:tr h="985507">
                <a:tc gridSpan="4"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Allenatore</a:t>
                      </a:r>
                    </a:p>
                    <a:p>
                      <a:pPr algn="ctr"/>
                      <a:r>
                        <a:rPr lang="it-IT" b="0" dirty="0"/>
                        <a:t>FRANCESCO MODESTO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95260"/>
                  </a:ext>
                </a:extLst>
              </a:tr>
              <a:tr h="570968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Nazionalità</a:t>
                      </a:r>
                    </a:p>
                    <a:p>
                      <a:pPr algn="ctr"/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Età</a:t>
                      </a:r>
                    </a:p>
                    <a:p>
                      <a:pPr algn="ctr"/>
                      <a:r>
                        <a:rPr lang="it-IT" sz="14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Modulo</a:t>
                      </a:r>
                    </a:p>
                    <a:p>
                      <a:pPr algn="ctr"/>
                      <a:r>
                        <a:rPr lang="it-IT" sz="1400" b="0" dirty="0"/>
                        <a:t>1-3-4-2-1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In carica dal</a:t>
                      </a:r>
                    </a:p>
                    <a:p>
                      <a:pPr algn="ctr"/>
                      <a:r>
                        <a:rPr lang="it-IT" sz="1400" b="0" dirty="0"/>
                        <a:t>01/08/2023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29163"/>
                  </a:ext>
                </a:extLst>
              </a:tr>
              <a:tr h="570968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Partite</a:t>
                      </a:r>
                    </a:p>
                    <a:p>
                      <a:pPr algn="ctr"/>
                      <a:r>
                        <a:rPr lang="it-IT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Vittorie</a:t>
                      </a:r>
                    </a:p>
                    <a:p>
                      <a:pPr algn="ctr"/>
                      <a:r>
                        <a:rPr lang="it-IT" sz="1400" b="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/>
                        <a:t>% Vittorie</a:t>
                      </a:r>
                    </a:p>
                    <a:p>
                      <a:pPr algn="ctr"/>
                      <a:r>
                        <a:rPr lang="it-IT" sz="1400" b="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29353"/>
                  </a:ext>
                </a:extLst>
              </a:tr>
            </a:tbl>
          </a:graphicData>
        </a:graphic>
      </p:graphicFrame>
      <p:pic>
        <p:nvPicPr>
          <p:cNvPr id="17" name="Immagine 16" descr="Immagine che contiene Rettangolo, statico, design&#10;&#10;Descrizione generata automaticamente">
            <a:extLst>
              <a:ext uri="{FF2B5EF4-FFF2-40B4-BE49-F238E27FC236}">
                <a16:creationId xmlns:a16="http://schemas.microsoft.com/office/drawing/2014/main" id="{F9AFDC58-4A6D-F9FD-23D7-A8B2CD06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82" b="18349"/>
          <a:stretch/>
        </p:blipFill>
        <p:spPr>
          <a:xfrm>
            <a:off x="460833" y="5656393"/>
            <a:ext cx="371075" cy="220080"/>
          </a:xfrm>
          <a:prstGeom prst="rect">
            <a:avLst/>
          </a:prstGeom>
        </p:spPr>
      </p:pic>
      <p:pic>
        <p:nvPicPr>
          <p:cNvPr id="3" name="Immagine 2" descr="Immagine che contiene persona, vestiti, edificio, aria aperta&#10;&#10;Descrizione generata automaticamente">
            <a:extLst>
              <a:ext uri="{FF2B5EF4-FFF2-40B4-BE49-F238E27FC236}">
                <a16:creationId xmlns:a16="http://schemas.microsoft.com/office/drawing/2014/main" id="{2012FFEC-F9BC-B828-3FF8-BB7B01E0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214" r="74" b="22220"/>
          <a:stretch/>
        </p:blipFill>
        <p:spPr>
          <a:xfrm>
            <a:off x="0" y="952499"/>
            <a:ext cx="5185064" cy="3400520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D2C4259-A6CD-52DB-27CF-D5C7F5946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18539"/>
              </p:ext>
            </p:extLst>
          </p:nvPr>
        </p:nvGraphicFramePr>
        <p:xfrm>
          <a:off x="5753264" y="5620419"/>
          <a:ext cx="6241143" cy="10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381">
                  <a:extLst>
                    <a:ext uri="{9D8B030D-6E8A-4147-A177-3AD203B41FA5}">
                      <a16:colId xmlns:a16="http://schemas.microsoft.com/office/drawing/2014/main" val="2520322526"/>
                    </a:ext>
                  </a:extLst>
                </a:gridCol>
                <a:gridCol w="2080381">
                  <a:extLst>
                    <a:ext uri="{9D8B030D-6E8A-4147-A177-3AD203B41FA5}">
                      <a16:colId xmlns:a16="http://schemas.microsoft.com/office/drawing/2014/main" val="2862885030"/>
                    </a:ext>
                  </a:extLst>
                </a:gridCol>
                <a:gridCol w="2080381">
                  <a:extLst>
                    <a:ext uri="{9D8B030D-6E8A-4147-A177-3AD203B41FA5}">
                      <a16:colId xmlns:a16="http://schemas.microsoft.com/office/drawing/2014/main" val="3161561182"/>
                    </a:ext>
                  </a:extLst>
                </a:gridCol>
              </a:tblGrid>
              <a:tr h="614476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Preparatore Atletico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Preparatore Atletico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Match Analyst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27567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DANIELE MAGGIONI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LORENZO MAGRI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MARCO LIBERALON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03755"/>
                  </a:ext>
                </a:extLst>
              </a:tr>
            </a:tbl>
          </a:graphicData>
        </a:graphic>
      </p:graphicFrame>
      <p:pic>
        <p:nvPicPr>
          <p:cNvPr id="6" name="Immagine 5" descr="Immagine che contiene persona, vestiti, aria aperta, erba&#10;&#10;Descrizione generata automaticamente">
            <a:extLst>
              <a:ext uri="{FF2B5EF4-FFF2-40B4-BE49-F238E27FC236}">
                <a16:creationId xmlns:a16="http://schemas.microsoft.com/office/drawing/2014/main" id="{4E47EFDF-D053-8F5C-58A0-AFA1CDDCD2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29" t="437" r="28312" b="58480"/>
          <a:stretch/>
        </p:blipFill>
        <p:spPr>
          <a:xfrm>
            <a:off x="7895936" y="3749030"/>
            <a:ext cx="2039667" cy="1871389"/>
          </a:xfrm>
          <a:prstGeom prst="rect">
            <a:avLst/>
          </a:prstGeom>
        </p:spPr>
      </p:pic>
      <p:pic>
        <p:nvPicPr>
          <p:cNvPr id="8" name="Immagine 7" descr="Immagine che contiene persona, erba, calcio, calcio/football americano&#10;&#10;Descrizione generata automaticamente">
            <a:extLst>
              <a:ext uri="{FF2B5EF4-FFF2-40B4-BE49-F238E27FC236}">
                <a16:creationId xmlns:a16="http://schemas.microsoft.com/office/drawing/2014/main" id="{33771F9D-4BB8-7037-3175-B4B20576B0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0700" r="38513" b="72505"/>
          <a:stretch/>
        </p:blipFill>
        <p:spPr>
          <a:xfrm>
            <a:off x="5753264" y="3754844"/>
            <a:ext cx="2142671" cy="1871389"/>
          </a:xfrm>
          <a:prstGeom prst="rect">
            <a:avLst/>
          </a:prstGeom>
        </p:spPr>
      </p:pic>
      <p:pic>
        <p:nvPicPr>
          <p:cNvPr id="12" name="Immagine 11" descr="Immagine che contiene persona, vestiti, aria aperta, Viso umano&#10;&#10;Descrizione generata automaticamente">
            <a:extLst>
              <a:ext uri="{FF2B5EF4-FFF2-40B4-BE49-F238E27FC236}">
                <a16:creationId xmlns:a16="http://schemas.microsoft.com/office/drawing/2014/main" id="{300E80DF-9C2F-0F96-30BF-1A69419052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0000" t="16" r="22225" b="65849"/>
          <a:stretch/>
        </p:blipFill>
        <p:spPr>
          <a:xfrm>
            <a:off x="5753264" y="963758"/>
            <a:ext cx="2058804" cy="1685746"/>
          </a:xfrm>
          <a:prstGeom prst="rect">
            <a:avLst/>
          </a:prstGeom>
        </p:spPr>
      </p:pic>
      <p:pic>
        <p:nvPicPr>
          <p:cNvPr id="16" name="Immagine 15" descr="Immagine che contiene persona, calcio/football americano, calcio, aria aperta&#10;&#10;Descrizione generata automaticamente">
            <a:extLst>
              <a:ext uri="{FF2B5EF4-FFF2-40B4-BE49-F238E27FC236}">
                <a16:creationId xmlns:a16="http://schemas.microsoft.com/office/drawing/2014/main" id="{29C221F7-DEDB-66F8-366D-865EA4848FD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0078" t="-91" r="38846" b="74189"/>
          <a:stretch/>
        </p:blipFill>
        <p:spPr>
          <a:xfrm>
            <a:off x="9935603" y="954692"/>
            <a:ext cx="2058804" cy="1685746"/>
          </a:xfrm>
          <a:prstGeom prst="rect">
            <a:avLst/>
          </a:prstGeom>
        </p:spPr>
      </p:pic>
      <p:pic>
        <p:nvPicPr>
          <p:cNvPr id="19" name="Immagine 18" descr="Immagine che contiene persona, aria aperta, vestiti, sport&#10;&#10;Descrizione generata automaticamente">
            <a:extLst>
              <a:ext uri="{FF2B5EF4-FFF2-40B4-BE49-F238E27FC236}">
                <a16:creationId xmlns:a16="http://schemas.microsoft.com/office/drawing/2014/main" id="{D8161283-1D05-A28C-8A07-FF4CF76ECE3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2579" r="22768" b="58917"/>
          <a:stretch/>
        </p:blipFill>
        <p:spPr>
          <a:xfrm>
            <a:off x="7812068" y="967012"/>
            <a:ext cx="2123536" cy="1671233"/>
          </a:xfrm>
          <a:prstGeom prst="rect">
            <a:avLst/>
          </a:prstGeom>
        </p:spPr>
      </p:pic>
      <p:pic>
        <p:nvPicPr>
          <p:cNvPr id="7" name="Immagine 6" descr="Immagine che contiene persona, aria aperta, vestiti, uomo&#10;&#10;Descrizione generata automaticamente">
            <a:extLst>
              <a:ext uri="{FF2B5EF4-FFF2-40B4-BE49-F238E27FC236}">
                <a16:creationId xmlns:a16="http://schemas.microsoft.com/office/drawing/2014/main" id="{A667CAE3-1CAD-73FB-55C0-C094340F38E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5706" t="380" r="35706" b="60661"/>
          <a:stretch/>
        </p:blipFill>
        <p:spPr>
          <a:xfrm>
            <a:off x="9935603" y="3756393"/>
            <a:ext cx="2058804" cy="1871389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D25626F-FB1D-895F-8EAE-6A3C02C55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70551"/>
              </p:ext>
            </p:extLst>
          </p:nvPr>
        </p:nvGraphicFramePr>
        <p:xfrm>
          <a:off x="5753264" y="2648145"/>
          <a:ext cx="6241143" cy="1077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381">
                  <a:extLst>
                    <a:ext uri="{9D8B030D-6E8A-4147-A177-3AD203B41FA5}">
                      <a16:colId xmlns:a16="http://schemas.microsoft.com/office/drawing/2014/main" val="2520322526"/>
                    </a:ext>
                  </a:extLst>
                </a:gridCol>
                <a:gridCol w="2080381">
                  <a:extLst>
                    <a:ext uri="{9D8B030D-6E8A-4147-A177-3AD203B41FA5}">
                      <a16:colId xmlns:a16="http://schemas.microsoft.com/office/drawing/2014/main" val="2862885030"/>
                    </a:ext>
                  </a:extLst>
                </a:gridCol>
                <a:gridCol w="2080381">
                  <a:extLst>
                    <a:ext uri="{9D8B030D-6E8A-4147-A177-3AD203B41FA5}">
                      <a16:colId xmlns:a16="http://schemas.microsoft.com/office/drawing/2014/main" val="3161561182"/>
                    </a:ext>
                  </a:extLst>
                </a:gridCol>
              </a:tblGrid>
              <a:tr h="559454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Vice Allenatore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Collaboratore Tecnico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Allenatore Portieri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27567"/>
                  </a:ext>
                </a:extLst>
              </a:tr>
              <a:tr h="325989"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ALESSANDRO GAMBERINI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JACOPO ZENNARO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bg1"/>
                          </a:solidFill>
                        </a:rPr>
                        <a:t>GIORGIO FREZZOLINI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0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0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15E6-B33D-2F48-1E15-156D4E777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66243959-1115-93AC-AEAC-3EB6262C6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38054"/>
              </p:ext>
            </p:extLst>
          </p:nvPr>
        </p:nvGraphicFramePr>
        <p:xfrm>
          <a:off x="370492" y="4546323"/>
          <a:ext cx="2649682" cy="145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841">
                  <a:extLst>
                    <a:ext uri="{9D8B030D-6E8A-4147-A177-3AD203B41FA5}">
                      <a16:colId xmlns:a16="http://schemas.microsoft.com/office/drawing/2014/main" val="2677252477"/>
                    </a:ext>
                  </a:extLst>
                </a:gridCol>
                <a:gridCol w="1324841">
                  <a:extLst>
                    <a:ext uri="{9D8B030D-6E8A-4147-A177-3AD203B41FA5}">
                      <a16:colId xmlns:a16="http://schemas.microsoft.com/office/drawing/2014/main" val="633500427"/>
                    </a:ext>
                  </a:extLst>
                </a:gridCol>
              </a:tblGrid>
              <a:tr h="630442">
                <a:tc>
                  <a:txBody>
                    <a:bodyPr/>
                    <a:lstStyle/>
                    <a:p>
                      <a:pPr algn="ctr"/>
                      <a:endParaRPr lang="it-IT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74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TOTALE GIOCATORI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ETÀ MEDIA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2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20,3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75063"/>
                  </a:ext>
                </a:extLst>
              </a:tr>
            </a:tbl>
          </a:graphicData>
        </a:graphic>
      </p:graphicFrame>
      <p:pic>
        <p:nvPicPr>
          <p:cNvPr id="9" name="Immagine 8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3630012C-DF30-BEDC-366A-4BBE0779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3E44-4BAA-A200-5F0A-6C948CD4FF5B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LA ROSA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D054EFB-D1EB-5D86-C3B9-D692AECBAF10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pic>
        <p:nvPicPr>
          <p:cNvPr id="20" name="Elemento grafico 19" descr="Utenti con riempimento a tinta unita">
            <a:extLst>
              <a:ext uri="{FF2B5EF4-FFF2-40B4-BE49-F238E27FC236}">
                <a16:creationId xmlns:a16="http://schemas.microsoft.com/office/drawing/2014/main" id="{07DC07BF-323F-6554-CF97-25B2D7857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660" y="4546319"/>
            <a:ext cx="554299" cy="554299"/>
          </a:xfrm>
          <a:prstGeom prst="rect">
            <a:avLst/>
          </a:prstGeom>
        </p:spPr>
      </p:pic>
      <p:pic>
        <p:nvPicPr>
          <p:cNvPr id="22" name="Elemento grafico 21" descr="Pubblicità con riempimento a tinta unita">
            <a:extLst>
              <a:ext uri="{FF2B5EF4-FFF2-40B4-BE49-F238E27FC236}">
                <a16:creationId xmlns:a16="http://schemas.microsoft.com/office/drawing/2014/main" id="{FBAC3774-29EF-33F5-9869-13EA04DFA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04181" y="4546322"/>
            <a:ext cx="554299" cy="55429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24DDCE5-E551-004A-4A1A-693DCA54F803}"/>
              </a:ext>
            </a:extLst>
          </p:cNvPr>
          <p:cNvSpPr txBox="1"/>
          <p:nvPr/>
        </p:nvSpPr>
        <p:spPr>
          <a:xfrm>
            <a:off x="560860" y="1121095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Portieri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FDFDD041-3185-9853-27A3-E82A874E82B4}"/>
              </a:ext>
            </a:extLst>
          </p:cNvPr>
          <p:cNvSpPr txBox="1"/>
          <p:nvPr/>
        </p:nvSpPr>
        <p:spPr>
          <a:xfrm>
            <a:off x="3612369" y="1127674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Difensori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4229A2-D992-4A49-3684-B7E7588C5FFA}"/>
              </a:ext>
            </a:extLst>
          </p:cNvPr>
          <p:cNvSpPr txBox="1"/>
          <p:nvPr/>
        </p:nvSpPr>
        <p:spPr>
          <a:xfrm>
            <a:off x="6518358" y="1134253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Centrocampisti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7DD53F2-A04A-3ABD-1BBE-74E3970D984F}"/>
              </a:ext>
            </a:extLst>
          </p:cNvPr>
          <p:cNvSpPr txBox="1"/>
          <p:nvPr/>
        </p:nvSpPr>
        <p:spPr>
          <a:xfrm>
            <a:off x="9466030" y="1117283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Attaccanti</a:t>
            </a:r>
          </a:p>
        </p:txBody>
      </p: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B6FCC79D-5402-61D1-1D01-917A700E85C5}"/>
              </a:ext>
            </a:extLst>
          </p:cNvPr>
          <p:cNvCxnSpPr>
            <a:cxnSpLocks/>
          </p:cNvCxnSpPr>
          <p:nvPr/>
        </p:nvCxnSpPr>
        <p:spPr>
          <a:xfrm>
            <a:off x="560860" y="1468279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6ED35220-D842-4B2F-3D3F-D592FDD0601E}"/>
              </a:ext>
            </a:extLst>
          </p:cNvPr>
          <p:cNvCxnSpPr>
            <a:cxnSpLocks/>
          </p:cNvCxnSpPr>
          <p:nvPr/>
        </p:nvCxnSpPr>
        <p:spPr>
          <a:xfrm>
            <a:off x="3612369" y="14555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76155A99-0A50-2A6F-8D8B-3D90F6FBF1E2}"/>
              </a:ext>
            </a:extLst>
          </p:cNvPr>
          <p:cNvCxnSpPr>
            <a:cxnSpLocks/>
          </p:cNvCxnSpPr>
          <p:nvPr/>
        </p:nvCxnSpPr>
        <p:spPr>
          <a:xfrm>
            <a:off x="6518358" y="1465925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011289EB-9FC3-5FF5-1FB9-3A2EC47DCD4B}"/>
              </a:ext>
            </a:extLst>
          </p:cNvPr>
          <p:cNvCxnSpPr>
            <a:cxnSpLocks/>
          </p:cNvCxnSpPr>
          <p:nvPr/>
        </p:nvCxnSpPr>
        <p:spPr>
          <a:xfrm>
            <a:off x="9466030" y="1444840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40968B0-5B88-4FB6-DAFB-42F943F8C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506" y="1596884"/>
            <a:ext cx="2649982" cy="11334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5423EC-8383-BA61-B0B6-D0C347A5C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9558" y="1596884"/>
            <a:ext cx="2648288" cy="253076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B5E1A1A-CE75-CCEE-C1E7-C1B606CB9E8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35804"/>
          <a:stretch/>
        </p:blipFill>
        <p:spPr>
          <a:xfrm>
            <a:off x="6244064" y="1596884"/>
            <a:ext cx="2651544" cy="198333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83F998C-E5C3-F776-F056-394E0CF4B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73221" b="8838"/>
          <a:stretch/>
        </p:blipFill>
        <p:spPr>
          <a:xfrm>
            <a:off x="6244064" y="3573344"/>
            <a:ext cx="2651544" cy="5543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6954EB1-3FD7-226C-FAB1-5DB34A646A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71826" y="1596884"/>
            <a:ext cx="2648288" cy="1687405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67C4587D-5D58-4551-B05C-391F9155394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65391"/>
          <a:stretch/>
        </p:blipFill>
        <p:spPr>
          <a:xfrm>
            <a:off x="6244063" y="4116071"/>
            <a:ext cx="2651543" cy="29336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AC2A784C-3645-17D0-9BFE-937A510CAD8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65391"/>
          <a:stretch/>
        </p:blipFill>
        <p:spPr>
          <a:xfrm>
            <a:off x="6244063" y="4409436"/>
            <a:ext cx="2651543" cy="293365"/>
          </a:xfrm>
          <a:prstGeom prst="rect">
            <a:avLst/>
          </a:prstGeom>
        </p:spPr>
      </p:pic>
      <p:sp>
        <p:nvSpPr>
          <p:cNvPr id="40" name="Rettangolo 39">
            <a:extLst>
              <a:ext uri="{FF2B5EF4-FFF2-40B4-BE49-F238E27FC236}">
                <a16:creationId xmlns:a16="http://schemas.microsoft.com/office/drawing/2014/main" id="{9197C837-704C-0CCA-34FE-A203625BF59E}"/>
              </a:ext>
            </a:extLst>
          </p:cNvPr>
          <p:cNvSpPr/>
          <p:nvPr/>
        </p:nvSpPr>
        <p:spPr>
          <a:xfrm>
            <a:off x="6285054" y="4180249"/>
            <a:ext cx="233304" cy="160257"/>
          </a:xfrm>
          <a:prstGeom prst="rect">
            <a:avLst/>
          </a:prstGeom>
          <a:solidFill>
            <a:srgbClr val="ACC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AEC02622-A147-6608-9EA4-48E24E025BAC}"/>
              </a:ext>
            </a:extLst>
          </p:cNvPr>
          <p:cNvSpPr/>
          <p:nvPr/>
        </p:nvSpPr>
        <p:spPr>
          <a:xfrm>
            <a:off x="6263716" y="4475990"/>
            <a:ext cx="233304" cy="160257"/>
          </a:xfrm>
          <a:prstGeom prst="rect">
            <a:avLst/>
          </a:prstGeom>
          <a:solidFill>
            <a:srgbClr val="ACC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FFF9F3FD-9CD4-4503-D428-7689779BB05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1636" b="77284"/>
          <a:stretch/>
        </p:blipFill>
        <p:spPr>
          <a:xfrm>
            <a:off x="9171826" y="3284289"/>
            <a:ext cx="2648288" cy="275238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E57E04C6-0F70-92DA-A51D-87877307407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55540" b="33380"/>
          <a:stretch/>
        </p:blipFill>
        <p:spPr>
          <a:xfrm>
            <a:off x="9171826" y="3559527"/>
            <a:ext cx="2648288" cy="275238"/>
          </a:xfrm>
          <a:prstGeom prst="rect">
            <a:avLst/>
          </a:prstGeom>
        </p:spPr>
      </p:pic>
      <p:sp>
        <p:nvSpPr>
          <p:cNvPr id="45" name="Rettangolo 44">
            <a:extLst>
              <a:ext uri="{FF2B5EF4-FFF2-40B4-BE49-F238E27FC236}">
                <a16:creationId xmlns:a16="http://schemas.microsoft.com/office/drawing/2014/main" id="{1273BC14-E98C-F236-3D16-CDF26111FDCE}"/>
              </a:ext>
            </a:extLst>
          </p:cNvPr>
          <p:cNvSpPr/>
          <p:nvPr/>
        </p:nvSpPr>
        <p:spPr>
          <a:xfrm>
            <a:off x="9208467" y="3341779"/>
            <a:ext cx="233304" cy="160257"/>
          </a:xfrm>
          <a:prstGeom prst="rect">
            <a:avLst/>
          </a:prstGeom>
          <a:solidFill>
            <a:srgbClr val="D2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F4D450F-53CB-275D-2123-ACE2224434C2}"/>
              </a:ext>
            </a:extLst>
          </p:cNvPr>
          <p:cNvSpPr/>
          <p:nvPr/>
        </p:nvSpPr>
        <p:spPr>
          <a:xfrm>
            <a:off x="9208467" y="3617017"/>
            <a:ext cx="233304" cy="160257"/>
          </a:xfrm>
          <a:prstGeom prst="rect">
            <a:avLst/>
          </a:prstGeom>
          <a:solidFill>
            <a:srgbClr val="D2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9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1D2E-C25B-1533-264F-5C9448369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F691FD0D-12CF-4E5F-65F6-8895218D1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136992-07B9-A3EC-3DBD-1DC05BC32759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PLAYOFF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68BC5C-4E70-E705-CEFB-BFEB59F636BB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92117BA-4D7D-B69E-B7C3-FD15B22D775F}"/>
              </a:ext>
            </a:extLst>
          </p:cNvPr>
          <p:cNvSpPr txBox="1"/>
          <p:nvPr/>
        </p:nvSpPr>
        <p:spPr>
          <a:xfrm>
            <a:off x="5065363" y="1000127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Gare</a:t>
            </a:r>
          </a:p>
        </p:txBody>
      </p: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2270CDB7-8413-F538-AE08-8F6F2C67DD72}"/>
              </a:ext>
            </a:extLst>
          </p:cNvPr>
          <p:cNvCxnSpPr>
            <a:cxnSpLocks/>
          </p:cNvCxnSpPr>
          <p:nvPr/>
        </p:nvCxnSpPr>
        <p:spPr>
          <a:xfrm>
            <a:off x="5065363" y="1347311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 descr="Immagine che contiene testo, schermata, software, Icona del computer&#10;&#10;Il contenuto generato dall'IA potrebbe non essere corretto.">
            <a:extLst>
              <a:ext uri="{FF2B5EF4-FFF2-40B4-BE49-F238E27FC236}">
                <a16:creationId xmlns:a16="http://schemas.microsoft.com/office/drawing/2014/main" id="{D352AA19-E793-0ADC-30C3-77BAAFECFA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42" t="25164" r="2919" b="44414"/>
          <a:stretch>
            <a:fillRect/>
          </a:stretch>
        </p:blipFill>
        <p:spPr>
          <a:xfrm>
            <a:off x="3372304" y="1535279"/>
            <a:ext cx="5447392" cy="37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8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5D38652D-3471-8F9F-6F35-2A5945F9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1A8B46-783F-3C5C-2B5A-2D86357BDA5F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9B0E3F-B096-7924-02BA-1AF557F18BCA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2124E8-88EC-6C8E-5C74-A11A8A4015C6}"/>
              </a:ext>
            </a:extLst>
          </p:cNvPr>
          <p:cNvSpPr txBox="1"/>
          <p:nvPr/>
        </p:nvSpPr>
        <p:spPr>
          <a:xfrm>
            <a:off x="4785490" y="951880"/>
            <a:ext cx="26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Tipologia di gol segnati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7D0CF194-A9F6-3214-FD6E-E5DF576CC220}"/>
              </a:ext>
            </a:extLst>
          </p:cNvPr>
          <p:cNvCxnSpPr>
            <a:cxnSpLocks/>
          </p:cNvCxnSpPr>
          <p:nvPr/>
        </p:nvCxnSpPr>
        <p:spPr>
          <a:xfrm>
            <a:off x="5098269" y="12904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riangolo 6">
            <a:extLst>
              <a:ext uri="{FF2B5EF4-FFF2-40B4-BE49-F238E27FC236}">
                <a16:creationId xmlns:a16="http://schemas.microsoft.com/office/drawing/2014/main" id="{FBD08931-9766-EDA9-4C4F-5DA13B105E78}"/>
              </a:ext>
            </a:extLst>
          </p:cNvPr>
          <p:cNvSpPr/>
          <p:nvPr/>
        </p:nvSpPr>
        <p:spPr>
          <a:xfrm rot="15136973">
            <a:off x="7088126" y="3909305"/>
            <a:ext cx="416524" cy="1671431"/>
          </a:xfrm>
          <a:prstGeom prst="triangle">
            <a:avLst>
              <a:gd name="adj" fmla="val 56269"/>
            </a:avLst>
          </a:prstGeom>
          <a:gradFill flip="none" rotWithShape="1">
            <a:gsLst>
              <a:gs pos="23000">
                <a:srgbClr val="0170BB"/>
              </a:gs>
              <a:gs pos="78000">
                <a:schemeClr val="accent1">
                  <a:tint val="44500"/>
                  <a:satMod val="160000"/>
                </a:schemeClr>
              </a:gs>
              <a:gs pos="100000">
                <a:srgbClr val="EEEEEE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56D087A-BADD-B5F3-8BCF-0D117098E529}"/>
              </a:ext>
            </a:extLst>
          </p:cNvPr>
          <p:cNvSpPr/>
          <p:nvPr/>
        </p:nvSpPr>
        <p:spPr>
          <a:xfrm>
            <a:off x="8014915" y="3595628"/>
            <a:ext cx="1436914" cy="1393371"/>
          </a:xfrm>
          <a:prstGeom prst="ellipse">
            <a:avLst/>
          </a:prstGeom>
          <a:solidFill>
            <a:srgbClr val="EEEEEE"/>
          </a:solidFill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522366-8663-84D2-3FDA-27F1D863A7CF}"/>
              </a:ext>
            </a:extLst>
          </p:cNvPr>
          <p:cNvSpPr txBox="1"/>
          <p:nvPr/>
        </p:nvSpPr>
        <p:spPr>
          <a:xfrm>
            <a:off x="8014915" y="3969147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/>
              <a:t>40%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F5932C3-7BD8-3212-CFB8-03E0545FB4F5}"/>
              </a:ext>
            </a:extLst>
          </p:cNvPr>
          <p:cNvSpPr txBox="1"/>
          <p:nvPr/>
        </p:nvSpPr>
        <p:spPr>
          <a:xfrm>
            <a:off x="7481120" y="5112081"/>
            <a:ext cx="250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Gol segnati dopo il 76’</a:t>
            </a:r>
          </a:p>
        </p:txBody>
      </p:sp>
      <p:sp>
        <p:nvSpPr>
          <p:cNvPr id="18" name="Arco a tutto sesto 17">
            <a:extLst>
              <a:ext uri="{FF2B5EF4-FFF2-40B4-BE49-F238E27FC236}">
                <a16:creationId xmlns:a16="http://schemas.microsoft.com/office/drawing/2014/main" id="{51850434-3C51-17A5-80F9-A11B5E71689A}"/>
              </a:ext>
            </a:extLst>
          </p:cNvPr>
          <p:cNvSpPr/>
          <p:nvPr/>
        </p:nvSpPr>
        <p:spPr>
          <a:xfrm rot="3262537">
            <a:off x="8025930" y="3544579"/>
            <a:ext cx="1503612" cy="1489474"/>
          </a:xfrm>
          <a:prstGeom prst="blockArc">
            <a:avLst>
              <a:gd name="adj1" fmla="val 12887446"/>
              <a:gd name="adj2" fmla="val 1365881"/>
              <a:gd name="adj3" fmla="val 654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A5CCCD-F618-D5E3-D03C-FFEAA5E430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86" t="5444" r="8769" b="59424"/>
          <a:stretch>
            <a:fillRect/>
          </a:stretch>
        </p:blipFill>
        <p:spPr>
          <a:xfrm>
            <a:off x="392837" y="1660271"/>
            <a:ext cx="7200611" cy="432628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EA5920-B508-EEAB-7076-DCAF78251BF3}"/>
              </a:ext>
            </a:extLst>
          </p:cNvPr>
          <p:cNvSpPr txBox="1"/>
          <p:nvPr/>
        </p:nvSpPr>
        <p:spPr>
          <a:xfrm>
            <a:off x="2064904" y="6239626"/>
            <a:ext cx="8128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In campionato, la percentuale di gol segnati negli ultimi 15 minuti era del 32%.</a:t>
            </a:r>
          </a:p>
        </p:txBody>
      </p:sp>
    </p:spTree>
    <p:extLst>
      <p:ext uri="{BB962C8B-B14F-4D97-AF65-F5344CB8AC3E}">
        <p14:creationId xmlns:p14="http://schemas.microsoft.com/office/powerpoint/2010/main" val="328238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B99EA-733A-ADC5-4418-C8058F02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2D022A91-E86E-AD58-F4BB-B27DB659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A1BC75-2643-E8B4-9413-B33E31BBFDE7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F92CC-35FD-CAD6-039D-69FB3F960760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DB7AD36-424C-2DFE-1B2B-5DF560B4567B}"/>
              </a:ext>
            </a:extLst>
          </p:cNvPr>
          <p:cNvSpPr txBox="1"/>
          <p:nvPr/>
        </p:nvSpPr>
        <p:spPr>
          <a:xfrm>
            <a:off x="4785490" y="951880"/>
            <a:ext cx="26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Tipologia di gol subiti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C4799CD7-E899-24BE-A61C-DDFCA770CDFB}"/>
              </a:ext>
            </a:extLst>
          </p:cNvPr>
          <p:cNvCxnSpPr>
            <a:cxnSpLocks/>
          </p:cNvCxnSpPr>
          <p:nvPr/>
        </p:nvCxnSpPr>
        <p:spPr>
          <a:xfrm>
            <a:off x="5098269" y="12904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C2E3B37E-DAB6-C294-1AED-83E8AFB4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11" t="4693" r="8529" b="57598"/>
          <a:stretch>
            <a:fillRect/>
          </a:stretch>
        </p:blipFill>
        <p:spPr>
          <a:xfrm>
            <a:off x="1999454" y="1427621"/>
            <a:ext cx="8258902" cy="529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F20297E-7247-F3E4-4A5A-7FD3AEBAAA4A}"/>
              </a:ext>
            </a:extLst>
          </p:cNvPr>
          <p:cNvCxnSpPr>
            <a:cxnSpLocks/>
          </p:cNvCxnSpPr>
          <p:nvPr/>
        </p:nvCxnSpPr>
        <p:spPr>
          <a:xfrm>
            <a:off x="6096000" y="1454997"/>
            <a:ext cx="0" cy="4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E0B545-9179-8FF8-D2BA-81FA80294E5C}"/>
              </a:ext>
            </a:extLst>
          </p:cNvPr>
          <p:cNvSpPr txBox="1"/>
          <p:nvPr/>
        </p:nvSpPr>
        <p:spPr>
          <a:xfrm>
            <a:off x="1968514" y="952361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Tiri effettuati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32CF019C-1CC1-6D42-CCC5-B80E83808753}"/>
              </a:ext>
            </a:extLst>
          </p:cNvPr>
          <p:cNvCxnSpPr>
            <a:cxnSpLocks/>
          </p:cNvCxnSpPr>
          <p:nvPr/>
        </p:nvCxnSpPr>
        <p:spPr>
          <a:xfrm>
            <a:off x="1968514" y="1299545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5CD8F8-62E7-C9A0-F1AF-54FF84853FD5}"/>
              </a:ext>
            </a:extLst>
          </p:cNvPr>
          <p:cNvSpPr txBox="1"/>
          <p:nvPr/>
        </p:nvSpPr>
        <p:spPr>
          <a:xfrm>
            <a:off x="8162214" y="952361"/>
            <a:ext cx="206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Tiri subiti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B715A3C-FCBB-A22B-B4B5-21B4E5C14C94}"/>
              </a:ext>
            </a:extLst>
          </p:cNvPr>
          <p:cNvCxnSpPr>
            <a:cxnSpLocks/>
          </p:cNvCxnSpPr>
          <p:nvPr/>
        </p:nvCxnSpPr>
        <p:spPr>
          <a:xfrm>
            <a:off x="8162214" y="1299545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8961590-736A-6D5D-BE6C-BDBB287A4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44253"/>
              </p:ext>
            </p:extLst>
          </p:nvPr>
        </p:nvGraphicFramePr>
        <p:xfrm>
          <a:off x="6447913" y="1974948"/>
          <a:ext cx="5413824" cy="131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08">
                  <a:extLst>
                    <a:ext uri="{9D8B030D-6E8A-4147-A177-3AD203B41FA5}">
                      <a16:colId xmlns:a16="http://schemas.microsoft.com/office/drawing/2014/main" val="3075904547"/>
                    </a:ext>
                  </a:extLst>
                </a:gridCol>
                <a:gridCol w="1804608">
                  <a:extLst>
                    <a:ext uri="{9D8B030D-6E8A-4147-A177-3AD203B41FA5}">
                      <a16:colId xmlns:a16="http://schemas.microsoft.com/office/drawing/2014/main" val="2435078029"/>
                    </a:ext>
                  </a:extLst>
                </a:gridCol>
                <a:gridCol w="1804608">
                  <a:extLst>
                    <a:ext uri="{9D8B030D-6E8A-4147-A177-3AD203B41FA5}">
                      <a16:colId xmlns:a16="http://schemas.microsoft.com/office/drawing/2014/main" val="263883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Totali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 porta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31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54805"/>
                  </a:ext>
                </a:extLst>
              </a:tr>
              <a:tr h="47880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Media 90’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11,17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3,83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26179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F16C765-0D98-DF98-EA79-F6561EC9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058106"/>
              </p:ext>
            </p:extLst>
          </p:nvPr>
        </p:nvGraphicFramePr>
        <p:xfrm>
          <a:off x="292239" y="1974948"/>
          <a:ext cx="5413824" cy="13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08">
                  <a:extLst>
                    <a:ext uri="{9D8B030D-6E8A-4147-A177-3AD203B41FA5}">
                      <a16:colId xmlns:a16="http://schemas.microsoft.com/office/drawing/2014/main" val="108118778"/>
                    </a:ext>
                  </a:extLst>
                </a:gridCol>
                <a:gridCol w="1804608">
                  <a:extLst>
                    <a:ext uri="{9D8B030D-6E8A-4147-A177-3AD203B41FA5}">
                      <a16:colId xmlns:a16="http://schemas.microsoft.com/office/drawing/2014/main" val="2435078029"/>
                    </a:ext>
                  </a:extLst>
                </a:gridCol>
                <a:gridCol w="1804608">
                  <a:extLst>
                    <a:ext uri="{9D8B030D-6E8A-4147-A177-3AD203B41FA5}">
                      <a16:colId xmlns:a16="http://schemas.microsoft.com/office/drawing/2014/main" val="263883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Totali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In porta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33107"/>
                  </a:ext>
                </a:extLst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548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it-IT" b="0" dirty="0">
                          <a:solidFill>
                            <a:schemeClr val="bg1"/>
                          </a:solidFill>
                        </a:rPr>
                        <a:t>Media 90’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5,67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26179"/>
                  </a:ext>
                </a:extLst>
              </a:tr>
            </a:tbl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6A68F5F-A8B2-4509-DA6F-1EAF023943FC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D42AA7-6D4D-0396-D910-B6CFC4EFC1CE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pic>
        <p:nvPicPr>
          <p:cNvPr id="18" name="Immagine 17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B84755F5-53E5-72B3-CB39-268A93FC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19" name="Ovale 18">
            <a:extLst>
              <a:ext uri="{FF2B5EF4-FFF2-40B4-BE49-F238E27FC236}">
                <a16:creationId xmlns:a16="http://schemas.microsoft.com/office/drawing/2014/main" id="{DB13079C-A854-2D63-424C-B7EB7F14E235}"/>
              </a:ext>
            </a:extLst>
          </p:cNvPr>
          <p:cNvSpPr/>
          <p:nvPr/>
        </p:nvSpPr>
        <p:spPr>
          <a:xfrm>
            <a:off x="1008807" y="4179509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8EE86C-954A-B93E-6E53-F7A32591F83E}"/>
              </a:ext>
            </a:extLst>
          </p:cNvPr>
          <p:cNvSpPr txBox="1"/>
          <p:nvPr/>
        </p:nvSpPr>
        <p:spPr>
          <a:xfrm>
            <a:off x="1008806" y="4547455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170BB"/>
                </a:solidFill>
              </a:rPr>
              <a:t>47%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C1B069-BD6F-2529-0010-8D3234FF05A1}"/>
              </a:ext>
            </a:extLst>
          </p:cNvPr>
          <p:cNvSpPr txBox="1"/>
          <p:nvPr/>
        </p:nvSpPr>
        <p:spPr>
          <a:xfrm>
            <a:off x="579592" y="3561396"/>
            <a:ext cx="229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% In porta</a:t>
            </a:r>
          </a:p>
        </p:txBody>
      </p: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6BD82D68-B56F-5D0D-8A2D-FFB517F996AE}"/>
              </a:ext>
            </a:extLst>
          </p:cNvPr>
          <p:cNvCxnSpPr>
            <a:cxnSpLocks/>
          </p:cNvCxnSpPr>
          <p:nvPr/>
        </p:nvCxnSpPr>
        <p:spPr>
          <a:xfrm>
            <a:off x="696627" y="3894067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o a tutto sesto 24">
            <a:extLst>
              <a:ext uri="{FF2B5EF4-FFF2-40B4-BE49-F238E27FC236}">
                <a16:creationId xmlns:a16="http://schemas.microsoft.com/office/drawing/2014/main" id="{22EBDECB-E21A-1AA2-257B-D0B4716069ED}"/>
              </a:ext>
            </a:extLst>
          </p:cNvPr>
          <p:cNvSpPr/>
          <p:nvPr/>
        </p:nvSpPr>
        <p:spPr>
          <a:xfrm rot="3262537">
            <a:off x="990697" y="4131457"/>
            <a:ext cx="1503612" cy="1489474"/>
          </a:xfrm>
          <a:prstGeom prst="blockArc">
            <a:avLst>
              <a:gd name="adj1" fmla="val 12887446"/>
              <a:gd name="adj2" fmla="val 1365881"/>
              <a:gd name="adj3" fmla="val 654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679E76ED-0C29-759B-FB4F-E40B4589B3D4}"/>
              </a:ext>
            </a:extLst>
          </p:cNvPr>
          <p:cNvSpPr/>
          <p:nvPr/>
        </p:nvSpPr>
        <p:spPr>
          <a:xfrm>
            <a:off x="6877128" y="4173626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3EE8C54-CB0A-EA79-C375-EDDE07FB5643}"/>
              </a:ext>
            </a:extLst>
          </p:cNvPr>
          <p:cNvSpPr txBox="1"/>
          <p:nvPr/>
        </p:nvSpPr>
        <p:spPr>
          <a:xfrm>
            <a:off x="6877127" y="4541572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170BB"/>
                </a:solidFill>
              </a:rPr>
              <a:t>34%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ACABFA5-B725-1966-568D-4ABDD19F1863}"/>
              </a:ext>
            </a:extLst>
          </p:cNvPr>
          <p:cNvSpPr txBox="1"/>
          <p:nvPr/>
        </p:nvSpPr>
        <p:spPr>
          <a:xfrm>
            <a:off x="6447913" y="3555513"/>
            <a:ext cx="229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% In porta</a:t>
            </a:r>
          </a:p>
        </p:txBody>
      </p:sp>
      <p:cxnSp>
        <p:nvCxnSpPr>
          <p:cNvPr id="34" name="Connettore 1 33">
            <a:extLst>
              <a:ext uri="{FF2B5EF4-FFF2-40B4-BE49-F238E27FC236}">
                <a16:creationId xmlns:a16="http://schemas.microsoft.com/office/drawing/2014/main" id="{07566D95-603B-E832-829E-A811CA6923E8}"/>
              </a:ext>
            </a:extLst>
          </p:cNvPr>
          <p:cNvCxnSpPr>
            <a:cxnSpLocks/>
          </p:cNvCxnSpPr>
          <p:nvPr/>
        </p:nvCxnSpPr>
        <p:spPr>
          <a:xfrm>
            <a:off x="6564948" y="388818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o a tutto sesto 34">
            <a:extLst>
              <a:ext uri="{FF2B5EF4-FFF2-40B4-BE49-F238E27FC236}">
                <a16:creationId xmlns:a16="http://schemas.microsoft.com/office/drawing/2014/main" id="{43EEC723-92CC-B541-391F-926179635816}"/>
              </a:ext>
            </a:extLst>
          </p:cNvPr>
          <p:cNvSpPr/>
          <p:nvPr/>
        </p:nvSpPr>
        <p:spPr>
          <a:xfrm rot="3262537">
            <a:off x="6859018" y="4125574"/>
            <a:ext cx="1503612" cy="1489474"/>
          </a:xfrm>
          <a:prstGeom prst="blockArc">
            <a:avLst>
              <a:gd name="adj1" fmla="val 12887446"/>
              <a:gd name="adj2" fmla="val 21059182"/>
              <a:gd name="adj3" fmla="val 7842"/>
            </a:avLst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destra 35">
            <a:extLst>
              <a:ext uri="{FF2B5EF4-FFF2-40B4-BE49-F238E27FC236}">
                <a16:creationId xmlns:a16="http://schemas.microsoft.com/office/drawing/2014/main" id="{E5540998-C277-7DBC-ACF6-4C81697765F6}"/>
              </a:ext>
            </a:extLst>
          </p:cNvPr>
          <p:cNvSpPr/>
          <p:nvPr/>
        </p:nvSpPr>
        <p:spPr>
          <a:xfrm>
            <a:off x="3347891" y="4392737"/>
            <a:ext cx="2185987" cy="758778"/>
          </a:xfrm>
          <a:prstGeom prst="rightArrow">
            <a:avLst/>
          </a:prstGeom>
          <a:solidFill>
            <a:srgbClr val="017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18,80 m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14FEA4D-4108-7E4F-C10E-6CAEDED1B166}"/>
              </a:ext>
            </a:extLst>
          </p:cNvPr>
          <p:cNvSpPr txBox="1"/>
          <p:nvPr/>
        </p:nvSpPr>
        <p:spPr>
          <a:xfrm>
            <a:off x="3293212" y="5228443"/>
            <a:ext cx="229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Distanza media di tiro</a:t>
            </a:r>
          </a:p>
        </p:txBody>
      </p:sp>
      <p:sp>
        <p:nvSpPr>
          <p:cNvPr id="38" name="Freccia destra 37">
            <a:extLst>
              <a:ext uri="{FF2B5EF4-FFF2-40B4-BE49-F238E27FC236}">
                <a16:creationId xmlns:a16="http://schemas.microsoft.com/office/drawing/2014/main" id="{C7DEC6E5-6737-6ACF-AF86-83417FDC3153}"/>
              </a:ext>
            </a:extLst>
          </p:cNvPr>
          <p:cNvSpPr/>
          <p:nvPr/>
        </p:nvSpPr>
        <p:spPr>
          <a:xfrm>
            <a:off x="9460911" y="4392737"/>
            <a:ext cx="2185987" cy="758778"/>
          </a:xfrm>
          <a:prstGeom prst="rightArrow">
            <a:avLst/>
          </a:prstGeom>
          <a:solidFill>
            <a:srgbClr val="017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17,52 m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F11DBF-173D-69B6-DA8C-7BEE8409E0EB}"/>
              </a:ext>
            </a:extLst>
          </p:cNvPr>
          <p:cNvSpPr txBox="1"/>
          <p:nvPr/>
        </p:nvSpPr>
        <p:spPr>
          <a:xfrm>
            <a:off x="9406232" y="5228443"/>
            <a:ext cx="229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Distanza media di tiro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1F99D00-588C-E04E-0802-EF94A356CE8C}"/>
              </a:ext>
            </a:extLst>
          </p:cNvPr>
          <p:cNvSpPr txBox="1"/>
          <p:nvPr/>
        </p:nvSpPr>
        <p:spPr>
          <a:xfrm>
            <a:off x="2983793" y="5638797"/>
            <a:ext cx="291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/>
              <a:t>Nella gara Atalanta U23 – Cerignola, la distanza media di tiro è stata di 27,50m.</a:t>
            </a:r>
          </a:p>
        </p:txBody>
      </p:sp>
    </p:spTree>
    <p:extLst>
      <p:ext uri="{BB962C8B-B14F-4D97-AF65-F5344CB8AC3E}">
        <p14:creationId xmlns:p14="http://schemas.microsoft.com/office/powerpoint/2010/main" val="9096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logo, Elementi grafici, simbolo, Carattere&#10;&#10;Descrizione generata automaticamente">
            <a:extLst>
              <a:ext uri="{FF2B5EF4-FFF2-40B4-BE49-F238E27FC236}">
                <a16:creationId xmlns:a16="http://schemas.microsoft.com/office/drawing/2014/main" id="{9390EA30-E659-F17B-4B55-A116EB74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04426" cy="9143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78AFF4-08CF-3FD1-234E-A90F16DE43A5}"/>
              </a:ext>
            </a:extLst>
          </p:cNvPr>
          <p:cNvSpPr txBox="1"/>
          <p:nvPr/>
        </p:nvSpPr>
        <p:spPr>
          <a:xfrm>
            <a:off x="813661" y="272533"/>
            <a:ext cx="206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STATISTICHE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14C682-26A3-40BD-E854-115CD998FA3E}"/>
              </a:ext>
            </a:extLst>
          </p:cNvPr>
          <p:cNvSpPr txBox="1"/>
          <p:nvPr/>
        </p:nvSpPr>
        <p:spPr>
          <a:xfrm>
            <a:off x="8873836" y="295684"/>
            <a:ext cx="250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>
                <a:solidFill>
                  <a:schemeClr val="bg1"/>
                </a:solidFill>
              </a:rPr>
              <a:t>Atalanta BC Under 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61E9B5-241F-BDF1-B17F-51D795FFA01A}"/>
              </a:ext>
            </a:extLst>
          </p:cNvPr>
          <p:cNvSpPr txBox="1"/>
          <p:nvPr/>
        </p:nvSpPr>
        <p:spPr>
          <a:xfrm>
            <a:off x="4785490" y="951880"/>
            <a:ext cx="26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Passaggi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78500DE2-CFC7-AE00-D183-1F72E2E0FF87}"/>
              </a:ext>
            </a:extLst>
          </p:cNvPr>
          <p:cNvCxnSpPr>
            <a:cxnSpLocks/>
          </p:cNvCxnSpPr>
          <p:nvPr/>
        </p:nvCxnSpPr>
        <p:spPr>
          <a:xfrm>
            <a:off x="5098269" y="1290434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E050878D-18A1-334A-E296-F656196A3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3717"/>
              </p:ext>
            </p:extLst>
          </p:nvPr>
        </p:nvGraphicFramePr>
        <p:xfrm>
          <a:off x="195939" y="1523907"/>
          <a:ext cx="11800120" cy="171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015">
                  <a:extLst>
                    <a:ext uri="{9D8B030D-6E8A-4147-A177-3AD203B41FA5}">
                      <a16:colId xmlns:a16="http://schemas.microsoft.com/office/drawing/2014/main" val="613664461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3464358333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1187555513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2436971421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756248839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866003015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615450074"/>
                    </a:ext>
                  </a:extLst>
                </a:gridCol>
                <a:gridCol w="1475015">
                  <a:extLst>
                    <a:ext uri="{9D8B030D-6E8A-4147-A177-3AD203B41FA5}">
                      <a16:colId xmlns:a16="http://schemas.microsoft.com/office/drawing/2014/main" val="3113269833"/>
                    </a:ext>
                  </a:extLst>
                </a:gridCol>
              </a:tblGrid>
              <a:tr h="629448">
                <a:tc>
                  <a:txBody>
                    <a:bodyPr/>
                    <a:lstStyle/>
                    <a:p>
                      <a:pPr algn="ctr"/>
                      <a:endParaRPr lang="it-IT" sz="16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In avanti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Retropassaggi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Laterali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Lanci lunghi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In profondità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Complessivi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dirty="0">
                          <a:solidFill>
                            <a:schemeClr val="bg1"/>
                          </a:solidFill>
                        </a:rPr>
                        <a:t>Ritmo di gioco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02089"/>
                  </a:ext>
                </a:extLst>
              </a:tr>
              <a:tr h="541197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ATALANTA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876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929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282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2468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17,1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097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AVVERSARI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868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317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661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359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2166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15,63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7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34255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3DCC103D-AA39-A0BB-E176-64EECF18772D}"/>
              </a:ext>
            </a:extLst>
          </p:cNvPr>
          <p:cNvSpPr txBox="1"/>
          <p:nvPr/>
        </p:nvSpPr>
        <p:spPr>
          <a:xfrm>
            <a:off x="177397" y="5927702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 avanti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FAAEF02-1505-0D5A-5BC9-E55DD51495F0}"/>
              </a:ext>
            </a:extLst>
          </p:cNvPr>
          <p:cNvSpPr/>
          <p:nvPr/>
        </p:nvSpPr>
        <p:spPr>
          <a:xfrm>
            <a:off x="643663" y="4219172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A3CD23-6E81-5EE5-6AFE-34ED9200A9DA}"/>
              </a:ext>
            </a:extLst>
          </p:cNvPr>
          <p:cNvSpPr txBox="1"/>
          <p:nvPr/>
        </p:nvSpPr>
        <p:spPr>
          <a:xfrm>
            <a:off x="643663" y="458216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65,25%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2B1FD8-3CC6-F535-3D47-E7C1FAA05EF0}"/>
              </a:ext>
            </a:extLst>
          </p:cNvPr>
          <p:cNvSpPr txBox="1"/>
          <p:nvPr/>
        </p:nvSpPr>
        <p:spPr>
          <a:xfrm>
            <a:off x="2597061" y="5927702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Retropassaggi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122661A-1851-942D-4208-14F6FB2F1822}"/>
              </a:ext>
            </a:extLst>
          </p:cNvPr>
          <p:cNvSpPr/>
          <p:nvPr/>
        </p:nvSpPr>
        <p:spPr>
          <a:xfrm>
            <a:off x="3025104" y="4219172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B9D4ED3-A515-EBA3-C104-2CC2024979CD}"/>
              </a:ext>
            </a:extLst>
          </p:cNvPr>
          <p:cNvSpPr txBox="1"/>
          <p:nvPr/>
        </p:nvSpPr>
        <p:spPr>
          <a:xfrm>
            <a:off x="3025104" y="4595212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93,19%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9C938D4-6FC5-F581-627B-997EA0705341}"/>
              </a:ext>
            </a:extLst>
          </p:cNvPr>
          <p:cNvSpPr txBox="1"/>
          <p:nvPr/>
        </p:nvSpPr>
        <p:spPr>
          <a:xfrm>
            <a:off x="4978502" y="5911639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Laterali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8BD5803-7950-524F-2895-A5A5349B5A3B}"/>
              </a:ext>
            </a:extLst>
          </p:cNvPr>
          <p:cNvSpPr/>
          <p:nvPr/>
        </p:nvSpPr>
        <p:spPr>
          <a:xfrm>
            <a:off x="5406545" y="4219172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56DA1AF-7806-BD3F-204B-25B64A00EBB3}"/>
              </a:ext>
            </a:extLst>
          </p:cNvPr>
          <p:cNvSpPr txBox="1"/>
          <p:nvPr/>
        </p:nvSpPr>
        <p:spPr>
          <a:xfrm>
            <a:off x="5406545" y="4579358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90,71%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7551C-0E95-4452-0024-D71DC972F024}"/>
              </a:ext>
            </a:extLst>
          </p:cNvPr>
          <p:cNvSpPr txBox="1"/>
          <p:nvPr/>
        </p:nvSpPr>
        <p:spPr>
          <a:xfrm>
            <a:off x="7329708" y="5927702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Lanci Lunghi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0A572DA-52E4-CFBD-3188-066B2917E2C2}"/>
              </a:ext>
            </a:extLst>
          </p:cNvPr>
          <p:cNvSpPr/>
          <p:nvPr/>
        </p:nvSpPr>
        <p:spPr>
          <a:xfrm>
            <a:off x="7787986" y="4219172"/>
            <a:ext cx="1436914" cy="1393371"/>
          </a:xfrm>
          <a:prstGeom prst="ellipse">
            <a:avLst/>
          </a:prstGeom>
          <a:noFill/>
          <a:ln w="57150">
            <a:solidFill>
              <a:srgbClr val="0170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6E7B-2B83-50D2-C476-B2AFA97474E9}"/>
              </a:ext>
            </a:extLst>
          </p:cNvPr>
          <p:cNvSpPr txBox="1"/>
          <p:nvPr/>
        </p:nvSpPr>
        <p:spPr>
          <a:xfrm>
            <a:off x="7787986" y="4587118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46,54%</a:t>
            </a:r>
          </a:p>
        </p:txBody>
      </p:sp>
      <p:cxnSp>
        <p:nvCxnSpPr>
          <p:cNvPr id="97" name="Connettore 1 96">
            <a:extLst>
              <a:ext uri="{FF2B5EF4-FFF2-40B4-BE49-F238E27FC236}">
                <a16:creationId xmlns:a16="http://schemas.microsoft.com/office/drawing/2014/main" id="{BA41ED28-A6D3-6CFD-E0C4-B6904B2244DA}"/>
              </a:ext>
            </a:extLst>
          </p:cNvPr>
          <p:cNvCxnSpPr>
            <a:cxnSpLocks/>
          </p:cNvCxnSpPr>
          <p:nvPr/>
        </p:nvCxnSpPr>
        <p:spPr>
          <a:xfrm>
            <a:off x="2654993" y="6266256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>
            <a:extLst>
              <a:ext uri="{FF2B5EF4-FFF2-40B4-BE49-F238E27FC236}">
                <a16:creationId xmlns:a16="http://schemas.microsoft.com/office/drawing/2014/main" id="{27DD08F5-C5D7-4C26-9A3B-CADE5B16EADF}"/>
              </a:ext>
            </a:extLst>
          </p:cNvPr>
          <p:cNvCxnSpPr>
            <a:cxnSpLocks/>
          </p:cNvCxnSpPr>
          <p:nvPr/>
        </p:nvCxnSpPr>
        <p:spPr>
          <a:xfrm>
            <a:off x="235329" y="6266256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>
            <a:extLst>
              <a:ext uri="{FF2B5EF4-FFF2-40B4-BE49-F238E27FC236}">
                <a16:creationId xmlns:a16="http://schemas.microsoft.com/office/drawing/2014/main" id="{FB99A82C-AF50-0D5A-3A5D-A3C77462B152}"/>
              </a:ext>
            </a:extLst>
          </p:cNvPr>
          <p:cNvCxnSpPr>
            <a:cxnSpLocks/>
          </p:cNvCxnSpPr>
          <p:nvPr/>
        </p:nvCxnSpPr>
        <p:spPr>
          <a:xfrm>
            <a:off x="5036434" y="6257953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1 99">
            <a:extLst>
              <a:ext uri="{FF2B5EF4-FFF2-40B4-BE49-F238E27FC236}">
                <a16:creationId xmlns:a16="http://schemas.microsoft.com/office/drawing/2014/main" id="{B5ADCBE1-108E-EC08-0BB1-F5F56A2876D7}"/>
              </a:ext>
            </a:extLst>
          </p:cNvPr>
          <p:cNvCxnSpPr>
            <a:cxnSpLocks/>
          </p:cNvCxnSpPr>
          <p:nvPr/>
        </p:nvCxnSpPr>
        <p:spPr>
          <a:xfrm>
            <a:off x="7387640" y="6257953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0825974-4A06-6F54-D386-271232F84AAE}"/>
              </a:ext>
            </a:extLst>
          </p:cNvPr>
          <p:cNvSpPr txBox="1"/>
          <p:nvPr/>
        </p:nvSpPr>
        <p:spPr>
          <a:xfrm>
            <a:off x="4785490" y="3542064"/>
            <a:ext cx="26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Accuratezza</a:t>
            </a:r>
          </a:p>
        </p:txBody>
      </p: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7FD45274-8931-28DA-760D-502C17FDB8C2}"/>
              </a:ext>
            </a:extLst>
          </p:cNvPr>
          <p:cNvCxnSpPr>
            <a:cxnSpLocks/>
          </p:cNvCxnSpPr>
          <p:nvPr/>
        </p:nvCxnSpPr>
        <p:spPr>
          <a:xfrm>
            <a:off x="5098269" y="3880618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EE6A093-7F5E-E46A-F5C9-371C72C18F40}"/>
              </a:ext>
            </a:extLst>
          </p:cNvPr>
          <p:cNvSpPr txBox="1"/>
          <p:nvPr/>
        </p:nvSpPr>
        <p:spPr>
          <a:xfrm>
            <a:off x="643663" y="511033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170BB"/>
                </a:solidFill>
              </a:rPr>
              <a:t>577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B0CD560-34CA-4949-CE6A-26E3D8371996}"/>
              </a:ext>
            </a:extLst>
          </p:cNvPr>
          <p:cNvSpPr txBox="1"/>
          <p:nvPr/>
        </p:nvSpPr>
        <p:spPr>
          <a:xfrm>
            <a:off x="3025104" y="5105385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251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31A5AE7-1666-128D-6289-10FDBE716D7D}"/>
              </a:ext>
            </a:extLst>
          </p:cNvPr>
          <p:cNvSpPr txBox="1"/>
          <p:nvPr/>
        </p:nvSpPr>
        <p:spPr>
          <a:xfrm>
            <a:off x="5406545" y="511033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170BB"/>
                </a:solidFill>
              </a:rPr>
              <a:t>841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D8131FE-1EFD-AC9F-F9AD-E529989C6CE1}"/>
              </a:ext>
            </a:extLst>
          </p:cNvPr>
          <p:cNvSpPr txBox="1"/>
          <p:nvPr/>
        </p:nvSpPr>
        <p:spPr>
          <a:xfrm>
            <a:off x="7787986" y="511141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130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C5CE44F-5390-507C-F53E-19B7A6209C53}"/>
              </a:ext>
            </a:extLst>
          </p:cNvPr>
          <p:cNvSpPr txBox="1"/>
          <p:nvPr/>
        </p:nvSpPr>
        <p:spPr>
          <a:xfrm>
            <a:off x="9779534" y="5927702"/>
            <a:ext cx="217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Complessivi</a:t>
            </a: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C47AC95F-7069-685E-FC29-457529D8EDC8}"/>
              </a:ext>
            </a:extLst>
          </p:cNvPr>
          <p:cNvSpPr/>
          <p:nvPr/>
        </p:nvSpPr>
        <p:spPr>
          <a:xfrm>
            <a:off x="10245800" y="4219172"/>
            <a:ext cx="1436914" cy="13933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C7D4980-0B5C-F00C-C81B-AE81C3441863}"/>
              </a:ext>
            </a:extLst>
          </p:cNvPr>
          <p:cNvSpPr txBox="1"/>
          <p:nvPr/>
        </p:nvSpPr>
        <p:spPr>
          <a:xfrm>
            <a:off x="10245800" y="4582165"/>
            <a:ext cx="143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170BB"/>
                </a:solidFill>
              </a:rPr>
              <a:t>80,85%</a:t>
            </a:r>
          </a:p>
        </p:txBody>
      </p:sp>
      <p:cxnSp>
        <p:nvCxnSpPr>
          <p:cNvPr id="47" name="Connettore 1 46">
            <a:extLst>
              <a:ext uri="{FF2B5EF4-FFF2-40B4-BE49-F238E27FC236}">
                <a16:creationId xmlns:a16="http://schemas.microsoft.com/office/drawing/2014/main" id="{31EAA825-C9B5-67C0-7BA2-7B8CB807D94F}"/>
              </a:ext>
            </a:extLst>
          </p:cNvPr>
          <p:cNvCxnSpPr>
            <a:cxnSpLocks/>
          </p:cNvCxnSpPr>
          <p:nvPr/>
        </p:nvCxnSpPr>
        <p:spPr>
          <a:xfrm>
            <a:off x="9837466" y="6266256"/>
            <a:ext cx="206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88FA871-6DC7-EB55-829F-011AB7A0D975}"/>
              </a:ext>
            </a:extLst>
          </p:cNvPr>
          <p:cNvSpPr txBox="1"/>
          <p:nvPr/>
        </p:nvSpPr>
        <p:spPr>
          <a:xfrm>
            <a:off x="10245800" y="5110338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170BB"/>
                </a:solidFill>
              </a:rPr>
              <a:t>2010</a:t>
            </a:r>
          </a:p>
        </p:txBody>
      </p:sp>
    </p:spTree>
    <p:extLst>
      <p:ext uri="{BB962C8B-B14F-4D97-AF65-F5344CB8AC3E}">
        <p14:creationId xmlns:p14="http://schemas.microsoft.com/office/powerpoint/2010/main" val="2227847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442</Words>
  <Application>Microsoft Macintosh PowerPoint</Application>
  <PresentationFormat>Widescreen</PresentationFormat>
  <Paragraphs>235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 Cavallin</dc:creator>
  <cp:lastModifiedBy>Mara Cavallin</cp:lastModifiedBy>
  <cp:revision>65</cp:revision>
  <cp:lastPrinted>2025-01-13T22:07:37Z</cp:lastPrinted>
  <dcterms:created xsi:type="dcterms:W3CDTF">2025-01-08T15:56:53Z</dcterms:created>
  <dcterms:modified xsi:type="dcterms:W3CDTF">2025-05-26T20:42:40Z</dcterms:modified>
</cp:coreProperties>
</file>